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7" r:id="rId1"/>
  </p:sldMasterIdLst>
  <p:sldIdLst>
    <p:sldId id="256" r:id="rId2"/>
    <p:sldId id="257" r:id="rId3"/>
    <p:sldId id="258" r:id="rId4"/>
    <p:sldId id="259" r:id="rId5"/>
    <p:sldId id="260" r:id="rId6"/>
    <p:sldId id="261" r:id="rId7"/>
    <p:sldId id="262" r:id="rId8"/>
    <p:sldId id="263" r:id="rId9"/>
    <p:sldId id="264" r:id="rId10"/>
    <p:sldId id="265" r:id="rId11"/>
    <p:sldId id="266" r:id="rId12"/>
    <p:sldId id="488" r:id="rId13"/>
    <p:sldId id="489" r:id="rId14"/>
    <p:sldId id="490" r:id="rId15"/>
    <p:sldId id="491" r:id="rId16"/>
    <p:sldId id="492" r:id="rId17"/>
    <p:sldId id="493" r:id="rId18"/>
    <p:sldId id="494" r:id="rId19"/>
    <p:sldId id="495" r:id="rId20"/>
    <p:sldId id="496" r:id="rId21"/>
    <p:sldId id="497" r:id="rId22"/>
    <p:sldId id="498" r:id="rId23"/>
    <p:sldId id="499" r:id="rId24"/>
    <p:sldId id="500" r:id="rId25"/>
    <p:sldId id="501" r:id="rId26"/>
    <p:sldId id="267" r:id="rId27"/>
    <p:sldId id="268" r:id="rId28"/>
    <p:sldId id="269" r:id="rId29"/>
    <p:sldId id="270" r:id="rId30"/>
    <p:sldId id="271" r:id="rId31"/>
    <p:sldId id="272" r:id="rId32"/>
    <p:sldId id="273" r:id="rId33"/>
    <p:sldId id="274" r:id="rId34"/>
    <p:sldId id="275" r:id="rId35"/>
    <p:sldId id="276" r:id="rId36"/>
    <p:sldId id="277" r:id="rId37"/>
    <p:sldId id="278" r:id="rId38"/>
    <p:sldId id="502" r:id="rId39"/>
    <p:sldId id="279" r:id="rId40"/>
    <p:sldId id="280" r:id="rId41"/>
    <p:sldId id="281" r:id="rId42"/>
    <p:sldId id="282" r:id="rId43"/>
    <p:sldId id="283" r:id="rId44"/>
    <p:sldId id="284" r:id="rId45"/>
    <p:sldId id="285" r:id="rId46"/>
    <p:sldId id="286" r:id="rId47"/>
    <p:sldId id="287" r:id="rId48"/>
    <p:sldId id="288" r:id="rId49"/>
    <p:sldId id="289" r:id="rId50"/>
    <p:sldId id="290" r:id="rId51"/>
    <p:sldId id="479" r:id="rId52"/>
    <p:sldId id="291" r:id="rId53"/>
    <p:sldId id="292" r:id="rId54"/>
    <p:sldId id="293" r:id="rId55"/>
    <p:sldId id="294" r:id="rId56"/>
    <p:sldId id="295" r:id="rId57"/>
    <p:sldId id="296" r:id="rId58"/>
    <p:sldId id="297" r:id="rId59"/>
    <p:sldId id="298" r:id="rId60"/>
    <p:sldId id="480" r:id="rId61"/>
    <p:sldId id="299" r:id="rId62"/>
    <p:sldId id="300" r:id="rId63"/>
    <p:sldId id="301" r:id="rId64"/>
    <p:sldId id="302" r:id="rId65"/>
    <p:sldId id="303" r:id="rId66"/>
    <p:sldId id="304" r:id="rId67"/>
    <p:sldId id="305" r:id="rId68"/>
    <p:sldId id="306" r:id="rId69"/>
    <p:sldId id="307" r:id="rId70"/>
    <p:sldId id="481" r:id="rId71"/>
    <p:sldId id="308" r:id="rId72"/>
    <p:sldId id="309" r:id="rId73"/>
    <p:sldId id="310" r:id="rId74"/>
    <p:sldId id="311" r:id="rId75"/>
    <p:sldId id="312" r:id="rId76"/>
    <p:sldId id="313" r:id="rId77"/>
    <p:sldId id="483" r:id="rId78"/>
    <p:sldId id="503" r:id="rId79"/>
    <p:sldId id="314" r:id="rId80"/>
    <p:sldId id="315" r:id="rId81"/>
    <p:sldId id="316" r:id="rId82"/>
    <p:sldId id="484" r:id="rId83"/>
    <p:sldId id="317" r:id="rId84"/>
    <p:sldId id="318" r:id="rId85"/>
    <p:sldId id="319" r:id="rId86"/>
    <p:sldId id="504" r:id="rId87"/>
    <p:sldId id="320" r:id="rId88"/>
    <p:sldId id="505" r:id="rId89"/>
    <p:sldId id="321" r:id="rId90"/>
    <p:sldId id="322" r:id="rId91"/>
    <p:sldId id="323" r:id="rId92"/>
    <p:sldId id="324" r:id="rId93"/>
    <p:sldId id="506" r:id="rId94"/>
    <p:sldId id="325" r:id="rId95"/>
    <p:sldId id="507" r:id="rId96"/>
    <p:sldId id="326" r:id="rId97"/>
    <p:sldId id="327" r:id="rId98"/>
    <p:sldId id="328" r:id="rId99"/>
    <p:sldId id="329" r:id="rId100"/>
    <p:sldId id="330" r:id="rId101"/>
    <p:sldId id="331" r:id="rId102"/>
    <p:sldId id="332" r:id="rId103"/>
    <p:sldId id="333" r:id="rId104"/>
    <p:sldId id="334" r:id="rId105"/>
    <p:sldId id="335" r:id="rId106"/>
    <p:sldId id="336" r:id="rId107"/>
    <p:sldId id="337" r:id="rId108"/>
    <p:sldId id="338" r:id="rId109"/>
    <p:sldId id="508" r:id="rId110"/>
    <p:sldId id="340" r:id="rId111"/>
    <p:sldId id="341" r:id="rId112"/>
    <p:sldId id="342" r:id="rId113"/>
    <p:sldId id="343" r:id="rId114"/>
    <p:sldId id="344" r:id="rId115"/>
    <p:sldId id="345" r:id="rId116"/>
    <p:sldId id="346" r:id="rId117"/>
    <p:sldId id="347" r:id="rId118"/>
    <p:sldId id="348" r:id="rId119"/>
    <p:sldId id="349" r:id="rId120"/>
    <p:sldId id="350" r:id="rId121"/>
    <p:sldId id="351" r:id="rId122"/>
    <p:sldId id="353" r:id="rId123"/>
    <p:sldId id="352" r:id="rId124"/>
    <p:sldId id="354" r:id="rId125"/>
    <p:sldId id="355" r:id="rId126"/>
    <p:sldId id="356" r:id="rId127"/>
    <p:sldId id="485" r:id="rId128"/>
    <p:sldId id="357" r:id="rId129"/>
    <p:sldId id="358" r:id="rId130"/>
    <p:sldId id="359" r:id="rId131"/>
    <p:sldId id="360" r:id="rId132"/>
    <p:sldId id="361" r:id="rId133"/>
    <p:sldId id="362" r:id="rId134"/>
    <p:sldId id="363" r:id="rId135"/>
    <p:sldId id="364" r:id="rId136"/>
    <p:sldId id="365" r:id="rId137"/>
    <p:sldId id="366" r:id="rId138"/>
    <p:sldId id="367" r:id="rId139"/>
    <p:sldId id="368" r:id="rId140"/>
    <p:sldId id="369" r:id="rId141"/>
    <p:sldId id="370" r:id="rId142"/>
    <p:sldId id="371" r:id="rId143"/>
    <p:sldId id="372" r:id="rId144"/>
    <p:sldId id="373" r:id="rId145"/>
    <p:sldId id="374" r:id="rId146"/>
    <p:sldId id="375" r:id="rId147"/>
    <p:sldId id="376" r:id="rId148"/>
    <p:sldId id="377" r:id="rId149"/>
    <p:sldId id="378" r:id="rId150"/>
    <p:sldId id="379" r:id="rId151"/>
    <p:sldId id="380" r:id="rId152"/>
    <p:sldId id="381" r:id="rId153"/>
    <p:sldId id="382" r:id="rId154"/>
    <p:sldId id="383" r:id="rId155"/>
    <p:sldId id="384" r:id="rId156"/>
    <p:sldId id="385" r:id="rId157"/>
    <p:sldId id="386" r:id="rId158"/>
    <p:sldId id="387" r:id="rId159"/>
    <p:sldId id="388" r:id="rId160"/>
    <p:sldId id="389" r:id="rId161"/>
    <p:sldId id="390" r:id="rId162"/>
    <p:sldId id="391" r:id="rId163"/>
    <p:sldId id="392" r:id="rId164"/>
    <p:sldId id="393" r:id="rId165"/>
    <p:sldId id="394" r:id="rId166"/>
    <p:sldId id="395" r:id="rId167"/>
    <p:sldId id="396" r:id="rId168"/>
    <p:sldId id="399" r:id="rId169"/>
    <p:sldId id="400" r:id="rId170"/>
    <p:sldId id="401" r:id="rId171"/>
    <p:sldId id="402" r:id="rId172"/>
    <p:sldId id="403" r:id="rId173"/>
    <p:sldId id="397" r:id="rId174"/>
    <p:sldId id="398" r:id="rId175"/>
    <p:sldId id="404" r:id="rId176"/>
    <p:sldId id="405" r:id="rId177"/>
    <p:sldId id="406" r:id="rId178"/>
    <p:sldId id="407" r:id="rId179"/>
    <p:sldId id="408" r:id="rId180"/>
    <p:sldId id="409" r:id="rId181"/>
    <p:sldId id="410" r:id="rId182"/>
    <p:sldId id="411" r:id="rId183"/>
    <p:sldId id="412" r:id="rId184"/>
    <p:sldId id="413" r:id="rId185"/>
    <p:sldId id="414" r:id="rId186"/>
    <p:sldId id="415" r:id="rId187"/>
    <p:sldId id="416" r:id="rId188"/>
    <p:sldId id="417" r:id="rId189"/>
    <p:sldId id="418" r:id="rId190"/>
    <p:sldId id="419" r:id="rId191"/>
    <p:sldId id="420" r:id="rId192"/>
    <p:sldId id="421" r:id="rId193"/>
    <p:sldId id="422" r:id="rId194"/>
    <p:sldId id="423" r:id="rId195"/>
    <p:sldId id="424" r:id="rId196"/>
    <p:sldId id="425" r:id="rId197"/>
    <p:sldId id="426" r:id="rId198"/>
    <p:sldId id="427" r:id="rId199"/>
    <p:sldId id="486" r:id="rId200"/>
    <p:sldId id="428" r:id="rId201"/>
    <p:sldId id="429" r:id="rId202"/>
    <p:sldId id="430" r:id="rId203"/>
    <p:sldId id="431" r:id="rId204"/>
    <p:sldId id="432" r:id="rId205"/>
    <p:sldId id="433" r:id="rId206"/>
    <p:sldId id="434" r:id="rId207"/>
    <p:sldId id="435" r:id="rId208"/>
    <p:sldId id="436" r:id="rId209"/>
    <p:sldId id="437" r:id="rId210"/>
    <p:sldId id="438" r:id="rId211"/>
    <p:sldId id="510" r:id="rId212"/>
    <p:sldId id="439" r:id="rId213"/>
    <p:sldId id="440" r:id="rId214"/>
    <p:sldId id="441" r:id="rId215"/>
    <p:sldId id="445" r:id="rId216"/>
    <p:sldId id="442" r:id="rId217"/>
    <p:sldId id="443" r:id="rId218"/>
    <p:sldId id="444" r:id="rId219"/>
    <p:sldId id="446" r:id="rId220"/>
    <p:sldId id="447" r:id="rId221"/>
    <p:sldId id="448" r:id="rId222"/>
    <p:sldId id="449" r:id="rId223"/>
    <p:sldId id="450" r:id="rId224"/>
    <p:sldId id="451" r:id="rId225"/>
    <p:sldId id="452" r:id="rId226"/>
    <p:sldId id="453" r:id="rId227"/>
    <p:sldId id="454" r:id="rId228"/>
    <p:sldId id="455" r:id="rId229"/>
    <p:sldId id="456" r:id="rId230"/>
    <p:sldId id="457" r:id="rId231"/>
    <p:sldId id="458" r:id="rId232"/>
    <p:sldId id="459" r:id="rId233"/>
    <p:sldId id="460" r:id="rId234"/>
    <p:sldId id="461" r:id="rId235"/>
    <p:sldId id="462" r:id="rId236"/>
    <p:sldId id="463" r:id="rId237"/>
    <p:sldId id="464" r:id="rId238"/>
    <p:sldId id="465" r:id="rId239"/>
    <p:sldId id="466" r:id="rId240"/>
    <p:sldId id="467" r:id="rId241"/>
    <p:sldId id="468" r:id="rId242"/>
    <p:sldId id="469" r:id="rId243"/>
    <p:sldId id="470" r:id="rId244"/>
    <p:sldId id="471" r:id="rId245"/>
    <p:sldId id="472" r:id="rId246"/>
    <p:sldId id="473" r:id="rId247"/>
    <p:sldId id="487" r:id="rId248"/>
    <p:sldId id="474" r:id="rId249"/>
    <p:sldId id="509" r:id="rId250"/>
    <p:sldId id="475" r:id="rId251"/>
    <p:sldId id="476" r:id="rId252"/>
    <p:sldId id="477" r:id="rId253"/>
    <p:sldId id="478" r:id="rId25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UNAL KILLEKAR" initials="KK" lastIdx="1" clrIdx="0">
    <p:extLst>
      <p:ext uri="{19B8F6BF-5375-455C-9EA6-DF929625EA0E}">
        <p15:presenceInfo xmlns:p15="http://schemas.microsoft.com/office/powerpoint/2012/main" userId="63dae2b5e55f79d2"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4660"/>
  </p:normalViewPr>
  <p:slideViewPr>
    <p:cSldViewPr snapToGrid="0">
      <p:cViewPr varScale="1">
        <p:scale>
          <a:sx n="86" d="100"/>
          <a:sy n="86" d="100"/>
        </p:scale>
        <p:origin x="533"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247" Type="http://schemas.openxmlformats.org/officeDocument/2006/relationships/slide" Target="slides/slide246.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slide" Target="slides/slide236.xml"/><Relationship Id="rId258" Type="http://schemas.openxmlformats.org/officeDocument/2006/relationships/theme" Target="theme/theme1.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slide" Target="slides/slide247.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1" Type="http://schemas.openxmlformats.org/officeDocument/2006/relationships/slideMaster" Target="slideMasters/slideMaster1.xml"/><Relationship Id="rId6" Type="http://schemas.openxmlformats.org/officeDocument/2006/relationships/slide" Target="slides/slide5.xml"/><Relationship Id="rId212" Type="http://schemas.openxmlformats.org/officeDocument/2006/relationships/slide" Target="slides/slide211.xml"/><Relationship Id="rId233" Type="http://schemas.openxmlformats.org/officeDocument/2006/relationships/slide" Target="slides/slide232.xml"/><Relationship Id="rId238" Type="http://schemas.openxmlformats.org/officeDocument/2006/relationships/slide" Target="slides/slide237.xml"/><Relationship Id="rId254" Type="http://schemas.openxmlformats.org/officeDocument/2006/relationships/slide" Target="slides/slide253.xml"/><Relationship Id="rId259" Type="http://schemas.openxmlformats.org/officeDocument/2006/relationships/tableStyles" Target="tableStyles.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172" Type="http://schemas.openxmlformats.org/officeDocument/2006/relationships/slide" Target="slides/slide171.xml"/><Relationship Id="rId193" Type="http://schemas.openxmlformats.org/officeDocument/2006/relationships/slide" Target="slides/slide192.xml"/><Relationship Id="rId202" Type="http://schemas.openxmlformats.org/officeDocument/2006/relationships/slide" Target="slides/slide201.xml"/><Relationship Id="rId207" Type="http://schemas.openxmlformats.org/officeDocument/2006/relationships/slide" Target="slides/slide206.xml"/><Relationship Id="rId223" Type="http://schemas.openxmlformats.org/officeDocument/2006/relationships/slide" Target="slides/slide222.xml"/><Relationship Id="rId228" Type="http://schemas.openxmlformats.org/officeDocument/2006/relationships/slide" Target="slides/slide227.xml"/><Relationship Id="rId244" Type="http://schemas.openxmlformats.org/officeDocument/2006/relationships/slide" Target="slides/slide243.xml"/><Relationship Id="rId249" Type="http://schemas.openxmlformats.org/officeDocument/2006/relationships/slide" Target="slides/slide24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13" Type="http://schemas.openxmlformats.org/officeDocument/2006/relationships/slide" Target="slides/slide212.xml"/><Relationship Id="rId218" Type="http://schemas.openxmlformats.org/officeDocument/2006/relationships/slide" Target="slides/slide217.xml"/><Relationship Id="rId234" Type="http://schemas.openxmlformats.org/officeDocument/2006/relationships/slide" Target="slides/slide233.xml"/><Relationship Id="rId239" Type="http://schemas.openxmlformats.org/officeDocument/2006/relationships/slide" Target="slides/slide238.xml"/><Relationship Id="rId2" Type="http://schemas.openxmlformats.org/officeDocument/2006/relationships/slide" Target="slides/slide1.xml"/><Relationship Id="rId29" Type="http://schemas.openxmlformats.org/officeDocument/2006/relationships/slide" Target="slides/slide28.xml"/><Relationship Id="rId250" Type="http://schemas.openxmlformats.org/officeDocument/2006/relationships/slide" Target="slides/slide249.xml"/><Relationship Id="rId255" Type="http://schemas.openxmlformats.org/officeDocument/2006/relationships/commentAuthors" Target="commentAuthors.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slide" Target="slides/slide202.xml"/><Relationship Id="rId208" Type="http://schemas.openxmlformats.org/officeDocument/2006/relationships/slide" Target="slides/slide207.xml"/><Relationship Id="rId229" Type="http://schemas.openxmlformats.org/officeDocument/2006/relationships/slide" Target="slides/slide228.xml"/><Relationship Id="rId19" Type="http://schemas.openxmlformats.org/officeDocument/2006/relationships/slide" Target="slides/slide18.xml"/><Relationship Id="rId224" Type="http://schemas.openxmlformats.org/officeDocument/2006/relationships/slide" Target="slides/slide223.xml"/><Relationship Id="rId240" Type="http://schemas.openxmlformats.org/officeDocument/2006/relationships/slide" Target="slides/slide239.xml"/><Relationship Id="rId245" Type="http://schemas.openxmlformats.org/officeDocument/2006/relationships/slide" Target="slides/slide244.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219" Type="http://schemas.openxmlformats.org/officeDocument/2006/relationships/slide" Target="slides/slide218.xml"/><Relationship Id="rId3" Type="http://schemas.openxmlformats.org/officeDocument/2006/relationships/slide" Target="slides/slide2.xml"/><Relationship Id="rId214" Type="http://schemas.openxmlformats.org/officeDocument/2006/relationships/slide" Target="slides/slide213.xml"/><Relationship Id="rId230" Type="http://schemas.openxmlformats.org/officeDocument/2006/relationships/slide" Target="slides/slide229.xml"/><Relationship Id="rId235" Type="http://schemas.openxmlformats.org/officeDocument/2006/relationships/slide" Target="slides/slide234.xml"/><Relationship Id="rId251" Type="http://schemas.openxmlformats.org/officeDocument/2006/relationships/slide" Target="slides/slide250.xml"/><Relationship Id="rId256" Type="http://schemas.openxmlformats.org/officeDocument/2006/relationships/presProps" Target="presProps.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slide" Target="slides/slide219.xml"/><Relationship Id="rId225" Type="http://schemas.openxmlformats.org/officeDocument/2006/relationships/slide" Target="slides/slide224.xml"/><Relationship Id="rId241" Type="http://schemas.openxmlformats.org/officeDocument/2006/relationships/slide" Target="slides/slide240.xml"/><Relationship Id="rId246" Type="http://schemas.openxmlformats.org/officeDocument/2006/relationships/slide" Target="slides/slide245.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viewProps" Target="viewProps.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588C73B-91E9-422C-B972-903AA003537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 xmlns:a16="http://schemas.microsoft.com/office/drawing/2014/main" id="{4B37E2D7-6911-485E-BAB3-1705022AC24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 xmlns:a16="http://schemas.microsoft.com/office/drawing/2014/main" id="{4C842CE9-EBD9-4B18-926D-C1B92EA2243F}"/>
              </a:ext>
            </a:extLst>
          </p:cNvPr>
          <p:cNvSpPr>
            <a:spLocks noGrp="1"/>
          </p:cNvSpPr>
          <p:nvPr>
            <p:ph type="dt" sz="half" idx="10"/>
          </p:nvPr>
        </p:nvSpPr>
        <p:spPr/>
        <p:txBody>
          <a:bodyPr/>
          <a:lstStyle/>
          <a:p>
            <a:fld id="{1C5331AC-A106-4401-ABF8-92D477A4FAC6}" type="datetimeFigureOut">
              <a:rPr lang="en-IN" smtClean="0"/>
              <a:t>14-11-2021</a:t>
            </a:fld>
            <a:endParaRPr lang="en-IN"/>
          </a:p>
        </p:txBody>
      </p:sp>
      <p:sp>
        <p:nvSpPr>
          <p:cNvPr id="5" name="Footer Placeholder 4">
            <a:extLst>
              <a:ext uri="{FF2B5EF4-FFF2-40B4-BE49-F238E27FC236}">
                <a16:creationId xmlns="" xmlns:a16="http://schemas.microsoft.com/office/drawing/2014/main" id="{8284B22E-266E-41DB-B6E0-EA032CC6E0F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 xmlns:a16="http://schemas.microsoft.com/office/drawing/2014/main" id="{02A44E27-C242-45E1-8A55-416962947292}"/>
              </a:ext>
            </a:extLst>
          </p:cNvPr>
          <p:cNvSpPr>
            <a:spLocks noGrp="1"/>
          </p:cNvSpPr>
          <p:nvPr>
            <p:ph type="sldNum" sz="quarter" idx="12"/>
          </p:nvPr>
        </p:nvSpPr>
        <p:spPr/>
        <p:txBody>
          <a:bodyPr/>
          <a:lstStyle/>
          <a:p>
            <a:fld id="{D5031008-74D5-46CF-8843-A871ACEF26E9}" type="slidenum">
              <a:rPr lang="en-IN" smtClean="0"/>
              <a:t>‹#›</a:t>
            </a:fld>
            <a:endParaRPr lang="en-IN"/>
          </a:p>
        </p:txBody>
      </p:sp>
    </p:spTree>
    <p:extLst>
      <p:ext uri="{BB962C8B-B14F-4D97-AF65-F5344CB8AC3E}">
        <p14:creationId xmlns:p14="http://schemas.microsoft.com/office/powerpoint/2010/main" val="9329961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4DE00AC-7527-4825-ADC5-D17A4FB100FD}"/>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 xmlns:a16="http://schemas.microsoft.com/office/drawing/2014/main" id="{9D1B0589-7EE2-4F15-AA8B-494AF0BA021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 xmlns:a16="http://schemas.microsoft.com/office/drawing/2014/main" id="{925C7E37-3808-4B3A-B917-762C9611B409}"/>
              </a:ext>
            </a:extLst>
          </p:cNvPr>
          <p:cNvSpPr>
            <a:spLocks noGrp="1"/>
          </p:cNvSpPr>
          <p:nvPr>
            <p:ph type="dt" sz="half" idx="10"/>
          </p:nvPr>
        </p:nvSpPr>
        <p:spPr/>
        <p:txBody>
          <a:bodyPr/>
          <a:lstStyle/>
          <a:p>
            <a:fld id="{1C5331AC-A106-4401-ABF8-92D477A4FAC6}" type="datetimeFigureOut">
              <a:rPr lang="en-IN" smtClean="0"/>
              <a:t>14-11-2021</a:t>
            </a:fld>
            <a:endParaRPr lang="en-IN"/>
          </a:p>
        </p:txBody>
      </p:sp>
      <p:sp>
        <p:nvSpPr>
          <p:cNvPr id="5" name="Footer Placeholder 4">
            <a:extLst>
              <a:ext uri="{FF2B5EF4-FFF2-40B4-BE49-F238E27FC236}">
                <a16:creationId xmlns="" xmlns:a16="http://schemas.microsoft.com/office/drawing/2014/main" id="{75E01BCD-F9EB-4B66-A1A2-DBD1AEE2D2E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 xmlns:a16="http://schemas.microsoft.com/office/drawing/2014/main" id="{999D7AA9-941E-49A9-B155-C9E68EB3D6BE}"/>
              </a:ext>
            </a:extLst>
          </p:cNvPr>
          <p:cNvSpPr>
            <a:spLocks noGrp="1"/>
          </p:cNvSpPr>
          <p:nvPr>
            <p:ph type="sldNum" sz="quarter" idx="12"/>
          </p:nvPr>
        </p:nvSpPr>
        <p:spPr/>
        <p:txBody>
          <a:bodyPr/>
          <a:lstStyle/>
          <a:p>
            <a:fld id="{D5031008-74D5-46CF-8843-A871ACEF26E9}" type="slidenum">
              <a:rPr lang="en-IN" smtClean="0"/>
              <a:t>‹#›</a:t>
            </a:fld>
            <a:endParaRPr lang="en-IN"/>
          </a:p>
        </p:txBody>
      </p:sp>
    </p:spTree>
    <p:extLst>
      <p:ext uri="{BB962C8B-B14F-4D97-AF65-F5344CB8AC3E}">
        <p14:creationId xmlns:p14="http://schemas.microsoft.com/office/powerpoint/2010/main" val="17501785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 xmlns:a16="http://schemas.microsoft.com/office/drawing/2014/main" id="{CAB1B1CE-DD0F-4E10-9C41-F875313F0F9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 xmlns:a16="http://schemas.microsoft.com/office/drawing/2014/main" id="{DE3BAF1D-F24F-4518-BD50-87E1BEA2AAE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 xmlns:a16="http://schemas.microsoft.com/office/drawing/2014/main" id="{F35A1404-8685-4A13-818D-F6A094CAF6C2}"/>
              </a:ext>
            </a:extLst>
          </p:cNvPr>
          <p:cNvSpPr>
            <a:spLocks noGrp="1"/>
          </p:cNvSpPr>
          <p:nvPr>
            <p:ph type="dt" sz="half" idx="10"/>
          </p:nvPr>
        </p:nvSpPr>
        <p:spPr/>
        <p:txBody>
          <a:bodyPr/>
          <a:lstStyle/>
          <a:p>
            <a:fld id="{1C5331AC-A106-4401-ABF8-92D477A4FAC6}" type="datetimeFigureOut">
              <a:rPr lang="en-IN" smtClean="0"/>
              <a:t>14-11-2021</a:t>
            </a:fld>
            <a:endParaRPr lang="en-IN"/>
          </a:p>
        </p:txBody>
      </p:sp>
      <p:sp>
        <p:nvSpPr>
          <p:cNvPr id="5" name="Footer Placeholder 4">
            <a:extLst>
              <a:ext uri="{FF2B5EF4-FFF2-40B4-BE49-F238E27FC236}">
                <a16:creationId xmlns="" xmlns:a16="http://schemas.microsoft.com/office/drawing/2014/main" id="{100638D1-3EAB-44BE-A2BC-6ACD909B07A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 xmlns:a16="http://schemas.microsoft.com/office/drawing/2014/main" id="{2531100F-513B-4DF7-8EF9-EBA9FE450319}"/>
              </a:ext>
            </a:extLst>
          </p:cNvPr>
          <p:cNvSpPr>
            <a:spLocks noGrp="1"/>
          </p:cNvSpPr>
          <p:nvPr>
            <p:ph type="sldNum" sz="quarter" idx="12"/>
          </p:nvPr>
        </p:nvSpPr>
        <p:spPr/>
        <p:txBody>
          <a:bodyPr/>
          <a:lstStyle/>
          <a:p>
            <a:fld id="{D5031008-74D5-46CF-8843-A871ACEF26E9}" type="slidenum">
              <a:rPr lang="en-IN" smtClean="0"/>
              <a:t>‹#›</a:t>
            </a:fld>
            <a:endParaRPr lang="en-IN"/>
          </a:p>
        </p:txBody>
      </p:sp>
    </p:spTree>
    <p:extLst>
      <p:ext uri="{BB962C8B-B14F-4D97-AF65-F5344CB8AC3E}">
        <p14:creationId xmlns:p14="http://schemas.microsoft.com/office/powerpoint/2010/main" val="21283298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726228F-6791-42F9-B37B-7EE438CDFD63}"/>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 xmlns:a16="http://schemas.microsoft.com/office/drawing/2014/main" id="{558DF688-B6CC-4B98-B6B7-7F1773DC19A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 xmlns:a16="http://schemas.microsoft.com/office/drawing/2014/main" id="{E3215D0E-627E-427B-B44D-E0A9521F2561}"/>
              </a:ext>
            </a:extLst>
          </p:cNvPr>
          <p:cNvSpPr>
            <a:spLocks noGrp="1"/>
          </p:cNvSpPr>
          <p:nvPr>
            <p:ph type="dt" sz="half" idx="10"/>
          </p:nvPr>
        </p:nvSpPr>
        <p:spPr/>
        <p:txBody>
          <a:bodyPr/>
          <a:lstStyle/>
          <a:p>
            <a:fld id="{1C5331AC-A106-4401-ABF8-92D477A4FAC6}" type="datetimeFigureOut">
              <a:rPr lang="en-IN" smtClean="0"/>
              <a:t>14-11-2021</a:t>
            </a:fld>
            <a:endParaRPr lang="en-IN"/>
          </a:p>
        </p:txBody>
      </p:sp>
      <p:sp>
        <p:nvSpPr>
          <p:cNvPr id="5" name="Footer Placeholder 4">
            <a:extLst>
              <a:ext uri="{FF2B5EF4-FFF2-40B4-BE49-F238E27FC236}">
                <a16:creationId xmlns="" xmlns:a16="http://schemas.microsoft.com/office/drawing/2014/main" id="{0352E246-529D-478A-A9AE-F0798A08990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 xmlns:a16="http://schemas.microsoft.com/office/drawing/2014/main" id="{85B54CCF-A715-4DD8-8729-BB69DF2DB291}"/>
              </a:ext>
            </a:extLst>
          </p:cNvPr>
          <p:cNvSpPr>
            <a:spLocks noGrp="1"/>
          </p:cNvSpPr>
          <p:nvPr>
            <p:ph type="sldNum" sz="quarter" idx="12"/>
          </p:nvPr>
        </p:nvSpPr>
        <p:spPr/>
        <p:txBody>
          <a:bodyPr/>
          <a:lstStyle/>
          <a:p>
            <a:fld id="{D5031008-74D5-46CF-8843-A871ACEF26E9}" type="slidenum">
              <a:rPr lang="en-IN" smtClean="0"/>
              <a:t>‹#›</a:t>
            </a:fld>
            <a:endParaRPr lang="en-IN"/>
          </a:p>
        </p:txBody>
      </p:sp>
    </p:spTree>
    <p:extLst>
      <p:ext uri="{BB962C8B-B14F-4D97-AF65-F5344CB8AC3E}">
        <p14:creationId xmlns:p14="http://schemas.microsoft.com/office/powerpoint/2010/main" val="365056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098AD31-BDB5-44DD-BF35-662D7F93612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 xmlns:a16="http://schemas.microsoft.com/office/drawing/2014/main" id="{E3EE08AA-CEEA-4209-BDA8-CD0E6B86741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 xmlns:a16="http://schemas.microsoft.com/office/drawing/2014/main" id="{E40EFB60-D6DA-4CFE-8A09-CFA6C6610C9B}"/>
              </a:ext>
            </a:extLst>
          </p:cNvPr>
          <p:cNvSpPr>
            <a:spLocks noGrp="1"/>
          </p:cNvSpPr>
          <p:nvPr>
            <p:ph type="dt" sz="half" idx="10"/>
          </p:nvPr>
        </p:nvSpPr>
        <p:spPr/>
        <p:txBody>
          <a:bodyPr/>
          <a:lstStyle/>
          <a:p>
            <a:fld id="{1C5331AC-A106-4401-ABF8-92D477A4FAC6}" type="datetimeFigureOut">
              <a:rPr lang="en-IN" smtClean="0"/>
              <a:t>14-11-2021</a:t>
            </a:fld>
            <a:endParaRPr lang="en-IN"/>
          </a:p>
        </p:txBody>
      </p:sp>
      <p:sp>
        <p:nvSpPr>
          <p:cNvPr id="5" name="Footer Placeholder 4">
            <a:extLst>
              <a:ext uri="{FF2B5EF4-FFF2-40B4-BE49-F238E27FC236}">
                <a16:creationId xmlns="" xmlns:a16="http://schemas.microsoft.com/office/drawing/2014/main" id="{BA51DC51-34FA-4323-A249-4BA0AC4C632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 xmlns:a16="http://schemas.microsoft.com/office/drawing/2014/main" id="{BD18BBC8-CA1B-435E-969F-2D0F44CD12AB}"/>
              </a:ext>
            </a:extLst>
          </p:cNvPr>
          <p:cNvSpPr>
            <a:spLocks noGrp="1"/>
          </p:cNvSpPr>
          <p:nvPr>
            <p:ph type="sldNum" sz="quarter" idx="12"/>
          </p:nvPr>
        </p:nvSpPr>
        <p:spPr/>
        <p:txBody>
          <a:bodyPr/>
          <a:lstStyle/>
          <a:p>
            <a:fld id="{D5031008-74D5-46CF-8843-A871ACEF26E9}" type="slidenum">
              <a:rPr lang="en-IN" smtClean="0"/>
              <a:t>‹#›</a:t>
            </a:fld>
            <a:endParaRPr lang="en-IN"/>
          </a:p>
        </p:txBody>
      </p:sp>
    </p:spTree>
    <p:extLst>
      <p:ext uri="{BB962C8B-B14F-4D97-AF65-F5344CB8AC3E}">
        <p14:creationId xmlns:p14="http://schemas.microsoft.com/office/powerpoint/2010/main" val="580832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E6E383C-E5D5-45EE-935E-C745B6ABD45B}"/>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 xmlns:a16="http://schemas.microsoft.com/office/drawing/2014/main" id="{3A97101C-04A7-4311-88E2-680114A0537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 xmlns:a16="http://schemas.microsoft.com/office/drawing/2014/main" id="{D68AD158-5DEE-4A99-8161-48CC2A7A214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 xmlns:a16="http://schemas.microsoft.com/office/drawing/2014/main" id="{1E7D002B-A49B-483E-A563-C7D418C065BA}"/>
              </a:ext>
            </a:extLst>
          </p:cNvPr>
          <p:cNvSpPr>
            <a:spLocks noGrp="1"/>
          </p:cNvSpPr>
          <p:nvPr>
            <p:ph type="dt" sz="half" idx="10"/>
          </p:nvPr>
        </p:nvSpPr>
        <p:spPr/>
        <p:txBody>
          <a:bodyPr/>
          <a:lstStyle/>
          <a:p>
            <a:fld id="{1C5331AC-A106-4401-ABF8-92D477A4FAC6}" type="datetimeFigureOut">
              <a:rPr lang="en-IN" smtClean="0"/>
              <a:t>14-11-2021</a:t>
            </a:fld>
            <a:endParaRPr lang="en-IN"/>
          </a:p>
        </p:txBody>
      </p:sp>
      <p:sp>
        <p:nvSpPr>
          <p:cNvPr id="6" name="Footer Placeholder 5">
            <a:extLst>
              <a:ext uri="{FF2B5EF4-FFF2-40B4-BE49-F238E27FC236}">
                <a16:creationId xmlns="" xmlns:a16="http://schemas.microsoft.com/office/drawing/2014/main" id="{BD0E34C8-131A-4FF5-97CA-9598B94FCA5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 xmlns:a16="http://schemas.microsoft.com/office/drawing/2014/main" id="{A9852A1E-BF45-4E7D-8E62-09221FEF8A3A}"/>
              </a:ext>
            </a:extLst>
          </p:cNvPr>
          <p:cNvSpPr>
            <a:spLocks noGrp="1"/>
          </p:cNvSpPr>
          <p:nvPr>
            <p:ph type="sldNum" sz="quarter" idx="12"/>
          </p:nvPr>
        </p:nvSpPr>
        <p:spPr/>
        <p:txBody>
          <a:bodyPr/>
          <a:lstStyle/>
          <a:p>
            <a:fld id="{D5031008-74D5-46CF-8843-A871ACEF26E9}" type="slidenum">
              <a:rPr lang="en-IN" smtClean="0"/>
              <a:t>‹#›</a:t>
            </a:fld>
            <a:endParaRPr lang="en-IN"/>
          </a:p>
        </p:txBody>
      </p:sp>
    </p:spTree>
    <p:extLst>
      <p:ext uri="{BB962C8B-B14F-4D97-AF65-F5344CB8AC3E}">
        <p14:creationId xmlns:p14="http://schemas.microsoft.com/office/powerpoint/2010/main" val="13059159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324535A-FB77-49E9-8FBA-FC80D1C6F067}"/>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 xmlns:a16="http://schemas.microsoft.com/office/drawing/2014/main" id="{7F8D9FE5-9247-455A-9671-235F237F9EB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 xmlns:a16="http://schemas.microsoft.com/office/drawing/2014/main" id="{03123EC5-2BE6-488E-A415-95A2CE140DA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 xmlns:a16="http://schemas.microsoft.com/office/drawing/2014/main" id="{DAB7C73E-A3C8-4412-A06A-781009BD22C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 xmlns:a16="http://schemas.microsoft.com/office/drawing/2014/main" id="{0628B774-1E6A-4B85-850A-7F437F9EE82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 xmlns:a16="http://schemas.microsoft.com/office/drawing/2014/main" id="{1DCC4E10-5209-4AA4-BC3A-1831AAE2B1D1}"/>
              </a:ext>
            </a:extLst>
          </p:cNvPr>
          <p:cNvSpPr>
            <a:spLocks noGrp="1"/>
          </p:cNvSpPr>
          <p:nvPr>
            <p:ph type="dt" sz="half" idx="10"/>
          </p:nvPr>
        </p:nvSpPr>
        <p:spPr/>
        <p:txBody>
          <a:bodyPr/>
          <a:lstStyle/>
          <a:p>
            <a:fld id="{1C5331AC-A106-4401-ABF8-92D477A4FAC6}" type="datetimeFigureOut">
              <a:rPr lang="en-IN" smtClean="0"/>
              <a:t>14-11-2021</a:t>
            </a:fld>
            <a:endParaRPr lang="en-IN"/>
          </a:p>
        </p:txBody>
      </p:sp>
      <p:sp>
        <p:nvSpPr>
          <p:cNvPr id="8" name="Footer Placeholder 7">
            <a:extLst>
              <a:ext uri="{FF2B5EF4-FFF2-40B4-BE49-F238E27FC236}">
                <a16:creationId xmlns="" xmlns:a16="http://schemas.microsoft.com/office/drawing/2014/main" id="{F8E3D70F-1F3D-4BEE-AAD6-9353A95142FB}"/>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 xmlns:a16="http://schemas.microsoft.com/office/drawing/2014/main" id="{A35335A6-D502-40BF-AE7E-B94DC3C8705B}"/>
              </a:ext>
            </a:extLst>
          </p:cNvPr>
          <p:cNvSpPr>
            <a:spLocks noGrp="1"/>
          </p:cNvSpPr>
          <p:nvPr>
            <p:ph type="sldNum" sz="quarter" idx="12"/>
          </p:nvPr>
        </p:nvSpPr>
        <p:spPr/>
        <p:txBody>
          <a:bodyPr/>
          <a:lstStyle/>
          <a:p>
            <a:fld id="{D5031008-74D5-46CF-8843-A871ACEF26E9}" type="slidenum">
              <a:rPr lang="en-IN" smtClean="0"/>
              <a:t>‹#›</a:t>
            </a:fld>
            <a:endParaRPr lang="en-IN"/>
          </a:p>
        </p:txBody>
      </p:sp>
    </p:spTree>
    <p:extLst>
      <p:ext uri="{BB962C8B-B14F-4D97-AF65-F5344CB8AC3E}">
        <p14:creationId xmlns:p14="http://schemas.microsoft.com/office/powerpoint/2010/main" val="306612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CB82F06-2E52-46CA-ABAA-7383D986614B}"/>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 xmlns:a16="http://schemas.microsoft.com/office/drawing/2014/main" id="{BAA6BD73-300E-4E01-8774-D68C5CFE7964}"/>
              </a:ext>
            </a:extLst>
          </p:cNvPr>
          <p:cNvSpPr>
            <a:spLocks noGrp="1"/>
          </p:cNvSpPr>
          <p:nvPr>
            <p:ph type="dt" sz="half" idx="10"/>
          </p:nvPr>
        </p:nvSpPr>
        <p:spPr/>
        <p:txBody>
          <a:bodyPr/>
          <a:lstStyle/>
          <a:p>
            <a:fld id="{1C5331AC-A106-4401-ABF8-92D477A4FAC6}" type="datetimeFigureOut">
              <a:rPr lang="en-IN" smtClean="0"/>
              <a:t>14-11-2021</a:t>
            </a:fld>
            <a:endParaRPr lang="en-IN"/>
          </a:p>
        </p:txBody>
      </p:sp>
      <p:sp>
        <p:nvSpPr>
          <p:cNvPr id="4" name="Footer Placeholder 3">
            <a:extLst>
              <a:ext uri="{FF2B5EF4-FFF2-40B4-BE49-F238E27FC236}">
                <a16:creationId xmlns="" xmlns:a16="http://schemas.microsoft.com/office/drawing/2014/main" id="{2F420552-C23E-4EE8-83D5-FA9605F5783B}"/>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 xmlns:a16="http://schemas.microsoft.com/office/drawing/2014/main" id="{AD1A15DF-29B7-466E-A324-463C5785A822}"/>
              </a:ext>
            </a:extLst>
          </p:cNvPr>
          <p:cNvSpPr>
            <a:spLocks noGrp="1"/>
          </p:cNvSpPr>
          <p:nvPr>
            <p:ph type="sldNum" sz="quarter" idx="12"/>
          </p:nvPr>
        </p:nvSpPr>
        <p:spPr/>
        <p:txBody>
          <a:bodyPr/>
          <a:lstStyle/>
          <a:p>
            <a:fld id="{D5031008-74D5-46CF-8843-A871ACEF26E9}" type="slidenum">
              <a:rPr lang="en-IN" smtClean="0"/>
              <a:t>‹#›</a:t>
            </a:fld>
            <a:endParaRPr lang="en-IN"/>
          </a:p>
        </p:txBody>
      </p:sp>
    </p:spTree>
    <p:extLst>
      <p:ext uri="{BB962C8B-B14F-4D97-AF65-F5344CB8AC3E}">
        <p14:creationId xmlns:p14="http://schemas.microsoft.com/office/powerpoint/2010/main" val="3105062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F85E9AD6-4396-4430-8B9F-256E318FBF25}"/>
              </a:ext>
            </a:extLst>
          </p:cNvPr>
          <p:cNvSpPr>
            <a:spLocks noGrp="1"/>
          </p:cNvSpPr>
          <p:nvPr>
            <p:ph type="dt" sz="half" idx="10"/>
          </p:nvPr>
        </p:nvSpPr>
        <p:spPr/>
        <p:txBody>
          <a:bodyPr/>
          <a:lstStyle/>
          <a:p>
            <a:fld id="{1C5331AC-A106-4401-ABF8-92D477A4FAC6}" type="datetimeFigureOut">
              <a:rPr lang="en-IN" smtClean="0"/>
              <a:t>14-11-2021</a:t>
            </a:fld>
            <a:endParaRPr lang="en-IN"/>
          </a:p>
        </p:txBody>
      </p:sp>
      <p:sp>
        <p:nvSpPr>
          <p:cNvPr id="3" name="Footer Placeholder 2">
            <a:extLst>
              <a:ext uri="{FF2B5EF4-FFF2-40B4-BE49-F238E27FC236}">
                <a16:creationId xmlns="" xmlns:a16="http://schemas.microsoft.com/office/drawing/2014/main" id="{345846FA-BBE7-4BC3-B1A0-0F5280668516}"/>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 xmlns:a16="http://schemas.microsoft.com/office/drawing/2014/main" id="{A223B1A2-9B89-481E-A646-4C7834B1FA80}"/>
              </a:ext>
            </a:extLst>
          </p:cNvPr>
          <p:cNvSpPr>
            <a:spLocks noGrp="1"/>
          </p:cNvSpPr>
          <p:nvPr>
            <p:ph type="sldNum" sz="quarter" idx="12"/>
          </p:nvPr>
        </p:nvSpPr>
        <p:spPr/>
        <p:txBody>
          <a:bodyPr/>
          <a:lstStyle/>
          <a:p>
            <a:fld id="{D5031008-74D5-46CF-8843-A871ACEF26E9}" type="slidenum">
              <a:rPr lang="en-IN" smtClean="0"/>
              <a:t>‹#›</a:t>
            </a:fld>
            <a:endParaRPr lang="en-IN"/>
          </a:p>
        </p:txBody>
      </p:sp>
    </p:spTree>
    <p:extLst>
      <p:ext uri="{BB962C8B-B14F-4D97-AF65-F5344CB8AC3E}">
        <p14:creationId xmlns:p14="http://schemas.microsoft.com/office/powerpoint/2010/main" val="37605981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AA15836-5838-4E34-92DE-0827B34E5A2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 xmlns:a16="http://schemas.microsoft.com/office/drawing/2014/main" id="{08258C07-0E8D-471F-9B8F-F1CED7351F9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 xmlns:a16="http://schemas.microsoft.com/office/drawing/2014/main" id="{98DF96F3-54B4-481A-A38C-19ED6B39696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 xmlns:a16="http://schemas.microsoft.com/office/drawing/2014/main" id="{74F4E967-C030-4206-8F77-BE454520CAD0}"/>
              </a:ext>
            </a:extLst>
          </p:cNvPr>
          <p:cNvSpPr>
            <a:spLocks noGrp="1"/>
          </p:cNvSpPr>
          <p:nvPr>
            <p:ph type="dt" sz="half" idx="10"/>
          </p:nvPr>
        </p:nvSpPr>
        <p:spPr/>
        <p:txBody>
          <a:bodyPr/>
          <a:lstStyle/>
          <a:p>
            <a:fld id="{1C5331AC-A106-4401-ABF8-92D477A4FAC6}" type="datetimeFigureOut">
              <a:rPr lang="en-IN" smtClean="0"/>
              <a:t>14-11-2021</a:t>
            </a:fld>
            <a:endParaRPr lang="en-IN"/>
          </a:p>
        </p:txBody>
      </p:sp>
      <p:sp>
        <p:nvSpPr>
          <p:cNvPr id="6" name="Footer Placeholder 5">
            <a:extLst>
              <a:ext uri="{FF2B5EF4-FFF2-40B4-BE49-F238E27FC236}">
                <a16:creationId xmlns="" xmlns:a16="http://schemas.microsoft.com/office/drawing/2014/main" id="{4F8ACFB7-0D21-46E4-A429-8BF8FDF8461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 xmlns:a16="http://schemas.microsoft.com/office/drawing/2014/main" id="{BE5580CA-3C8E-4595-8835-CA913C12FE79}"/>
              </a:ext>
            </a:extLst>
          </p:cNvPr>
          <p:cNvSpPr>
            <a:spLocks noGrp="1"/>
          </p:cNvSpPr>
          <p:nvPr>
            <p:ph type="sldNum" sz="quarter" idx="12"/>
          </p:nvPr>
        </p:nvSpPr>
        <p:spPr/>
        <p:txBody>
          <a:bodyPr/>
          <a:lstStyle/>
          <a:p>
            <a:fld id="{D5031008-74D5-46CF-8843-A871ACEF26E9}" type="slidenum">
              <a:rPr lang="en-IN" smtClean="0"/>
              <a:t>‹#›</a:t>
            </a:fld>
            <a:endParaRPr lang="en-IN"/>
          </a:p>
        </p:txBody>
      </p:sp>
    </p:spTree>
    <p:extLst>
      <p:ext uri="{BB962C8B-B14F-4D97-AF65-F5344CB8AC3E}">
        <p14:creationId xmlns:p14="http://schemas.microsoft.com/office/powerpoint/2010/main" val="28834418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6333C43-2F7F-4496-9045-167AA7DFCFE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 xmlns:a16="http://schemas.microsoft.com/office/drawing/2014/main" id="{541A1DCB-EA08-4FCE-9CBE-0527FFC5E97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 xmlns:a16="http://schemas.microsoft.com/office/drawing/2014/main" id="{A75FBC57-626A-4890-A2FB-D70939D6015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 xmlns:a16="http://schemas.microsoft.com/office/drawing/2014/main" id="{7E7FCB9A-5D27-4C34-BF02-86F58DCCBFAA}"/>
              </a:ext>
            </a:extLst>
          </p:cNvPr>
          <p:cNvSpPr>
            <a:spLocks noGrp="1"/>
          </p:cNvSpPr>
          <p:nvPr>
            <p:ph type="dt" sz="half" idx="10"/>
          </p:nvPr>
        </p:nvSpPr>
        <p:spPr/>
        <p:txBody>
          <a:bodyPr/>
          <a:lstStyle/>
          <a:p>
            <a:fld id="{1C5331AC-A106-4401-ABF8-92D477A4FAC6}" type="datetimeFigureOut">
              <a:rPr lang="en-IN" smtClean="0"/>
              <a:t>14-11-2021</a:t>
            </a:fld>
            <a:endParaRPr lang="en-IN"/>
          </a:p>
        </p:txBody>
      </p:sp>
      <p:sp>
        <p:nvSpPr>
          <p:cNvPr id="6" name="Footer Placeholder 5">
            <a:extLst>
              <a:ext uri="{FF2B5EF4-FFF2-40B4-BE49-F238E27FC236}">
                <a16:creationId xmlns="" xmlns:a16="http://schemas.microsoft.com/office/drawing/2014/main" id="{F0BD30C6-7E2D-454F-8815-4311C1565B7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 xmlns:a16="http://schemas.microsoft.com/office/drawing/2014/main" id="{13F06E6A-8518-4F77-A705-A76FC0AC3720}"/>
              </a:ext>
            </a:extLst>
          </p:cNvPr>
          <p:cNvSpPr>
            <a:spLocks noGrp="1"/>
          </p:cNvSpPr>
          <p:nvPr>
            <p:ph type="sldNum" sz="quarter" idx="12"/>
          </p:nvPr>
        </p:nvSpPr>
        <p:spPr/>
        <p:txBody>
          <a:bodyPr/>
          <a:lstStyle/>
          <a:p>
            <a:fld id="{D5031008-74D5-46CF-8843-A871ACEF26E9}" type="slidenum">
              <a:rPr lang="en-IN" smtClean="0"/>
              <a:t>‹#›</a:t>
            </a:fld>
            <a:endParaRPr lang="en-IN"/>
          </a:p>
        </p:txBody>
      </p:sp>
    </p:spTree>
    <p:extLst>
      <p:ext uri="{BB962C8B-B14F-4D97-AF65-F5344CB8AC3E}">
        <p14:creationId xmlns:p14="http://schemas.microsoft.com/office/powerpoint/2010/main" val="17678492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3BE9A74E-E384-4EF9-AD31-7459103E71D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 xmlns:a16="http://schemas.microsoft.com/office/drawing/2014/main" id="{5E906CB2-5D13-4613-859C-4A598D04501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 xmlns:a16="http://schemas.microsoft.com/office/drawing/2014/main" id="{19A9F476-DD60-461E-88D2-4D2C58DE7AC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C5331AC-A106-4401-ABF8-92D477A4FAC6}" type="datetimeFigureOut">
              <a:rPr lang="en-IN" smtClean="0"/>
              <a:t>14-11-2021</a:t>
            </a:fld>
            <a:endParaRPr lang="en-IN"/>
          </a:p>
        </p:txBody>
      </p:sp>
      <p:sp>
        <p:nvSpPr>
          <p:cNvPr id="5" name="Footer Placeholder 4">
            <a:extLst>
              <a:ext uri="{FF2B5EF4-FFF2-40B4-BE49-F238E27FC236}">
                <a16:creationId xmlns="" xmlns:a16="http://schemas.microsoft.com/office/drawing/2014/main" id="{0AEA5DFD-E62A-43FC-AD2C-BE23AB5E426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 xmlns:a16="http://schemas.microsoft.com/office/drawing/2014/main" id="{67F303FB-5AC8-4CF4-9D1A-75691F75D0A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5031008-74D5-46CF-8843-A871ACEF26E9}" type="slidenum">
              <a:rPr lang="en-IN" smtClean="0"/>
              <a:t>‹#›</a:t>
            </a:fld>
            <a:endParaRPr lang="en-IN"/>
          </a:p>
        </p:txBody>
      </p:sp>
    </p:spTree>
    <p:extLst>
      <p:ext uri="{BB962C8B-B14F-4D97-AF65-F5344CB8AC3E}">
        <p14:creationId xmlns:p14="http://schemas.microsoft.com/office/powerpoint/2010/main" val="2704413545"/>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670.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image" Target="../media/image880.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990.png"/><Relationship Id="rId1" Type="http://schemas.openxmlformats.org/officeDocument/2006/relationships/slideLayout" Target="../slideLayouts/slideLayout2.xml"/><Relationship Id="rId4" Type="http://schemas.openxmlformats.org/officeDocument/2006/relationships/image" Target="../media/image10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image" Target="../media/image1020.png"/><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2.xml"/><Relationship Id="rId5" Type="http://schemas.openxmlformats.org/officeDocument/2006/relationships/image" Target="../media/image109.png"/><Relationship Id="rId4" Type="http://schemas.openxmlformats.org/officeDocument/2006/relationships/image" Target="../media/image108.png"/></Relationships>
</file>

<file path=ppt/slides/_rels/slide177.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2.xml"/><Relationship Id="rId4" Type="http://schemas.openxmlformats.org/officeDocument/2006/relationships/image" Target="../media/image113.png"/></Relationships>
</file>

<file path=ppt/slides/_rels/slide179.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2.xml"/><Relationship Id="rId5" Type="http://schemas.openxmlformats.org/officeDocument/2006/relationships/image" Target="../media/image130.png"/><Relationship Id="rId4" Type="http://schemas.openxmlformats.org/officeDocument/2006/relationships/image" Target="../media/image129.png"/></Relationships>
</file>

<file path=ppt/slides/_rels/slide194.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8" Type="http://schemas.openxmlformats.org/officeDocument/2006/relationships/image" Target="../media/image153.png"/><Relationship Id="rId3" Type="http://schemas.openxmlformats.org/officeDocument/2006/relationships/image" Target="../media/image148.png"/><Relationship Id="rId7" Type="http://schemas.openxmlformats.org/officeDocument/2006/relationships/image" Target="../media/image152.png"/><Relationship Id="rId2" Type="http://schemas.openxmlformats.org/officeDocument/2006/relationships/image" Target="../media/image147.png"/><Relationship Id="rId1" Type="http://schemas.openxmlformats.org/officeDocument/2006/relationships/slideLayout" Target="../slideLayouts/slideLayout2.xml"/><Relationship Id="rId6" Type="http://schemas.openxmlformats.org/officeDocument/2006/relationships/image" Target="../media/image151.png"/><Relationship Id="rId5" Type="http://schemas.openxmlformats.org/officeDocument/2006/relationships/image" Target="../media/image150.png"/><Relationship Id="rId4" Type="http://schemas.openxmlformats.org/officeDocument/2006/relationships/image" Target="../media/image149.png"/><Relationship Id="rId9" Type="http://schemas.openxmlformats.org/officeDocument/2006/relationships/image" Target="../media/image154.png"/></Relationships>
</file>

<file path=ppt/slides/_rels/slide214.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image" Target="../media/image162.png"/><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image" Target="../media/image172.png"/><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image" Target="../media/image17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image" Target="../media/image177.png"/><Relationship Id="rId1" Type="http://schemas.openxmlformats.org/officeDocument/2006/relationships/slideLayout" Target="../slideLayouts/slideLayout2.xml"/><Relationship Id="rId5" Type="http://schemas.openxmlformats.org/officeDocument/2006/relationships/image" Target="../media/image180.png"/><Relationship Id="rId4" Type="http://schemas.openxmlformats.org/officeDocument/2006/relationships/image" Target="../media/image179.png"/></Relationships>
</file>

<file path=ppt/slides/_rels/slide245.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image" Target="../media/image181.png"/><Relationship Id="rId1" Type="http://schemas.openxmlformats.org/officeDocument/2006/relationships/slideLayout" Target="../slideLayouts/slideLayout2.xml"/><Relationship Id="rId5" Type="http://schemas.openxmlformats.org/officeDocument/2006/relationships/image" Target="../media/image184.png"/><Relationship Id="rId4" Type="http://schemas.openxmlformats.org/officeDocument/2006/relationships/image" Target="../media/image183.png"/></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85.png"/><Relationship Id="rId1" Type="http://schemas.openxmlformats.org/officeDocument/2006/relationships/slideLayout" Target="../slideLayouts/slideLayout2.xml"/><Relationship Id="rId5" Type="http://schemas.openxmlformats.org/officeDocument/2006/relationships/image" Target="../media/image188.png"/><Relationship Id="rId4" Type="http://schemas.openxmlformats.org/officeDocument/2006/relationships/image" Target="../media/image187.png"/></Relationships>
</file>

<file path=ppt/slides/_rels/slide252.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189.png"/><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9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D0C8DA9-5DAC-481E-8815-795503126B6E}"/>
              </a:ext>
            </a:extLst>
          </p:cNvPr>
          <p:cNvSpPr>
            <a:spLocks noGrp="1"/>
          </p:cNvSpPr>
          <p:nvPr>
            <p:ph type="ctrTitle"/>
          </p:nvPr>
        </p:nvSpPr>
        <p:spPr/>
        <p:txBody>
          <a:bodyPr>
            <a:normAutofit/>
          </a:bodyPr>
          <a:lstStyle/>
          <a:p>
            <a:r>
              <a:rPr lang="en-IN" sz="5400" b="1" dirty="0">
                <a:latin typeface="Arial" panose="020B0604020202020204" pitchFamily="34" charset="0"/>
                <a:cs typeface="Arial" panose="020B0604020202020204" pitchFamily="34" charset="0"/>
              </a:rPr>
              <a:t>Data Structure and Algorithms</a:t>
            </a:r>
          </a:p>
        </p:txBody>
      </p:sp>
    </p:spTree>
    <p:extLst>
      <p:ext uri="{BB962C8B-B14F-4D97-AF65-F5344CB8AC3E}">
        <p14:creationId xmlns:p14="http://schemas.microsoft.com/office/powerpoint/2010/main" val="390901417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E62E5E02-D1A5-454E-8AAA-0437E9D9B0BB}"/>
              </a:ext>
            </a:extLst>
          </p:cNvPr>
          <p:cNvSpPr>
            <a:spLocks noGrp="1"/>
          </p:cNvSpPr>
          <p:nvPr>
            <p:ph idx="1"/>
          </p:nvPr>
        </p:nvSpPr>
        <p:spPr>
          <a:xfrm>
            <a:off x="838200" y="141402"/>
            <a:ext cx="10515600" cy="6035561"/>
          </a:xfrm>
        </p:spPr>
        <p:txBody>
          <a:bodyPr>
            <a:normAutofit/>
          </a:bodyPr>
          <a:lstStyle/>
          <a:p>
            <a:pPr marL="0" indent="0">
              <a:buNone/>
            </a:pPr>
            <a:r>
              <a:rPr lang="en-IN" sz="2000" b="1" dirty="0">
                <a:latin typeface="Arial" panose="020B0604020202020204" pitchFamily="34" charset="0"/>
                <a:cs typeface="Arial" panose="020B0604020202020204" pitchFamily="34" charset="0"/>
              </a:rPr>
              <a:t>1. Graph Data Structure.</a:t>
            </a:r>
          </a:p>
          <a:p>
            <a:pPr>
              <a:lnSpc>
                <a:spcPct val="150000"/>
              </a:lnSpc>
            </a:pPr>
            <a:r>
              <a:rPr lang="en-US" sz="2000" dirty="0">
                <a:latin typeface="Arial" panose="020B0604020202020204" pitchFamily="34" charset="0"/>
                <a:cs typeface="Arial" panose="020B0604020202020204" pitchFamily="34" charset="0"/>
              </a:rPr>
              <a:t>In graph data structure, each node is called vertex and each vertex is connected to other vertices through edges.</a:t>
            </a:r>
          </a:p>
          <a:p>
            <a:pPr>
              <a:lnSpc>
                <a:spcPct val="150000"/>
              </a:lnSpc>
            </a:pPr>
            <a:endParaRPr lang="en-US" sz="2000" dirty="0">
              <a:latin typeface="Arial" panose="020B0604020202020204" pitchFamily="34" charset="0"/>
              <a:cs typeface="Arial" panose="020B0604020202020204" pitchFamily="34" charset="0"/>
            </a:endParaRPr>
          </a:p>
          <a:p>
            <a:pPr>
              <a:lnSpc>
                <a:spcPct val="150000"/>
              </a:lnSpc>
            </a:pPr>
            <a:endParaRPr lang="en-US" sz="2000" dirty="0">
              <a:latin typeface="Arial" panose="020B0604020202020204" pitchFamily="34" charset="0"/>
              <a:cs typeface="Arial" panose="020B0604020202020204" pitchFamily="34" charset="0"/>
            </a:endParaRPr>
          </a:p>
          <a:p>
            <a:pPr>
              <a:lnSpc>
                <a:spcPct val="150000"/>
              </a:lnSpc>
            </a:pPr>
            <a:endParaRPr lang="en-US" sz="2000" dirty="0">
              <a:latin typeface="Arial" panose="020B0604020202020204" pitchFamily="34" charset="0"/>
              <a:cs typeface="Arial" panose="020B0604020202020204" pitchFamily="34" charset="0"/>
            </a:endParaRPr>
          </a:p>
          <a:p>
            <a:pPr>
              <a:lnSpc>
                <a:spcPct val="150000"/>
              </a:lnSpc>
            </a:pPr>
            <a:endParaRPr lang="en-US" sz="2000" dirty="0">
              <a:latin typeface="Arial" panose="020B0604020202020204" pitchFamily="34" charset="0"/>
              <a:cs typeface="Arial" panose="020B0604020202020204" pitchFamily="34" charset="0"/>
            </a:endParaRPr>
          </a:p>
          <a:p>
            <a:pPr>
              <a:lnSpc>
                <a:spcPct val="150000"/>
              </a:lnSpc>
            </a:pPr>
            <a:endParaRPr lang="en-US" sz="2000" dirty="0">
              <a:latin typeface="Arial" panose="020B0604020202020204" pitchFamily="34" charset="0"/>
              <a:cs typeface="Arial" panose="020B0604020202020204" pitchFamily="34" charset="0"/>
            </a:endParaRPr>
          </a:p>
          <a:p>
            <a:pPr marL="0" indent="0">
              <a:lnSpc>
                <a:spcPct val="150000"/>
              </a:lnSpc>
              <a:buNone/>
            </a:pPr>
            <a:r>
              <a:rPr lang="en-US" sz="2000" dirty="0">
                <a:latin typeface="Arial" panose="020B0604020202020204" pitchFamily="34" charset="0"/>
                <a:cs typeface="Arial" panose="020B0604020202020204" pitchFamily="34" charset="0"/>
              </a:rPr>
              <a:t>				Ex: Graph data structure</a:t>
            </a:r>
          </a:p>
          <a:p>
            <a:pPr>
              <a:lnSpc>
                <a:spcPct val="150000"/>
              </a:lnSpc>
            </a:pPr>
            <a:endParaRPr lang="en-US" sz="2000" dirty="0">
              <a:latin typeface="Arial" panose="020B0604020202020204" pitchFamily="34" charset="0"/>
              <a:cs typeface="Arial" panose="020B0604020202020204" pitchFamily="34" charset="0"/>
            </a:endParaRPr>
          </a:p>
          <a:p>
            <a:pPr>
              <a:lnSpc>
                <a:spcPct val="150000"/>
              </a:lnSpc>
            </a:pPr>
            <a:endParaRPr lang="en-IN" sz="2000" dirty="0">
              <a:latin typeface="Arial" panose="020B0604020202020204" pitchFamily="34" charset="0"/>
              <a:cs typeface="Arial" panose="020B0604020202020204" pitchFamily="34" charset="0"/>
            </a:endParaRPr>
          </a:p>
        </p:txBody>
      </p:sp>
      <p:pic>
        <p:nvPicPr>
          <p:cNvPr id="4" name="Picture 3">
            <a:extLst>
              <a:ext uri="{FF2B5EF4-FFF2-40B4-BE49-F238E27FC236}">
                <a16:creationId xmlns="" xmlns:a16="http://schemas.microsoft.com/office/drawing/2014/main" id="{1E3B205B-32FC-46DC-A8CE-58BDC3D70823}"/>
              </a:ext>
            </a:extLst>
          </p:cNvPr>
          <p:cNvPicPr>
            <a:picLocks noChangeAspect="1"/>
          </p:cNvPicPr>
          <p:nvPr/>
        </p:nvPicPr>
        <p:blipFill>
          <a:blip r:embed="rId2"/>
          <a:stretch>
            <a:fillRect/>
          </a:stretch>
        </p:blipFill>
        <p:spPr>
          <a:xfrm>
            <a:off x="2520099" y="1428578"/>
            <a:ext cx="3197454" cy="3197454"/>
          </a:xfrm>
          <a:prstGeom prst="rect">
            <a:avLst/>
          </a:prstGeom>
        </p:spPr>
      </p:pic>
    </p:spTree>
    <p:extLst>
      <p:ext uri="{BB962C8B-B14F-4D97-AF65-F5344CB8AC3E}">
        <p14:creationId xmlns:p14="http://schemas.microsoft.com/office/powerpoint/2010/main" val="523890693"/>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60FB1BDD-82A8-4A52-8C4F-F80C7F2DA8F6}"/>
              </a:ext>
            </a:extLst>
          </p:cNvPr>
          <p:cNvSpPr>
            <a:spLocks noGrp="1"/>
          </p:cNvSpPr>
          <p:nvPr>
            <p:ph idx="1"/>
          </p:nvPr>
        </p:nvSpPr>
        <p:spPr>
          <a:xfrm>
            <a:off x="838200" y="215153"/>
            <a:ext cx="10515600" cy="5961810"/>
          </a:xfrm>
        </p:spPr>
        <p:txBody>
          <a:bodyPr>
            <a:normAutofit/>
          </a:bodyPr>
          <a:lstStyle/>
          <a:p>
            <a:pPr marL="0" indent="0">
              <a:buNone/>
            </a:pPr>
            <a:r>
              <a:rPr lang="en-IN" sz="2000" b="1" dirty="0">
                <a:latin typeface="Arial" panose="020B0604020202020204" pitchFamily="34" charset="0"/>
                <a:cs typeface="Arial" panose="020B0604020202020204" pitchFamily="34" charset="0"/>
              </a:rPr>
              <a:t>2. Perfect Binary Tree</a:t>
            </a:r>
          </a:p>
          <a:p>
            <a:pPr algn="just">
              <a:lnSpc>
                <a:spcPct val="150000"/>
              </a:lnSpc>
            </a:pPr>
            <a:r>
              <a:rPr lang="en-US" sz="2000" dirty="0">
                <a:latin typeface="Arial" panose="020B0604020202020204" pitchFamily="34" charset="0"/>
                <a:cs typeface="Arial" panose="020B0604020202020204" pitchFamily="34" charset="0"/>
              </a:rPr>
              <a:t>A perfect binary tree is a type of binary tree in which every internal node has exactly two child nodes and all the leaf nodes are at the same level.</a:t>
            </a:r>
          </a:p>
          <a:p>
            <a:pPr marL="0" indent="0" algn="just">
              <a:lnSpc>
                <a:spcPct val="150000"/>
              </a:lnSpc>
              <a:buNone/>
            </a:pPr>
            <a:endParaRPr lang="en-IN" sz="20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 xmlns:a16="http://schemas.microsoft.com/office/drawing/2014/main" id="{7D85A5A4-7CD1-4CBA-99C7-6478D9259555}"/>
              </a:ext>
            </a:extLst>
          </p:cNvPr>
          <p:cNvPicPr>
            <a:picLocks noChangeAspect="1"/>
          </p:cNvPicPr>
          <p:nvPr/>
        </p:nvPicPr>
        <p:blipFill>
          <a:blip r:embed="rId2"/>
          <a:stretch>
            <a:fillRect/>
          </a:stretch>
        </p:blipFill>
        <p:spPr>
          <a:xfrm>
            <a:off x="2500632" y="2525267"/>
            <a:ext cx="5529283" cy="1992973"/>
          </a:xfrm>
          <a:prstGeom prst="rect">
            <a:avLst/>
          </a:prstGeom>
        </p:spPr>
      </p:pic>
    </p:spTree>
    <p:extLst>
      <p:ext uri="{BB962C8B-B14F-4D97-AF65-F5344CB8AC3E}">
        <p14:creationId xmlns:p14="http://schemas.microsoft.com/office/powerpoint/2010/main" val="5082628"/>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39C6FD9F-679B-4E49-8F47-7486C61FC4AD}"/>
              </a:ext>
            </a:extLst>
          </p:cNvPr>
          <p:cNvSpPr>
            <a:spLocks noGrp="1"/>
          </p:cNvSpPr>
          <p:nvPr>
            <p:ph idx="1"/>
          </p:nvPr>
        </p:nvSpPr>
        <p:spPr>
          <a:xfrm>
            <a:off x="838200" y="188258"/>
            <a:ext cx="10515600" cy="6320117"/>
          </a:xfrm>
        </p:spPr>
        <p:txBody>
          <a:bodyPr>
            <a:normAutofit/>
          </a:bodyPr>
          <a:lstStyle/>
          <a:p>
            <a:pPr marL="0" indent="0">
              <a:buNone/>
            </a:pPr>
            <a:r>
              <a:rPr lang="en-IN" sz="2000" b="1" dirty="0">
                <a:latin typeface="Arial" panose="020B0604020202020204" pitchFamily="34" charset="0"/>
                <a:cs typeface="Arial" panose="020B0604020202020204" pitchFamily="34" charset="0"/>
              </a:rPr>
              <a:t>3. Complete Binary Tree</a:t>
            </a:r>
          </a:p>
          <a:p>
            <a:pPr algn="just">
              <a:lnSpc>
                <a:spcPct val="150000"/>
              </a:lnSpc>
            </a:pPr>
            <a:r>
              <a:rPr lang="en-US" sz="2000" dirty="0">
                <a:latin typeface="Arial" panose="020B0604020202020204" pitchFamily="34" charset="0"/>
                <a:cs typeface="Arial" panose="020B0604020202020204" pitchFamily="34" charset="0"/>
              </a:rPr>
              <a:t>A complete binary tree is just like a full binary tree, but with two major differences</a:t>
            </a:r>
          </a:p>
          <a:p>
            <a:pPr lvl="1" algn="just">
              <a:lnSpc>
                <a:spcPct val="150000"/>
              </a:lnSpc>
              <a:buFont typeface="Wingdings" panose="05000000000000000000" pitchFamily="2" charset="2"/>
              <a:buChar char="Ø"/>
            </a:pPr>
            <a:r>
              <a:rPr lang="en-US" sz="2000" dirty="0">
                <a:latin typeface="Arial" panose="020B0604020202020204" pitchFamily="34" charset="0"/>
                <a:cs typeface="Arial" panose="020B0604020202020204" pitchFamily="34" charset="0"/>
              </a:rPr>
              <a:t>Every level must be completely filled.</a:t>
            </a:r>
          </a:p>
          <a:p>
            <a:pPr lvl="1" algn="just">
              <a:lnSpc>
                <a:spcPct val="150000"/>
              </a:lnSpc>
              <a:buFont typeface="Wingdings" panose="05000000000000000000" pitchFamily="2" charset="2"/>
              <a:buChar char="Ø"/>
            </a:pPr>
            <a:r>
              <a:rPr lang="en-US" sz="2000" dirty="0">
                <a:latin typeface="Arial" panose="020B0604020202020204" pitchFamily="34" charset="0"/>
                <a:cs typeface="Arial" panose="020B0604020202020204" pitchFamily="34" charset="0"/>
              </a:rPr>
              <a:t>All the leaf elements must lean towards the left.</a:t>
            </a:r>
          </a:p>
          <a:p>
            <a:pPr lvl="1" algn="just">
              <a:lnSpc>
                <a:spcPct val="150000"/>
              </a:lnSpc>
              <a:buFont typeface="Wingdings" panose="05000000000000000000" pitchFamily="2" charset="2"/>
              <a:buChar char="Ø"/>
            </a:pPr>
            <a:r>
              <a:rPr lang="en-US" sz="2000" dirty="0">
                <a:latin typeface="Arial" panose="020B0604020202020204" pitchFamily="34" charset="0"/>
                <a:cs typeface="Arial" panose="020B0604020202020204" pitchFamily="34" charset="0"/>
              </a:rPr>
              <a:t>The last leaf element might not have a right sibling i.e. a complete binary tree doesn't have to be a full binary tree.</a:t>
            </a:r>
          </a:p>
          <a:p>
            <a:pPr lvl="1" algn="just">
              <a:lnSpc>
                <a:spcPct val="150000"/>
              </a:lnSpc>
              <a:buFont typeface="Wingdings" panose="05000000000000000000" pitchFamily="2" charset="2"/>
              <a:buChar char="Ø"/>
            </a:pPr>
            <a:endParaRPr lang="en-IN" sz="20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 xmlns:a16="http://schemas.microsoft.com/office/drawing/2014/main" id="{D5E98777-05CE-4032-986C-A16ABACBDF55}"/>
              </a:ext>
            </a:extLst>
          </p:cNvPr>
          <p:cNvPicPr>
            <a:picLocks noChangeAspect="1"/>
          </p:cNvPicPr>
          <p:nvPr/>
        </p:nvPicPr>
        <p:blipFill>
          <a:blip r:embed="rId2"/>
          <a:stretch>
            <a:fillRect/>
          </a:stretch>
        </p:blipFill>
        <p:spPr>
          <a:xfrm>
            <a:off x="1953408" y="3590364"/>
            <a:ext cx="5713286" cy="2272554"/>
          </a:xfrm>
          <a:prstGeom prst="rect">
            <a:avLst/>
          </a:prstGeom>
        </p:spPr>
      </p:pic>
    </p:spTree>
    <p:extLst>
      <p:ext uri="{BB962C8B-B14F-4D97-AF65-F5344CB8AC3E}">
        <p14:creationId xmlns:p14="http://schemas.microsoft.com/office/powerpoint/2010/main" val="1425652209"/>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393B1B07-9C11-4A5F-ABA9-0E99FB68A3D0}"/>
              </a:ext>
            </a:extLst>
          </p:cNvPr>
          <p:cNvSpPr>
            <a:spLocks noGrp="1"/>
          </p:cNvSpPr>
          <p:nvPr>
            <p:ph idx="1"/>
          </p:nvPr>
        </p:nvSpPr>
        <p:spPr>
          <a:xfrm>
            <a:off x="838200" y="206188"/>
            <a:ext cx="10515600" cy="5970775"/>
          </a:xfrm>
        </p:spPr>
        <p:txBody>
          <a:bodyPr>
            <a:normAutofit/>
          </a:bodyPr>
          <a:lstStyle/>
          <a:p>
            <a:pPr marL="0" indent="0">
              <a:buNone/>
            </a:pPr>
            <a:r>
              <a:rPr lang="en-US" sz="2000" b="1" dirty="0">
                <a:latin typeface="Arial" panose="020B0604020202020204" pitchFamily="34" charset="0"/>
                <a:cs typeface="Arial" panose="020B0604020202020204" pitchFamily="34" charset="0"/>
              </a:rPr>
              <a:t>4. Degenerate or Pathological Tree</a:t>
            </a:r>
            <a:endParaRPr lang="en-US" sz="2000" dirty="0">
              <a:latin typeface="Arial" panose="020B0604020202020204" pitchFamily="34" charset="0"/>
              <a:cs typeface="Arial" panose="020B0604020202020204" pitchFamily="34" charset="0"/>
            </a:endParaRPr>
          </a:p>
          <a:p>
            <a:pPr algn="just"/>
            <a:r>
              <a:rPr lang="en-US" sz="2000" dirty="0">
                <a:latin typeface="Arial" panose="020B0604020202020204" pitchFamily="34" charset="0"/>
                <a:cs typeface="Arial" panose="020B0604020202020204" pitchFamily="34" charset="0"/>
              </a:rPr>
              <a:t>A degenerate or pathological tree is the tree having a single child either left or right.</a:t>
            </a:r>
          </a:p>
          <a:p>
            <a:pPr marL="0" indent="0" algn="just">
              <a:buNone/>
            </a:pPr>
            <a:endParaRPr lang="en-IN" sz="20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 xmlns:a16="http://schemas.microsoft.com/office/drawing/2014/main" id="{633A57D4-F935-44D5-B0E6-572B49DEA8C1}"/>
              </a:ext>
            </a:extLst>
          </p:cNvPr>
          <p:cNvPicPr>
            <a:picLocks noChangeAspect="1"/>
          </p:cNvPicPr>
          <p:nvPr/>
        </p:nvPicPr>
        <p:blipFill>
          <a:blip r:embed="rId2"/>
          <a:stretch>
            <a:fillRect/>
          </a:stretch>
        </p:blipFill>
        <p:spPr>
          <a:xfrm>
            <a:off x="1864917" y="1861551"/>
            <a:ext cx="6164173" cy="2804969"/>
          </a:xfrm>
          <a:prstGeom prst="rect">
            <a:avLst/>
          </a:prstGeom>
        </p:spPr>
      </p:pic>
    </p:spTree>
    <p:extLst>
      <p:ext uri="{BB962C8B-B14F-4D97-AF65-F5344CB8AC3E}">
        <p14:creationId xmlns:p14="http://schemas.microsoft.com/office/powerpoint/2010/main" val="2712054311"/>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F5A6D3B3-8524-409C-ADEC-75F14DE760EB}"/>
              </a:ext>
            </a:extLst>
          </p:cNvPr>
          <p:cNvSpPr>
            <a:spLocks noGrp="1"/>
          </p:cNvSpPr>
          <p:nvPr>
            <p:ph idx="1"/>
          </p:nvPr>
        </p:nvSpPr>
        <p:spPr>
          <a:xfrm>
            <a:off x="838200" y="286871"/>
            <a:ext cx="10515600" cy="6104964"/>
          </a:xfrm>
        </p:spPr>
        <p:txBody>
          <a:bodyPr>
            <a:normAutofit/>
          </a:bodyPr>
          <a:lstStyle/>
          <a:p>
            <a:pPr marL="0" indent="0">
              <a:buNone/>
            </a:pPr>
            <a:r>
              <a:rPr lang="en-IN" sz="2000" b="1" dirty="0">
                <a:latin typeface="Arial" panose="020B0604020202020204" pitchFamily="34" charset="0"/>
                <a:cs typeface="Arial" panose="020B0604020202020204" pitchFamily="34" charset="0"/>
              </a:rPr>
              <a:t>5. Skewed Binary Tree</a:t>
            </a:r>
          </a:p>
          <a:p>
            <a:pPr algn="just">
              <a:lnSpc>
                <a:spcPct val="150000"/>
              </a:lnSpc>
            </a:pPr>
            <a:r>
              <a:rPr lang="en-US" sz="2000" dirty="0">
                <a:latin typeface="Arial" panose="020B0604020202020204" pitchFamily="34" charset="0"/>
                <a:cs typeface="Arial" panose="020B0604020202020204" pitchFamily="34" charset="0"/>
              </a:rPr>
              <a:t>A skewed binary tree is a pathological/degenerate tree in which the tree is either dominated by the left nodes or the right nodes. Thus, there are two types of skewed binary tree: </a:t>
            </a:r>
          </a:p>
          <a:p>
            <a:pPr lvl="1" algn="just">
              <a:lnSpc>
                <a:spcPct val="150000"/>
              </a:lnSpc>
              <a:buFont typeface="Wingdings" panose="05000000000000000000" pitchFamily="2" charset="2"/>
              <a:buChar char="Ø"/>
            </a:pPr>
            <a:r>
              <a:rPr lang="en-US" sz="2000" dirty="0">
                <a:latin typeface="Arial" panose="020B0604020202020204" pitchFamily="34" charset="0"/>
                <a:cs typeface="Arial" panose="020B0604020202020204" pitchFamily="34" charset="0"/>
              </a:rPr>
              <a:t>left-skewed binary tree </a:t>
            </a:r>
          </a:p>
          <a:p>
            <a:pPr lvl="1" algn="just">
              <a:lnSpc>
                <a:spcPct val="150000"/>
              </a:lnSpc>
              <a:buFont typeface="Wingdings" panose="05000000000000000000" pitchFamily="2" charset="2"/>
              <a:buChar char="Ø"/>
            </a:pPr>
            <a:r>
              <a:rPr lang="en-US" sz="2000" dirty="0">
                <a:latin typeface="Arial" panose="020B0604020202020204" pitchFamily="34" charset="0"/>
                <a:cs typeface="Arial" panose="020B0604020202020204" pitchFamily="34" charset="0"/>
              </a:rPr>
              <a:t>right-skewed binary tree.</a:t>
            </a:r>
          </a:p>
          <a:p>
            <a:pPr marL="457200" lvl="1" indent="0" algn="just">
              <a:lnSpc>
                <a:spcPct val="150000"/>
              </a:lnSpc>
              <a:buNone/>
            </a:pPr>
            <a:endParaRPr lang="en-IN" sz="20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 xmlns:a16="http://schemas.microsoft.com/office/drawing/2014/main" id="{291F154A-927E-4667-B86E-CE22DDE48ADB}"/>
              </a:ext>
            </a:extLst>
          </p:cNvPr>
          <p:cNvPicPr>
            <a:picLocks noChangeAspect="1"/>
          </p:cNvPicPr>
          <p:nvPr/>
        </p:nvPicPr>
        <p:blipFill>
          <a:blip r:embed="rId2"/>
          <a:stretch>
            <a:fillRect/>
          </a:stretch>
        </p:blipFill>
        <p:spPr>
          <a:xfrm>
            <a:off x="1922670" y="3662083"/>
            <a:ext cx="5841512" cy="2147046"/>
          </a:xfrm>
          <a:prstGeom prst="rect">
            <a:avLst/>
          </a:prstGeom>
        </p:spPr>
      </p:pic>
    </p:spTree>
    <p:extLst>
      <p:ext uri="{BB962C8B-B14F-4D97-AF65-F5344CB8AC3E}">
        <p14:creationId xmlns:p14="http://schemas.microsoft.com/office/powerpoint/2010/main" val="1732169049"/>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D75849EC-04DE-4F3C-B8F6-7B9B2A666C05}"/>
              </a:ext>
            </a:extLst>
          </p:cNvPr>
          <p:cNvSpPr>
            <a:spLocks noGrp="1"/>
          </p:cNvSpPr>
          <p:nvPr>
            <p:ph idx="1"/>
          </p:nvPr>
        </p:nvSpPr>
        <p:spPr>
          <a:xfrm>
            <a:off x="838200" y="179294"/>
            <a:ext cx="10515600" cy="5997669"/>
          </a:xfrm>
        </p:spPr>
        <p:txBody>
          <a:bodyPr>
            <a:normAutofit/>
          </a:bodyPr>
          <a:lstStyle/>
          <a:p>
            <a:pPr marL="0" indent="0">
              <a:buNone/>
            </a:pPr>
            <a:r>
              <a:rPr lang="en-IN" sz="2000" b="1" dirty="0">
                <a:latin typeface="Arial" panose="020B0604020202020204" pitchFamily="34" charset="0"/>
                <a:cs typeface="Arial" panose="020B0604020202020204" pitchFamily="34" charset="0"/>
              </a:rPr>
              <a:t>6. Balanced Binary Tree</a:t>
            </a:r>
          </a:p>
          <a:p>
            <a:pPr algn="just">
              <a:lnSpc>
                <a:spcPct val="150000"/>
              </a:lnSpc>
            </a:pPr>
            <a:r>
              <a:rPr lang="en-US" sz="2000" dirty="0">
                <a:latin typeface="Arial" panose="020B0604020202020204" pitchFamily="34" charset="0"/>
                <a:cs typeface="Arial" panose="020B0604020202020204" pitchFamily="34" charset="0"/>
              </a:rPr>
              <a:t>It is a type of binary tree in which the difference between the height of the left and the right subtree for each node is either 0 or 1.</a:t>
            </a:r>
          </a:p>
          <a:p>
            <a:pPr marL="0" indent="0" algn="just">
              <a:lnSpc>
                <a:spcPct val="150000"/>
              </a:lnSpc>
              <a:buNone/>
            </a:pPr>
            <a:endParaRPr lang="en-IN" sz="20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 xmlns:a16="http://schemas.microsoft.com/office/drawing/2014/main" id="{30986A8C-D7E1-4411-A687-41D563613498}"/>
              </a:ext>
            </a:extLst>
          </p:cNvPr>
          <p:cNvPicPr>
            <a:picLocks noChangeAspect="1"/>
          </p:cNvPicPr>
          <p:nvPr/>
        </p:nvPicPr>
        <p:blipFill>
          <a:blip r:embed="rId2"/>
          <a:stretch>
            <a:fillRect/>
          </a:stretch>
        </p:blipFill>
        <p:spPr>
          <a:xfrm>
            <a:off x="838200" y="2198419"/>
            <a:ext cx="6404180" cy="3110428"/>
          </a:xfrm>
          <a:prstGeom prst="rect">
            <a:avLst/>
          </a:prstGeom>
        </p:spPr>
      </p:pic>
      <p:pic>
        <p:nvPicPr>
          <p:cNvPr id="4" name="Picture 3">
            <a:extLst>
              <a:ext uri="{FF2B5EF4-FFF2-40B4-BE49-F238E27FC236}">
                <a16:creationId xmlns="" xmlns:a16="http://schemas.microsoft.com/office/drawing/2014/main" id="{27EFF34E-5F08-4FD0-9D84-4C623259B893}"/>
              </a:ext>
            </a:extLst>
          </p:cNvPr>
          <p:cNvPicPr>
            <a:picLocks noChangeAspect="1"/>
          </p:cNvPicPr>
          <p:nvPr/>
        </p:nvPicPr>
        <p:blipFill>
          <a:blip r:embed="rId3"/>
          <a:stretch>
            <a:fillRect/>
          </a:stretch>
        </p:blipFill>
        <p:spPr>
          <a:xfrm>
            <a:off x="7789650" y="2794466"/>
            <a:ext cx="3973262" cy="2141519"/>
          </a:xfrm>
          <a:prstGeom prst="rect">
            <a:avLst/>
          </a:prstGeom>
        </p:spPr>
      </p:pic>
    </p:spTree>
    <p:extLst>
      <p:ext uri="{BB962C8B-B14F-4D97-AF65-F5344CB8AC3E}">
        <p14:creationId xmlns:p14="http://schemas.microsoft.com/office/powerpoint/2010/main" val="2439784509"/>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50D38D5-C430-4372-8F98-06FCB091123F}"/>
              </a:ext>
            </a:extLst>
          </p:cNvPr>
          <p:cNvSpPr>
            <a:spLocks noGrp="1"/>
          </p:cNvSpPr>
          <p:nvPr>
            <p:ph type="title"/>
          </p:nvPr>
        </p:nvSpPr>
        <p:spPr>
          <a:xfrm>
            <a:off x="838200" y="365126"/>
            <a:ext cx="10515600" cy="791322"/>
          </a:xfrm>
        </p:spPr>
        <p:txBody>
          <a:bodyPr>
            <a:normAutofit/>
          </a:bodyPr>
          <a:lstStyle/>
          <a:p>
            <a:r>
              <a:rPr lang="en-IN" sz="3200" b="1" dirty="0">
                <a:latin typeface="Arial" panose="020B0604020202020204" pitchFamily="34" charset="0"/>
                <a:cs typeface="Arial" panose="020B0604020202020204" pitchFamily="34" charset="0"/>
              </a:rPr>
              <a:t>Binary Tree Representation</a:t>
            </a:r>
          </a:p>
        </p:txBody>
      </p:sp>
      <p:sp>
        <p:nvSpPr>
          <p:cNvPr id="3" name="Content Placeholder 2">
            <a:extLst>
              <a:ext uri="{FF2B5EF4-FFF2-40B4-BE49-F238E27FC236}">
                <a16:creationId xmlns="" xmlns:a16="http://schemas.microsoft.com/office/drawing/2014/main" id="{9C839E3A-1BD6-45FA-BD05-FD60CD1A7B01}"/>
              </a:ext>
            </a:extLst>
          </p:cNvPr>
          <p:cNvSpPr>
            <a:spLocks noGrp="1"/>
          </p:cNvSpPr>
          <p:nvPr>
            <p:ph idx="1"/>
          </p:nvPr>
        </p:nvSpPr>
        <p:spPr>
          <a:xfrm>
            <a:off x="838200" y="1156448"/>
            <a:ext cx="10515600" cy="5585011"/>
          </a:xfrm>
        </p:spPr>
        <p:txBody>
          <a:bodyPr>
            <a:normAutofit/>
          </a:bodyPr>
          <a:lstStyle/>
          <a:p>
            <a:pPr algn="just">
              <a:lnSpc>
                <a:spcPct val="150000"/>
              </a:lnSpc>
            </a:pPr>
            <a:r>
              <a:rPr lang="en-US" sz="2000" dirty="0">
                <a:latin typeface="Arial" panose="020B0604020202020204" pitchFamily="34" charset="0"/>
                <a:cs typeface="Arial" panose="020B0604020202020204" pitchFamily="34" charset="0"/>
              </a:rPr>
              <a:t>A node of a binary tree is represented by a structure containing a data part and two pointers to other structures of the same type.</a:t>
            </a:r>
          </a:p>
          <a:p>
            <a:pPr algn="just">
              <a:lnSpc>
                <a:spcPct val="150000"/>
              </a:lnSpc>
            </a:pPr>
            <a:endParaRPr lang="en-IN" sz="20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 xmlns:a16="http://schemas.microsoft.com/office/drawing/2014/main" id="{1935D859-029D-497F-875A-50C6F1227D2D}"/>
              </a:ext>
            </a:extLst>
          </p:cNvPr>
          <p:cNvPicPr>
            <a:picLocks noChangeAspect="1"/>
          </p:cNvPicPr>
          <p:nvPr/>
        </p:nvPicPr>
        <p:blipFill>
          <a:blip r:embed="rId2"/>
          <a:stretch>
            <a:fillRect/>
          </a:stretch>
        </p:blipFill>
        <p:spPr>
          <a:xfrm>
            <a:off x="1966346" y="2155484"/>
            <a:ext cx="6591871" cy="1722269"/>
          </a:xfrm>
          <a:prstGeom prst="rect">
            <a:avLst/>
          </a:prstGeom>
        </p:spPr>
      </p:pic>
      <p:pic>
        <p:nvPicPr>
          <p:cNvPr id="7" name="Picture 6">
            <a:extLst>
              <a:ext uri="{FF2B5EF4-FFF2-40B4-BE49-F238E27FC236}">
                <a16:creationId xmlns="" xmlns:a16="http://schemas.microsoft.com/office/drawing/2014/main" id="{28FDE77D-0173-47F4-81CB-75D308090838}"/>
              </a:ext>
            </a:extLst>
          </p:cNvPr>
          <p:cNvPicPr>
            <a:picLocks noChangeAspect="1"/>
          </p:cNvPicPr>
          <p:nvPr/>
        </p:nvPicPr>
        <p:blipFill>
          <a:blip r:embed="rId3"/>
          <a:stretch>
            <a:fillRect/>
          </a:stretch>
        </p:blipFill>
        <p:spPr>
          <a:xfrm>
            <a:off x="1966346" y="4004066"/>
            <a:ext cx="6591871" cy="2611080"/>
          </a:xfrm>
          <a:prstGeom prst="rect">
            <a:avLst/>
          </a:prstGeom>
        </p:spPr>
      </p:pic>
    </p:spTree>
    <p:extLst>
      <p:ext uri="{BB962C8B-B14F-4D97-AF65-F5344CB8AC3E}">
        <p14:creationId xmlns:p14="http://schemas.microsoft.com/office/powerpoint/2010/main" val="2495223536"/>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BDB21D0-97C6-4484-97A3-25FFE0348D9E}"/>
              </a:ext>
            </a:extLst>
          </p:cNvPr>
          <p:cNvSpPr>
            <a:spLocks noGrp="1"/>
          </p:cNvSpPr>
          <p:nvPr>
            <p:ph type="title"/>
          </p:nvPr>
        </p:nvSpPr>
        <p:spPr>
          <a:xfrm>
            <a:off x="838200" y="365126"/>
            <a:ext cx="10515600" cy="791322"/>
          </a:xfrm>
        </p:spPr>
        <p:txBody>
          <a:bodyPr>
            <a:normAutofit/>
          </a:bodyPr>
          <a:lstStyle/>
          <a:p>
            <a:r>
              <a:rPr lang="en-IN" sz="3200" b="1" dirty="0">
                <a:latin typeface="Arial" panose="020B0604020202020204" pitchFamily="34" charset="0"/>
                <a:cs typeface="Arial" panose="020B0604020202020204" pitchFamily="34" charset="0"/>
              </a:rPr>
              <a:t>Binary Tree Applications</a:t>
            </a:r>
          </a:p>
        </p:txBody>
      </p:sp>
      <p:sp>
        <p:nvSpPr>
          <p:cNvPr id="3" name="Content Placeholder 2">
            <a:extLst>
              <a:ext uri="{FF2B5EF4-FFF2-40B4-BE49-F238E27FC236}">
                <a16:creationId xmlns="" xmlns:a16="http://schemas.microsoft.com/office/drawing/2014/main" id="{A04671D3-A150-4C68-92F0-30DFA8F77526}"/>
              </a:ext>
            </a:extLst>
          </p:cNvPr>
          <p:cNvSpPr>
            <a:spLocks noGrp="1"/>
          </p:cNvSpPr>
          <p:nvPr>
            <p:ph idx="1"/>
          </p:nvPr>
        </p:nvSpPr>
        <p:spPr>
          <a:xfrm>
            <a:off x="838200" y="1156448"/>
            <a:ext cx="10515600" cy="5020515"/>
          </a:xfrm>
        </p:spPr>
        <p:txBody>
          <a:bodyPr>
            <a:normAutofit/>
          </a:bodyPr>
          <a:lstStyle/>
          <a:p>
            <a:pPr algn="just">
              <a:lnSpc>
                <a:spcPct val="150000"/>
              </a:lnSpc>
            </a:pPr>
            <a:r>
              <a:rPr lang="en-US" sz="2000" dirty="0">
                <a:latin typeface="Arial" panose="020B0604020202020204" pitchFamily="34" charset="0"/>
                <a:cs typeface="Arial" panose="020B0604020202020204" pitchFamily="34" charset="0"/>
              </a:rPr>
              <a:t>For easy and quick access to data.</a:t>
            </a:r>
          </a:p>
          <a:p>
            <a:pPr algn="just">
              <a:lnSpc>
                <a:spcPct val="150000"/>
              </a:lnSpc>
            </a:pPr>
            <a:r>
              <a:rPr lang="en-US" sz="2000" dirty="0">
                <a:latin typeface="Arial" panose="020B0604020202020204" pitchFamily="34" charset="0"/>
                <a:cs typeface="Arial" panose="020B0604020202020204" pitchFamily="34" charset="0"/>
              </a:rPr>
              <a:t>In router algorithms.</a:t>
            </a:r>
          </a:p>
          <a:p>
            <a:pPr algn="just">
              <a:lnSpc>
                <a:spcPct val="150000"/>
              </a:lnSpc>
            </a:pPr>
            <a:r>
              <a:rPr lang="en-US" sz="2000" dirty="0">
                <a:latin typeface="Arial" panose="020B0604020202020204" pitchFamily="34" charset="0"/>
                <a:cs typeface="Arial" panose="020B0604020202020204" pitchFamily="34" charset="0"/>
              </a:rPr>
              <a:t>To implement heap data structure.</a:t>
            </a:r>
          </a:p>
          <a:p>
            <a:pPr algn="just">
              <a:lnSpc>
                <a:spcPct val="150000"/>
              </a:lnSpc>
            </a:pPr>
            <a:r>
              <a:rPr lang="en-US" sz="2000" dirty="0">
                <a:latin typeface="Arial" panose="020B0604020202020204" pitchFamily="34" charset="0"/>
                <a:cs typeface="Arial" panose="020B0604020202020204" pitchFamily="34" charset="0"/>
              </a:rPr>
              <a:t>Syntax tree.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03891417"/>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4ED8DA0-376F-4BAA-BD0A-38F24EC16D94}"/>
              </a:ext>
            </a:extLst>
          </p:cNvPr>
          <p:cNvSpPr>
            <a:spLocks noGrp="1"/>
          </p:cNvSpPr>
          <p:nvPr>
            <p:ph type="title"/>
          </p:nvPr>
        </p:nvSpPr>
        <p:spPr>
          <a:xfrm>
            <a:off x="838200" y="81896"/>
            <a:ext cx="10515600" cy="1325563"/>
          </a:xfrm>
        </p:spPr>
        <p:txBody>
          <a:bodyPr>
            <a:normAutofit/>
          </a:bodyPr>
          <a:lstStyle/>
          <a:p>
            <a:r>
              <a:rPr lang="en-IN" sz="3200" b="1" dirty="0">
                <a:latin typeface="Arial" panose="020B0604020202020204" pitchFamily="34" charset="0"/>
                <a:cs typeface="Arial" panose="020B0604020202020204" pitchFamily="34" charset="0"/>
              </a:rPr>
              <a:t>Lab: Binary Tree in Java</a:t>
            </a:r>
          </a:p>
        </p:txBody>
      </p:sp>
      <p:sp>
        <p:nvSpPr>
          <p:cNvPr id="3" name="Content Placeholder 2">
            <a:extLst>
              <a:ext uri="{FF2B5EF4-FFF2-40B4-BE49-F238E27FC236}">
                <a16:creationId xmlns="" xmlns:a16="http://schemas.microsoft.com/office/drawing/2014/main" id="{1BB13A55-41B8-4A11-8765-4A019B9F9456}"/>
              </a:ext>
            </a:extLst>
          </p:cNvPr>
          <p:cNvSpPr>
            <a:spLocks noGrp="1"/>
          </p:cNvSpPr>
          <p:nvPr>
            <p:ph idx="1"/>
          </p:nvPr>
        </p:nvSpPr>
        <p:spPr>
          <a:xfrm>
            <a:off x="838200" y="1407459"/>
            <a:ext cx="10515600" cy="4769504"/>
          </a:xfrm>
        </p:spPr>
        <p:txBody>
          <a:bodyPr>
            <a:normAutofit/>
          </a:bodyPr>
          <a:lstStyle/>
          <a:p>
            <a:pPr marL="0" indent="0">
              <a:buNone/>
            </a:pPr>
            <a:r>
              <a:rPr lang="en-IN" sz="2000" dirty="0">
                <a:latin typeface="Arial" panose="020B0604020202020204" pitchFamily="34" charset="0"/>
                <a:cs typeface="Arial" panose="020B0604020202020204" pitchFamily="34" charset="0"/>
              </a:rPr>
              <a:t>Lab 7.1: Implementation of Binary Tree in Java</a:t>
            </a:r>
            <a:r>
              <a:rPr lang="en-IN" sz="2000" dirty="0" smtClean="0">
                <a:latin typeface="Arial" panose="020B0604020202020204" pitchFamily="34" charset="0"/>
                <a:cs typeface="Arial" panose="020B0604020202020204" pitchFamily="34" charset="0"/>
              </a:rPr>
              <a:t>.</a:t>
            </a:r>
          </a:p>
          <a:p>
            <a:pPr marL="0" indent="0">
              <a:buNone/>
            </a:pPr>
            <a:r>
              <a:rPr lang="en-IN" sz="2000" i="1" dirty="0" err="1">
                <a:latin typeface="Arial" panose="020B0604020202020204" pitchFamily="34" charset="0"/>
                <a:cs typeface="Arial" panose="020B0604020202020204" pitchFamily="34" charset="0"/>
              </a:rPr>
              <a:t>javac</a:t>
            </a:r>
            <a:r>
              <a:rPr lang="en-IN" sz="2000" i="1" dirty="0">
                <a:latin typeface="Arial" panose="020B0604020202020204" pitchFamily="34" charset="0"/>
                <a:cs typeface="Arial" panose="020B0604020202020204" pitchFamily="34" charset="0"/>
              </a:rPr>
              <a:t> &lt;filename.java&gt;</a:t>
            </a:r>
          </a:p>
          <a:p>
            <a:pPr marL="0" indent="0">
              <a:buNone/>
            </a:pPr>
            <a:r>
              <a:rPr lang="en-IN" sz="2000" i="1" dirty="0">
                <a:latin typeface="Arial" panose="020B0604020202020204" pitchFamily="34" charset="0"/>
                <a:cs typeface="Arial" panose="020B0604020202020204" pitchFamily="34" charset="0"/>
              </a:rPr>
              <a:t>java </a:t>
            </a:r>
            <a:r>
              <a:rPr lang="en-IN" sz="2000" i="1" dirty="0" err="1">
                <a:latin typeface="Arial" panose="020B0604020202020204" pitchFamily="34" charset="0"/>
                <a:cs typeface="Arial" panose="020B0604020202020204" pitchFamily="34" charset="0"/>
              </a:rPr>
              <a:t>BinaryTree</a:t>
            </a:r>
            <a:endParaRPr lang="en-IN" sz="2000" i="1" dirty="0">
              <a:latin typeface="Arial" panose="020B0604020202020204" pitchFamily="34" charset="0"/>
              <a:cs typeface="Arial" panose="020B0604020202020204" pitchFamily="34" charset="0"/>
            </a:endParaRPr>
          </a:p>
          <a:p>
            <a:pPr marL="0" indent="0">
              <a:buNone/>
            </a:pP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73625623"/>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75979D5-47A3-4C47-A131-46940BD1FFF1}"/>
              </a:ext>
            </a:extLst>
          </p:cNvPr>
          <p:cNvSpPr>
            <a:spLocks noGrp="1"/>
          </p:cNvSpPr>
          <p:nvPr>
            <p:ph type="title"/>
          </p:nvPr>
        </p:nvSpPr>
        <p:spPr>
          <a:xfrm>
            <a:off x="838200" y="365126"/>
            <a:ext cx="10515600" cy="889934"/>
          </a:xfrm>
        </p:spPr>
        <p:txBody>
          <a:bodyPr>
            <a:normAutofit/>
          </a:bodyPr>
          <a:lstStyle/>
          <a:p>
            <a:r>
              <a:rPr lang="en-IN" sz="3200" b="1" dirty="0">
                <a:latin typeface="Arial" panose="020B0604020202020204" pitchFamily="34" charset="0"/>
                <a:cs typeface="Arial" panose="020B0604020202020204" pitchFamily="34" charset="0"/>
              </a:rPr>
              <a:t>Full Binary Tree</a:t>
            </a:r>
          </a:p>
        </p:txBody>
      </p:sp>
      <p:sp>
        <p:nvSpPr>
          <p:cNvPr id="3" name="Content Placeholder 2">
            <a:extLst>
              <a:ext uri="{FF2B5EF4-FFF2-40B4-BE49-F238E27FC236}">
                <a16:creationId xmlns="" xmlns:a16="http://schemas.microsoft.com/office/drawing/2014/main" id="{EA210A0C-3497-4913-BF12-AFDB2695C789}"/>
              </a:ext>
            </a:extLst>
          </p:cNvPr>
          <p:cNvSpPr>
            <a:spLocks noGrp="1"/>
          </p:cNvSpPr>
          <p:nvPr>
            <p:ph idx="1"/>
          </p:nvPr>
        </p:nvSpPr>
        <p:spPr>
          <a:xfrm>
            <a:off x="838200" y="1174376"/>
            <a:ext cx="10515600" cy="5002587"/>
          </a:xfrm>
        </p:spPr>
        <p:txBody>
          <a:bodyPr>
            <a:normAutofit/>
          </a:bodyPr>
          <a:lstStyle/>
          <a:p>
            <a:pPr algn="just">
              <a:lnSpc>
                <a:spcPct val="150000"/>
              </a:lnSpc>
            </a:pPr>
            <a:r>
              <a:rPr lang="en-US" sz="2000" dirty="0">
                <a:latin typeface="Arial" panose="020B0604020202020204" pitchFamily="34" charset="0"/>
                <a:cs typeface="Arial" panose="020B0604020202020204" pitchFamily="34" charset="0"/>
              </a:rPr>
              <a:t>A full Binary tree is a special type of binary tree in which every parent node/internal node has either two or no children.</a:t>
            </a:r>
          </a:p>
          <a:p>
            <a:pPr algn="just">
              <a:lnSpc>
                <a:spcPct val="150000"/>
              </a:lnSpc>
            </a:pPr>
            <a:r>
              <a:rPr lang="en-US" sz="2000" dirty="0">
                <a:latin typeface="Arial" panose="020B0604020202020204" pitchFamily="34" charset="0"/>
                <a:cs typeface="Arial" panose="020B0604020202020204" pitchFamily="34" charset="0"/>
              </a:rPr>
              <a:t>It is also known as a proper binary tree.</a:t>
            </a:r>
          </a:p>
          <a:p>
            <a:pPr marL="0" indent="0" algn="just">
              <a:lnSpc>
                <a:spcPct val="150000"/>
              </a:lnSpc>
              <a:buNone/>
            </a:pPr>
            <a:endParaRPr lang="en-IN" sz="20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 xmlns:a16="http://schemas.microsoft.com/office/drawing/2014/main" id="{AD7384C1-DBDB-4448-8436-8ECBF05DF96E}"/>
              </a:ext>
            </a:extLst>
          </p:cNvPr>
          <p:cNvPicPr>
            <a:picLocks noChangeAspect="1"/>
          </p:cNvPicPr>
          <p:nvPr/>
        </p:nvPicPr>
        <p:blipFill>
          <a:blip r:embed="rId2"/>
          <a:stretch>
            <a:fillRect/>
          </a:stretch>
        </p:blipFill>
        <p:spPr>
          <a:xfrm>
            <a:off x="1761350" y="3259799"/>
            <a:ext cx="5545642" cy="2510774"/>
          </a:xfrm>
          <a:prstGeom prst="rect">
            <a:avLst/>
          </a:prstGeom>
        </p:spPr>
      </p:pic>
    </p:spTree>
    <p:extLst>
      <p:ext uri="{BB962C8B-B14F-4D97-AF65-F5344CB8AC3E}">
        <p14:creationId xmlns:p14="http://schemas.microsoft.com/office/powerpoint/2010/main" val="2133101685"/>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164F8F0F-D74D-45A8-9C84-D16904A78E00}"/>
              </a:ext>
            </a:extLst>
          </p:cNvPr>
          <p:cNvSpPr>
            <a:spLocks noGrp="1"/>
          </p:cNvSpPr>
          <p:nvPr>
            <p:ph idx="1"/>
          </p:nvPr>
        </p:nvSpPr>
        <p:spPr>
          <a:xfrm>
            <a:off x="838200" y="224118"/>
            <a:ext cx="10515600" cy="5988704"/>
          </a:xfrm>
        </p:spPr>
        <p:txBody>
          <a:bodyPr>
            <a:normAutofit/>
          </a:bodyPr>
          <a:lstStyle/>
          <a:p>
            <a:r>
              <a:rPr lang="en-IN" sz="2000" dirty="0">
                <a:latin typeface="Arial" panose="020B0604020202020204" pitchFamily="34" charset="0"/>
                <a:cs typeface="Arial" panose="020B0604020202020204" pitchFamily="34" charset="0"/>
              </a:rPr>
              <a:t>Full Binary Tree Theorems</a:t>
            </a:r>
          </a:p>
          <a:p>
            <a:endParaRPr lang="en-IN" sz="2000" dirty="0">
              <a:latin typeface="Arial" panose="020B0604020202020204" pitchFamily="34" charset="0"/>
              <a:cs typeface="Arial" panose="020B0604020202020204" pitchFamily="34" charset="0"/>
            </a:endParaRPr>
          </a:p>
          <a:p>
            <a:endParaRPr lang="en-IN" sz="2000" dirty="0">
              <a:latin typeface="Arial" panose="020B0604020202020204" pitchFamily="34" charset="0"/>
              <a:cs typeface="Arial" panose="020B0604020202020204" pitchFamily="34" charset="0"/>
            </a:endParaRPr>
          </a:p>
          <a:p>
            <a:endParaRPr lang="en-IN" sz="2000" dirty="0">
              <a:latin typeface="Arial" panose="020B0604020202020204" pitchFamily="34" charset="0"/>
              <a:cs typeface="Arial" panose="020B0604020202020204" pitchFamily="34" charset="0"/>
            </a:endParaRPr>
          </a:p>
          <a:p>
            <a:endParaRPr lang="en-IN" sz="20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 xmlns:a16="http://schemas.microsoft.com/office/drawing/2014/main" id="{F233E838-5802-4DF5-9179-A61A9BF44C75}"/>
              </a:ext>
            </a:extLst>
          </p:cNvPr>
          <p:cNvPicPr>
            <a:picLocks noChangeAspect="1"/>
          </p:cNvPicPr>
          <p:nvPr/>
        </p:nvPicPr>
        <p:blipFill>
          <a:blip r:embed="rId2"/>
          <a:stretch>
            <a:fillRect/>
          </a:stretch>
        </p:blipFill>
        <p:spPr>
          <a:xfrm>
            <a:off x="1193031" y="783305"/>
            <a:ext cx="7018628" cy="1303133"/>
          </a:xfrm>
          <a:prstGeom prst="rect">
            <a:avLst/>
          </a:prstGeom>
        </p:spPr>
      </p:pic>
      <p:pic>
        <p:nvPicPr>
          <p:cNvPr id="7" name="Picture 6">
            <a:extLst>
              <a:ext uri="{FF2B5EF4-FFF2-40B4-BE49-F238E27FC236}">
                <a16:creationId xmlns="" xmlns:a16="http://schemas.microsoft.com/office/drawing/2014/main" id="{EE03DAE7-7EB5-43D6-B8A9-72EC75B8A21C}"/>
              </a:ext>
            </a:extLst>
          </p:cNvPr>
          <p:cNvPicPr>
            <a:picLocks noChangeAspect="1"/>
          </p:cNvPicPr>
          <p:nvPr/>
        </p:nvPicPr>
        <p:blipFill>
          <a:blip r:embed="rId3"/>
          <a:stretch>
            <a:fillRect/>
          </a:stretch>
        </p:blipFill>
        <p:spPr>
          <a:xfrm>
            <a:off x="1122285" y="2173667"/>
            <a:ext cx="7542411" cy="3241711"/>
          </a:xfrm>
          <a:prstGeom prst="rect">
            <a:avLst/>
          </a:prstGeom>
        </p:spPr>
      </p:pic>
      <p:pic>
        <p:nvPicPr>
          <p:cNvPr id="6" name="Picture 5">
            <a:extLst>
              <a:ext uri="{FF2B5EF4-FFF2-40B4-BE49-F238E27FC236}">
                <a16:creationId xmlns="" xmlns:a16="http://schemas.microsoft.com/office/drawing/2014/main" id="{AD7384C1-DBDB-4448-8436-8ECBF05DF96E}"/>
              </a:ext>
            </a:extLst>
          </p:cNvPr>
          <p:cNvPicPr>
            <a:picLocks noChangeAspect="1"/>
          </p:cNvPicPr>
          <p:nvPr/>
        </p:nvPicPr>
        <p:blipFill>
          <a:blip r:embed="rId4"/>
          <a:stretch>
            <a:fillRect/>
          </a:stretch>
        </p:blipFill>
        <p:spPr>
          <a:xfrm>
            <a:off x="6096000" y="2354277"/>
            <a:ext cx="5545642" cy="2510774"/>
          </a:xfrm>
          <a:prstGeom prst="rect">
            <a:avLst/>
          </a:prstGeom>
        </p:spPr>
      </p:pic>
      <p:sp>
        <p:nvSpPr>
          <p:cNvPr id="2" name="Rectangle 1"/>
          <p:cNvSpPr/>
          <p:nvPr/>
        </p:nvSpPr>
        <p:spPr>
          <a:xfrm>
            <a:off x="8333850" y="4894441"/>
            <a:ext cx="2026391" cy="369332"/>
          </a:xfrm>
          <a:prstGeom prst="rect">
            <a:avLst/>
          </a:prstGeom>
        </p:spPr>
        <p:txBody>
          <a:bodyPr wrap="square">
            <a:spAutoFit/>
          </a:bodyPr>
          <a:lstStyle/>
          <a:p>
            <a:r>
              <a:rPr lang="en-IN" dirty="0" err="1" smtClean="0">
                <a:latin typeface="Arial" panose="020B0604020202020204" pitchFamily="34" charset="0"/>
                <a:cs typeface="Arial" panose="020B0604020202020204" pitchFamily="34" charset="0"/>
              </a:rPr>
              <a:t>i</a:t>
            </a:r>
            <a:r>
              <a:rPr lang="en-IN" dirty="0" smtClean="0">
                <a:latin typeface="Arial" panose="020B0604020202020204" pitchFamily="34" charset="0"/>
                <a:cs typeface="Arial" panose="020B0604020202020204" pitchFamily="34" charset="0"/>
              </a:rPr>
              <a:t>=3, n=7, l=4, </a:t>
            </a:r>
            <a:r>
              <a:rPr lang="el-GR" dirty="0" smtClean="0">
                <a:latin typeface="Arial" panose="020B0604020202020204" pitchFamily="34" charset="0"/>
                <a:cs typeface="Arial" panose="020B0604020202020204" pitchFamily="34" charset="0"/>
              </a:rPr>
              <a:t>λ</a:t>
            </a:r>
            <a:r>
              <a:rPr lang="en-IN" dirty="0" smtClean="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94235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2D1C022A-529D-47DD-8402-F97AFF81FB99}"/>
              </a:ext>
            </a:extLst>
          </p:cNvPr>
          <p:cNvSpPr>
            <a:spLocks noGrp="1"/>
          </p:cNvSpPr>
          <p:nvPr>
            <p:ph idx="1"/>
          </p:nvPr>
        </p:nvSpPr>
        <p:spPr>
          <a:xfrm>
            <a:off x="838200" y="405353"/>
            <a:ext cx="10515600" cy="5771610"/>
          </a:xfrm>
        </p:spPr>
        <p:txBody>
          <a:bodyPr/>
          <a:lstStyle/>
          <a:p>
            <a:pPr marL="0" indent="0">
              <a:buNone/>
            </a:pPr>
            <a:r>
              <a:rPr lang="en-IN" sz="2000" b="1" dirty="0">
                <a:latin typeface="Arial" panose="020B0604020202020204" pitchFamily="34" charset="0"/>
                <a:cs typeface="Arial" panose="020B0604020202020204" pitchFamily="34" charset="0"/>
              </a:rPr>
              <a:t>2. Trees Data Structure</a:t>
            </a:r>
          </a:p>
          <a:p>
            <a:pPr algn="just">
              <a:lnSpc>
                <a:spcPct val="150000"/>
              </a:lnSpc>
            </a:pPr>
            <a:r>
              <a:rPr lang="en-US" sz="2000" dirty="0">
                <a:latin typeface="Arial" panose="020B0604020202020204" pitchFamily="34" charset="0"/>
                <a:cs typeface="Arial" panose="020B0604020202020204" pitchFamily="34" charset="0"/>
              </a:rPr>
              <a:t>Similar to a graph, a tree is also a collection of vertices and edges. However, in tree data structure, there can only be one edge between two vertices.</a:t>
            </a:r>
          </a:p>
          <a:p>
            <a:pPr algn="just">
              <a:lnSpc>
                <a:spcPct val="150000"/>
              </a:lnSpc>
            </a:pPr>
            <a:endParaRPr lang="en-US" sz="2000" dirty="0">
              <a:latin typeface="Arial" panose="020B0604020202020204" pitchFamily="34" charset="0"/>
              <a:cs typeface="Arial" panose="020B0604020202020204" pitchFamily="34" charset="0"/>
            </a:endParaRPr>
          </a:p>
          <a:p>
            <a:pPr algn="just">
              <a:lnSpc>
                <a:spcPct val="150000"/>
              </a:lnSpc>
            </a:pPr>
            <a:endParaRPr lang="en-US" sz="2000" dirty="0">
              <a:latin typeface="Arial" panose="020B0604020202020204" pitchFamily="34" charset="0"/>
              <a:cs typeface="Arial" panose="020B0604020202020204" pitchFamily="34" charset="0"/>
            </a:endParaRPr>
          </a:p>
          <a:p>
            <a:pPr algn="just">
              <a:lnSpc>
                <a:spcPct val="150000"/>
              </a:lnSpc>
            </a:pPr>
            <a:endParaRPr lang="en-US" sz="2000" dirty="0">
              <a:latin typeface="Arial" panose="020B0604020202020204" pitchFamily="34" charset="0"/>
              <a:cs typeface="Arial" panose="020B0604020202020204" pitchFamily="34" charset="0"/>
            </a:endParaRPr>
          </a:p>
          <a:p>
            <a:pPr algn="just">
              <a:lnSpc>
                <a:spcPct val="150000"/>
              </a:lnSpc>
            </a:pPr>
            <a:endParaRPr lang="en-US" sz="2000" dirty="0">
              <a:latin typeface="Arial" panose="020B0604020202020204" pitchFamily="34" charset="0"/>
              <a:cs typeface="Arial" panose="020B0604020202020204" pitchFamily="34" charset="0"/>
            </a:endParaRPr>
          </a:p>
          <a:p>
            <a:pPr algn="just">
              <a:lnSpc>
                <a:spcPct val="150000"/>
              </a:lnSpc>
            </a:pPr>
            <a:endParaRPr lang="en-US" sz="2000" dirty="0">
              <a:latin typeface="Arial" panose="020B0604020202020204" pitchFamily="34" charset="0"/>
              <a:cs typeface="Arial" panose="020B0604020202020204" pitchFamily="34" charset="0"/>
            </a:endParaRPr>
          </a:p>
          <a:p>
            <a:pPr algn="just">
              <a:lnSpc>
                <a:spcPct val="150000"/>
              </a:lnSpc>
            </a:pPr>
            <a:endParaRPr lang="en-US" sz="2000" dirty="0">
              <a:latin typeface="Arial" panose="020B0604020202020204" pitchFamily="34" charset="0"/>
              <a:cs typeface="Arial" panose="020B0604020202020204" pitchFamily="34" charset="0"/>
            </a:endParaRPr>
          </a:p>
          <a:p>
            <a:pPr marL="0" indent="0" algn="just">
              <a:lnSpc>
                <a:spcPct val="150000"/>
              </a:lnSpc>
              <a:buNone/>
            </a:pPr>
            <a:r>
              <a:rPr lang="en-US" sz="2000" dirty="0">
                <a:latin typeface="Arial" panose="020B0604020202020204" pitchFamily="34" charset="0"/>
                <a:cs typeface="Arial" panose="020B0604020202020204" pitchFamily="34" charset="0"/>
              </a:rPr>
              <a:t>				 Ex: Tree data structure</a:t>
            </a:r>
          </a:p>
          <a:p>
            <a:pPr algn="just">
              <a:lnSpc>
                <a:spcPct val="150000"/>
              </a:lnSpc>
            </a:pPr>
            <a:endParaRPr lang="en-US" sz="2000" dirty="0">
              <a:latin typeface="Arial" panose="020B0604020202020204" pitchFamily="34" charset="0"/>
              <a:cs typeface="Arial" panose="020B0604020202020204" pitchFamily="34" charset="0"/>
            </a:endParaRPr>
          </a:p>
          <a:p>
            <a:pPr marL="0" indent="0" algn="just">
              <a:lnSpc>
                <a:spcPct val="150000"/>
              </a:lnSpc>
              <a:buNone/>
            </a:pPr>
            <a:endParaRPr lang="en-IN" sz="2000" dirty="0">
              <a:latin typeface="Arial" panose="020B0604020202020204" pitchFamily="34" charset="0"/>
              <a:cs typeface="Arial" panose="020B0604020202020204" pitchFamily="34" charset="0"/>
            </a:endParaRPr>
          </a:p>
        </p:txBody>
      </p:sp>
      <p:pic>
        <p:nvPicPr>
          <p:cNvPr id="4" name="Picture 3">
            <a:extLst>
              <a:ext uri="{FF2B5EF4-FFF2-40B4-BE49-F238E27FC236}">
                <a16:creationId xmlns="" xmlns:a16="http://schemas.microsoft.com/office/drawing/2014/main" id="{4271E0CC-80E7-4AAC-843F-631B3382CE05}"/>
              </a:ext>
            </a:extLst>
          </p:cNvPr>
          <p:cNvPicPr>
            <a:picLocks noChangeAspect="1"/>
          </p:cNvPicPr>
          <p:nvPr/>
        </p:nvPicPr>
        <p:blipFill>
          <a:blip r:embed="rId2"/>
          <a:stretch>
            <a:fillRect/>
          </a:stretch>
        </p:blipFill>
        <p:spPr>
          <a:xfrm>
            <a:off x="1966987" y="2008855"/>
            <a:ext cx="3936455" cy="3057034"/>
          </a:xfrm>
          <a:prstGeom prst="rect">
            <a:avLst/>
          </a:prstGeom>
        </p:spPr>
      </p:pic>
    </p:spTree>
    <p:extLst>
      <p:ext uri="{BB962C8B-B14F-4D97-AF65-F5344CB8AC3E}">
        <p14:creationId xmlns:p14="http://schemas.microsoft.com/office/powerpoint/2010/main" val="298074149"/>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E317082-CC0F-4C4D-A11A-9AC823D95B81}"/>
              </a:ext>
            </a:extLst>
          </p:cNvPr>
          <p:cNvSpPr>
            <a:spLocks noGrp="1"/>
          </p:cNvSpPr>
          <p:nvPr>
            <p:ph type="title"/>
          </p:nvPr>
        </p:nvSpPr>
        <p:spPr/>
        <p:txBody>
          <a:bodyPr>
            <a:normAutofit/>
          </a:bodyPr>
          <a:lstStyle/>
          <a:p>
            <a:r>
              <a:rPr lang="en-IN" sz="3200" b="1" dirty="0">
                <a:latin typeface="Arial" panose="020B0604020202020204" pitchFamily="34" charset="0"/>
                <a:cs typeface="Arial" panose="020B0604020202020204" pitchFamily="34" charset="0"/>
              </a:rPr>
              <a:t>Lab: </a:t>
            </a:r>
            <a:r>
              <a:rPr lang="en-US" sz="3200" b="1" dirty="0">
                <a:latin typeface="Arial" panose="020B0604020202020204" pitchFamily="34" charset="0"/>
                <a:cs typeface="Arial" panose="020B0604020202020204" pitchFamily="34" charset="0"/>
              </a:rPr>
              <a:t>Checking if a binary tree is a full binary tree in Java</a:t>
            </a:r>
            <a:endParaRPr lang="en-IN" sz="3200" b="1"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 xmlns:a16="http://schemas.microsoft.com/office/drawing/2014/main" id="{343135C1-91F3-46A3-95F6-019BA4942C5F}"/>
              </a:ext>
            </a:extLst>
          </p:cNvPr>
          <p:cNvSpPr>
            <a:spLocks noGrp="1"/>
          </p:cNvSpPr>
          <p:nvPr>
            <p:ph idx="1"/>
          </p:nvPr>
        </p:nvSpPr>
        <p:spPr/>
        <p:txBody>
          <a:bodyPr>
            <a:normAutofit/>
          </a:bodyPr>
          <a:lstStyle/>
          <a:p>
            <a:pPr marL="0" indent="0">
              <a:buNone/>
            </a:pPr>
            <a:r>
              <a:rPr lang="en-IN" sz="2000" dirty="0">
                <a:latin typeface="Arial" panose="020B0604020202020204" pitchFamily="34" charset="0"/>
                <a:cs typeface="Arial" panose="020B0604020202020204" pitchFamily="34" charset="0"/>
              </a:rPr>
              <a:t>Lab 8.1: Implementation of</a:t>
            </a:r>
            <a:r>
              <a:rPr lang="en-US" sz="2000" dirty="0">
                <a:latin typeface="Arial" panose="020B0604020202020204" pitchFamily="34" charset="0"/>
                <a:cs typeface="Arial" panose="020B0604020202020204" pitchFamily="34" charset="0"/>
              </a:rPr>
              <a:t> check if a binary tree is a full binary tree in Java</a:t>
            </a:r>
            <a:r>
              <a:rPr lang="en-US" sz="2000" dirty="0" smtClean="0">
                <a:latin typeface="Arial" panose="020B0604020202020204" pitchFamily="34" charset="0"/>
                <a:cs typeface="Arial" panose="020B0604020202020204" pitchFamily="34" charset="0"/>
              </a:rPr>
              <a:t>.</a:t>
            </a:r>
          </a:p>
          <a:p>
            <a:pPr marL="0" indent="0">
              <a:buNone/>
            </a:pPr>
            <a:r>
              <a:rPr lang="en-IN" sz="2000" i="1" dirty="0" err="1">
                <a:latin typeface="Arial" panose="020B0604020202020204" pitchFamily="34" charset="0"/>
                <a:cs typeface="Arial" panose="020B0604020202020204" pitchFamily="34" charset="0"/>
              </a:rPr>
              <a:t>javac</a:t>
            </a:r>
            <a:r>
              <a:rPr lang="en-IN" sz="2000" i="1" dirty="0">
                <a:latin typeface="Arial" panose="020B0604020202020204" pitchFamily="34" charset="0"/>
                <a:cs typeface="Arial" panose="020B0604020202020204" pitchFamily="34" charset="0"/>
              </a:rPr>
              <a:t> &lt;filename.java&gt;</a:t>
            </a:r>
          </a:p>
          <a:p>
            <a:pPr marL="0" indent="0">
              <a:buNone/>
            </a:pPr>
            <a:r>
              <a:rPr lang="en-IN" sz="2000" i="1" dirty="0">
                <a:latin typeface="Arial" panose="020B0604020202020204" pitchFamily="34" charset="0"/>
                <a:cs typeface="Arial" panose="020B0604020202020204" pitchFamily="34" charset="0"/>
              </a:rPr>
              <a:t>java </a:t>
            </a:r>
            <a:r>
              <a:rPr lang="en-IN" sz="2000" i="1" dirty="0" err="1">
                <a:latin typeface="Arial" panose="020B0604020202020204" pitchFamily="34" charset="0"/>
                <a:cs typeface="Arial" panose="020B0604020202020204" pitchFamily="34" charset="0"/>
              </a:rPr>
              <a:t>BinaryTree</a:t>
            </a:r>
            <a:endParaRPr lang="en-IN" sz="2000" i="1" dirty="0">
              <a:latin typeface="Arial" panose="020B0604020202020204" pitchFamily="34" charset="0"/>
              <a:cs typeface="Arial" panose="020B0604020202020204" pitchFamily="34" charset="0"/>
            </a:endParaRPr>
          </a:p>
          <a:p>
            <a:pPr marL="0" indent="0">
              <a:buNone/>
            </a:pP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86859353"/>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B096A8B-5ECA-4AF2-9285-33C7A383BA13}"/>
              </a:ext>
            </a:extLst>
          </p:cNvPr>
          <p:cNvSpPr>
            <a:spLocks noGrp="1"/>
          </p:cNvSpPr>
          <p:nvPr>
            <p:ph type="title"/>
          </p:nvPr>
        </p:nvSpPr>
        <p:spPr>
          <a:xfrm>
            <a:off x="838200" y="365125"/>
            <a:ext cx="10515600" cy="701675"/>
          </a:xfrm>
        </p:spPr>
        <p:txBody>
          <a:bodyPr>
            <a:normAutofit/>
          </a:bodyPr>
          <a:lstStyle/>
          <a:p>
            <a:r>
              <a:rPr lang="en-IN" sz="3200" b="1" dirty="0">
                <a:latin typeface="Arial" panose="020B0604020202020204" pitchFamily="34" charset="0"/>
                <a:cs typeface="Arial" panose="020B0604020202020204" pitchFamily="34" charset="0"/>
              </a:rPr>
              <a:t>Perfect Binary Tree</a:t>
            </a:r>
          </a:p>
        </p:txBody>
      </p:sp>
      <p:sp>
        <p:nvSpPr>
          <p:cNvPr id="3" name="Content Placeholder 2">
            <a:extLst>
              <a:ext uri="{FF2B5EF4-FFF2-40B4-BE49-F238E27FC236}">
                <a16:creationId xmlns="" xmlns:a16="http://schemas.microsoft.com/office/drawing/2014/main" id="{2C7DFA7C-3B6A-453A-9A28-9FAA0B3ECF5D}"/>
              </a:ext>
            </a:extLst>
          </p:cNvPr>
          <p:cNvSpPr>
            <a:spLocks noGrp="1"/>
          </p:cNvSpPr>
          <p:nvPr>
            <p:ph idx="1"/>
          </p:nvPr>
        </p:nvSpPr>
        <p:spPr>
          <a:xfrm>
            <a:off x="838200" y="950259"/>
            <a:ext cx="10515600" cy="5764306"/>
          </a:xfrm>
        </p:spPr>
        <p:txBody>
          <a:bodyPr>
            <a:normAutofit/>
          </a:bodyPr>
          <a:lstStyle/>
          <a:p>
            <a:pPr algn="just">
              <a:lnSpc>
                <a:spcPct val="150000"/>
              </a:lnSpc>
            </a:pPr>
            <a:r>
              <a:rPr lang="en-US" sz="2000" dirty="0">
                <a:latin typeface="Arial" panose="020B0604020202020204" pitchFamily="34" charset="0"/>
                <a:cs typeface="Arial" panose="020B0604020202020204" pitchFamily="34" charset="0"/>
              </a:rPr>
              <a:t>A perfect binary tree is a type of binary tree in which every internal node has exactly two child nodes and all the leaf nodes are at the same level.</a:t>
            </a:r>
          </a:p>
          <a:p>
            <a:pPr algn="just">
              <a:lnSpc>
                <a:spcPct val="150000"/>
              </a:lnSpc>
            </a:pPr>
            <a:endParaRPr lang="en-US" sz="2000" dirty="0">
              <a:latin typeface="Arial" panose="020B0604020202020204" pitchFamily="34" charset="0"/>
              <a:cs typeface="Arial" panose="020B0604020202020204" pitchFamily="34" charset="0"/>
            </a:endParaRPr>
          </a:p>
          <a:p>
            <a:pPr algn="just">
              <a:lnSpc>
                <a:spcPct val="150000"/>
              </a:lnSpc>
            </a:pPr>
            <a:endParaRPr lang="en-US" sz="2000" dirty="0">
              <a:latin typeface="Arial" panose="020B0604020202020204" pitchFamily="34" charset="0"/>
              <a:cs typeface="Arial" panose="020B0604020202020204" pitchFamily="34" charset="0"/>
            </a:endParaRPr>
          </a:p>
          <a:p>
            <a:pPr algn="just">
              <a:lnSpc>
                <a:spcPct val="150000"/>
              </a:lnSpc>
            </a:pPr>
            <a:endParaRPr lang="en-US" sz="2000" dirty="0">
              <a:latin typeface="Arial" panose="020B0604020202020204" pitchFamily="34" charset="0"/>
              <a:cs typeface="Arial" panose="020B0604020202020204" pitchFamily="34" charset="0"/>
            </a:endParaRPr>
          </a:p>
          <a:p>
            <a:pPr algn="just">
              <a:lnSpc>
                <a:spcPct val="150000"/>
              </a:lnSpc>
            </a:pPr>
            <a:endParaRPr lang="en-US" sz="2000" dirty="0">
              <a:latin typeface="Arial" panose="020B0604020202020204" pitchFamily="34" charset="0"/>
              <a:cs typeface="Arial" panose="020B0604020202020204" pitchFamily="34" charset="0"/>
            </a:endParaRPr>
          </a:p>
          <a:p>
            <a:pPr algn="just">
              <a:lnSpc>
                <a:spcPct val="150000"/>
              </a:lnSpc>
            </a:pPr>
            <a:endParaRPr lang="en-US" sz="2000" dirty="0">
              <a:latin typeface="Arial" panose="020B0604020202020204" pitchFamily="34" charset="0"/>
              <a:cs typeface="Arial" panose="020B0604020202020204" pitchFamily="34" charset="0"/>
            </a:endParaRPr>
          </a:p>
          <a:p>
            <a:pPr algn="just">
              <a:lnSpc>
                <a:spcPct val="150000"/>
              </a:lnSpc>
            </a:pPr>
            <a:r>
              <a:rPr lang="en-US" sz="2000" dirty="0">
                <a:latin typeface="Arial" panose="020B0604020202020204" pitchFamily="34" charset="0"/>
                <a:cs typeface="Arial" panose="020B0604020202020204" pitchFamily="34" charset="0"/>
              </a:rPr>
              <a:t>All the internal nodes have a degree of 2.</a:t>
            </a:r>
          </a:p>
          <a:p>
            <a:pPr algn="just">
              <a:lnSpc>
                <a:spcPct val="150000"/>
              </a:lnSpc>
            </a:pPr>
            <a:endParaRPr lang="en-US" sz="2000" dirty="0">
              <a:latin typeface="Arial" panose="020B0604020202020204" pitchFamily="34" charset="0"/>
              <a:cs typeface="Arial" panose="020B0604020202020204" pitchFamily="34" charset="0"/>
            </a:endParaRPr>
          </a:p>
          <a:p>
            <a:pPr algn="just">
              <a:lnSpc>
                <a:spcPct val="150000"/>
              </a:lnSpc>
            </a:pPr>
            <a:endParaRPr lang="en-US" sz="2000" dirty="0">
              <a:latin typeface="Arial" panose="020B0604020202020204" pitchFamily="34" charset="0"/>
              <a:cs typeface="Arial" panose="020B0604020202020204" pitchFamily="34" charset="0"/>
            </a:endParaRPr>
          </a:p>
          <a:p>
            <a:endParaRPr lang="en-US" sz="2000" dirty="0">
              <a:latin typeface="Arial" panose="020B0604020202020204" pitchFamily="34" charset="0"/>
              <a:cs typeface="Arial" panose="020B0604020202020204" pitchFamily="34" charset="0"/>
            </a:endParaRPr>
          </a:p>
          <a:p>
            <a:endParaRPr lang="en-IN" sz="20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 xmlns:a16="http://schemas.microsoft.com/office/drawing/2014/main" id="{F54D4EBA-47DF-48CD-A5B1-8017D8E2DC95}"/>
              </a:ext>
            </a:extLst>
          </p:cNvPr>
          <p:cNvPicPr>
            <a:picLocks noChangeAspect="1"/>
          </p:cNvPicPr>
          <p:nvPr/>
        </p:nvPicPr>
        <p:blipFill>
          <a:blip r:embed="rId2"/>
          <a:stretch>
            <a:fillRect/>
          </a:stretch>
        </p:blipFill>
        <p:spPr>
          <a:xfrm>
            <a:off x="1673262" y="2285943"/>
            <a:ext cx="6172504" cy="2286113"/>
          </a:xfrm>
          <a:prstGeom prst="rect">
            <a:avLst/>
          </a:prstGeom>
        </p:spPr>
      </p:pic>
    </p:spTree>
    <p:extLst>
      <p:ext uri="{BB962C8B-B14F-4D97-AF65-F5344CB8AC3E}">
        <p14:creationId xmlns:p14="http://schemas.microsoft.com/office/powerpoint/2010/main" val="2972477970"/>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A1F06A43-B76D-4C18-AF4C-07DA7F855B66}"/>
              </a:ext>
            </a:extLst>
          </p:cNvPr>
          <p:cNvSpPr>
            <a:spLocks noGrp="1"/>
          </p:cNvSpPr>
          <p:nvPr>
            <p:ph idx="1"/>
          </p:nvPr>
        </p:nvSpPr>
        <p:spPr>
          <a:xfrm>
            <a:off x="838200" y="233082"/>
            <a:ext cx="10515600" cy="5943881"/>
          </a:xfrm>
        </p:spPr>
        <p:txBody>
          <a:bodyPr>
            <a:normAutofit/>
          </a:bodyPr>
          <a:lstStyle/>
          <a:p>
            <a:pPr algn="just">
              <a:lnSpc>
                <a:spcPct val="150000"/>
              </a:lnSpc>
            </a:pPr>
            <a:r>
              <a:rPr lang="en-US" sz="2000" dirty="0">
                <a:latin typeface="Arial" panose="020B0604020202020204" pitchFamily="34" charset="0"/>
                <a:cs typeface="Arial" panose="020B0604020202020204" pitchFamily="34" charset="0"/>
              </a:rPr>
              <a:t>Recursively, a perfect binary tree can be defined as:</a:t>
            </a:r>
          </a:p>
          <a:p>
            <a:pPr lvl="1" algn="just">
              <a:lnSpc>
                <a:spcPct val="150000"/>
              </a:lnSpc>
              <a:buFont typeface="Wingdings" panose="05000000000000000000" pitchFamily="2" charset="2"/>
              <a:buChar char="Ø"/>
            </a:pPr>
            <a:r>
              <a:rPr lang="en-US" sz="2000" dirty="0">
                <a:latin typeface="Arial" panose="020B0604020202020204" pitchFamily="34" charset="0"/>
                <a:cs typeface="Arial" panose="020B0604020202020204" pitchFamily="34" charset="0"/>
              </a:rPr>
              <a:t>If a single node has no children, it is a perfect binary tree of height h = 0,</a:t>
            </a:r>
          </a:p>
          <a:p>
            <a:pPr lvl="1" algn="just">
              <a:lnSpc>
                <a:spcPct val="150000"/>
              </a:lnSpc>
              <a:buFont typeface="Wingdings" panose="05000000000000000000" pitchFamily="2" charset="2"/>
              <a:buChar char="Ø"/>
            </a:pPr>
            <a:r>
              <a:rPr lang="en-US" sz="2000" dirty="0">
                <a:latin typeface="Arial" panose="020B0604020202020204" pitchFamily="34" charset="0"/>
                <a:cs typeface="Arial" panose="020B0604020202020204" pitchFamily="34" charset="0"/>
              </a:rPr>
              <a:t>If a node has h &gt; 0, it is a perfect binary tree if both of its subtrees are of height h - 1 and are non-overlapping.</a:t>
            </a:r>
          </a:p>
          <a:p>
            <a:pPr marL="457200" lvl="1" indent="0" algn="just">
              <a:lnSpc>
                <a:spcPct val="150000"/>
              </a:lnSpc>
              <a:buNone/>
            </a:pPr>
            <a:endParaRPr lang="en-IN" sz="20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 xmlns:a16="http://schemas.microsoft.com/office/drawing/2014/main" id="{F14A888E-4E76-4DCC-8D32-E212CFCA9778}"/>
              </a:ext>
            </a:extLst>
          </p:cNvPr>
          <p:cNvPicPr>
            <a:picLocks noChangeAspect="1"/>
          </p:cNvPicPr>
          <p:nvPr/>
        </p:nvPicPr>
        <p:blipFill>
          <a:blip r:embed="rId2"/>
          <a:stretch>
            <a:fillRect/>
          </a:stretch>
        </p:blipFill>
        <p:spPr>
          <a:xfrm>
            <a:off x="1953971" y="2578566"/>
            <a:ext cx="5933029" cy="2620964"/>
          </a:xfrm>
          <a:prstGeom prst="rect">
            <a:avLst/>
          </a:prstGeom>
        </p:spPr>
      </p:pic>
    </p:spTree>
    <p:extLst>
      <p:ext uri="{BB962C8B-B14F-4D97-AF65-F5344CB8AC3E}">
        <p14:creationId xmlns:p14="http://schemas.microsoft.com/office/powerpoint/2010/main" val="3248096280"/>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E1FD249-3DD2-4726-848E-0B40EC496DB4}"/>
              </a:ext>
            </a:extLst>
          </p:cNvPr>
          <p:cNvSpPr>
            <a:spLocks noGrp="1"/>
          </p:cNvSpPr>
          <p:nvPr>
            <p:ph type="title"/>
          </p:nvPr>
        </p:nvSpPr>
        <p:spPr>
          <a:xfrm>
            <a:off x="838200" y="266514"/>
            <a:ext cx="10515600" cy="1087158"/>
          </a:xfrm>
        </p:spPr>
        <p:txBody>
          <a:bodyPr>
            <a:normAutofit/>
          </a:bodyPr>
          <a:lstStyle/>
          <a:p>
            <a:r>
              <a:rPr lang="en-IN" sz="3200" b="1" dirty="0">
                <a:latin typeface="+mn-lt"/>
              </a:rPr>
              <a:t>Perfect Binary Tree Theorems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E4A69351-7828-40C7-B5C6-9331544D46EF}"/>
                  </a:ext>
                </a:extLst>
              </p:cNvPr>
              <p:cNvSpPr>
                <a:spLocks noGrp="1"/>
              </p:cNvSpPr>
              <p:nvPr>
                <p:ph idx="1"/>
              </p:nvPr>
            </p:nvSpPr>
            <p:spPr>
              <a:xfrm>
                <a:off x="838200" y="1165412"/>
                <a:ext cx="10515600" cy="5011551"/>
              </a:xfrm>
            </p:spPr>
            <p:txBody>
              <a:bodyPr>
                <a:normAutofit/>
              </a:bodyPr>
              <a:lstStyle/>
              <a:p>
                <a:r>
                  <a:rPr lang="en-US" sz="2000" dirty="0">
                    <a:latin typeface="Arial" panose="020B0604020202020204" pitchFamily="34" charset="0"/>
                    <a:cs typeface="Arial" panose="020B0604020202020204" pitchFamily="34" charset="0"/>
                  </a:rPr>
                  <a:t>A perfect binary tree of height h has </a:t>
                </a:r>
                <a14:m>
                  <m:oMath xmlns:m="http://schemas.openxmlformats.org/officeDocument/2006/math">
                    <m:sSup>
                      <m:sSupPr>
                        <m:ctrlPr>
                          <a:rPr lang="en-US" sz="2000" i="1" smtClean="0">
                            <a:latin typeface="Cambria Math" panose="02040503050406030204" pitchFamily="18" charset="0"/>
                            <a:cs typeface="Arial" panose="020B0604020202020204" pitchFamily="34" charset="0"/>
                          </a:rPr>
                        </m:ctrlPr>
                      </m:sSupPr>
                      <m:e>
                        <m:r>
                          <a:rPr lang="en-IN" sz="2000" b="0" i="1" smtClean="0">
                            <a:latin typeface="Cambria Math" panose="02040503050406030204" pitchFamily="18" charset="0"/>
                            <a:cs typeface="Arial" panose="020B0604020202020204" pitchFamily="34" charset="0"/>
                          </a:rPr>
                          <m:t>2</m:t>
                        </m:r>
                      </m:e>
                      <m:sup>
                        <m:r>
                          <a:rPr lang="en-IN" sz="2000" b="0" i="1" smtClean="0">
                            <a:latin typeface="Cambria Math" panose="02040503050406030204" pitchFamily="18" charset="0"/>
                            <a:cs typeface="Arial" panose="020B0604020202020204" pitchFamily="34" charset="0"/>
                          </a:rPr>
                          <m:t>h</m:t>
                        </m:r>
                        <m:r>
                          <a:rPr lang="en-IN" sz="2000" b="0" i="1" smtClean="0">
                            <a:latin typeface="Cambria Math" panose="02040503050406030204" pitchFamily="18" charset="0"/>
                            <a:cs typeface="Arial" panose="020B0604020202020204" pitchFamily="34" charset="0"/>
                          </a:rPr>
                          <m:t>+1</m:t>
                        </m:r>
                      </m:sup>
                    </m:sSup>
                  </m:oMath>
                </a14:m>
                <a:r>
                  <a:rPr lang="en-US" sz="2000" dirty="0">
                    <a:latin typeface="Arial" panose="020B0604020202020204" pitchFamily="34" charset="0"/>
                    <a:cs typeface="Arial" panose="020B0604020202020204" pitchFamily="34" charset="0"/>
                  </a:rPr>
                  <a:t> – 1 node.</a:t>
                </a:r>
              </a:p>
              <a:p>
                <a:r>
                  <a:rPr lang="en-US" sz="2000" dirty="0">
                    <a:latin typeface="Arial" panose="020B0604020202020204" pitchFamily="34" charset="0"/>
                    <a:cs typeface="Arial" panose="020B0604020202020204" pitchFamily="34" charset="0"/>
                  </a:rPr>
                  <a:t>A perfect binary tree with n nodes has height log(n + 1) – 1 = </a:t>
                </a:r>
                <a:r>
                  <a:rPr lang="el-GR" sz="2000" dirty="0">
                    <a:latin typeface="Arial" panose="020B0604020202020204" pitchFamily="34" charset="0"/>
                    <a:cs typeface="Arial" panose="020B0604020202020204" pitchFamily="34" charset="0"/>
                  </a:rPr>
                  <a:t>Θ</a:t>
                </a:r>
                <a:r>
                  <a:rPr lang="en-US" sz="2000" dirty="0">
                    <a:latin typeface="Arial" panose="020B0604020202020204" pitchFamily="34" charset="0"/>
                    <a:cs typeface="Arial" panose="020B0604020202020204" pitchFamily="34" charset="0"/>
                  </a:rPr>
                  <a:t>(ln(n)).</a:t>
                </a:r>
              </a:p>
              <a:p>
                <a:r>
                  <a:rPr lang="en-US" sz="2000" dirty="0">
                    <a:latin typeface="Arial" panose="020B0604020202020204" pitchFamily="34" charset="0"/>
                    <a:cs typeface="Arial" panose="020B0604020202020204" pitchFamily="34" charset="0"/>
                  </a:rPr>
                  <a:t>A perfect binary tree of height h has </a:t>
                </a:r>
                <a14:m>
                  <m:oMath xmlns:m="http://schemas.openxmlformats.org/officeDocument/2006/math">
                    <m:sSup>
                      <m:sSupPr>
                        <m:ctrlPr>
                          <a:rPr lang="en-US" sz="2000" i="1" smtClean="0">
                            <a:latin typeface="Cambria Math" panose="02040503050406030204" pitchFamily="18" charset="0"/>
                            <a:cs typeface="Arial" panose="020B0604020202020204" pitchFamily="34" charset="0"/>
                          </a:rPr>
                        </m:ctrlPr>
                      </m:sSupPr>
                      <m:e>
                        <m:r>
                          <a:rPr lang="en-IN" sz="2000" b="0" i="1" smtClean="0">
                            <a:latin typeface="Cambria Math" panose="02040503050406030204" pitchFamily="18" charset="0"/>
                            <a:cs typeface="Arial" panose="020B0604020202020204" pitchFamily="34" charset="0"/>
                          </a:rPr>
                          <m:t>2</m:t>
                        </m:r>
                      </m:e>
                      <m:sup>
                        <m:r>
                          <a:rPr lang="en-IN" sz="2000" b="0" i="1" smtClean="0">
                            <a:latin typeface="Cambria Math" panose="02040503050406030204" pitchFamily="18" charset="0"/>
                            <a:cs typeface="Arial" panose="020B0604020202020204" pitchFamily="34" charset="0"/>
                          </a:rPr>
                          <m:t>h</m:t>
                        </m:r>
                      </m:sup>
                    </m:sSup>
                  </m:oMath>
                </a14:m>
                <a:r>
                  <a:rPr lang="en-US" sz="2000" dirty="0">
                    <a:latin typeface="Arial" panose="020B0604020202020204" pitchFamily="34" charset="0"/>
                    <a:cs typeface="Arial" panose="020B0604020202020204" pitchFamily="34" charset="0"/>
                  </a:rPr>
                  <a:t> leaf nodes.</a:t>
                </a:r>
              </a:p>
              <a:p>
                <a:r>
                  <a:rPr lang="en-US" sz="2000" dirty="0">
                    <a:latin typeface="Arial" panose="020B0604020202020204" pitchFamily="34" charset="0"/>
                    <a:cs typeface="Arial" panose="020B0604020202020204" pitchFamily="34" charset="0"/>
                  </a:rPr>
                  <a:t>The average depth of a node in a perfect binary tree is </a:t>
                </a:r>
                <a:r>
                  <a:rPr lang="el-GR" sz="2000" dirty="0">
                    <a:latin typeface="Arial" panose="020B0604020202020204" pitchFamily="34" charset="0"/>
                    <a:cs typeface="Arial" panose="020B0604020202020204" pitchFamily="34" charset="0"/>
                  </a:rPr>
                  <a:t>Θ</a:t>
                </a:r>
                <a:r>
                  <a:rPr lang="en-US" sz="2000" dirty="0">
                    <a:latin typeface="Arial" panose="020B0604020202020204" pitchFamily="34" charset="0"/>
                    <a:cs typeface="Arial" panose="020B0604020202020204" pitchFamily="34" charset="0"/>
                  </a:rPr>
                  <a:t>(ln(n)).</a:t>
                </a:r>
                <a:endParaRPr lang="en-IN" sz="2000" dirty="0">
                  <a:latin typeface="Arial" panose="020B0604020202020204" pitchFamily="34" charset="0"/>
                  <a:cs typeface="Arial" panose="020B0604020202020204" pitchFamily="34" charset="0"/>
                </a:endParaRPr>
              </a:p>
            </p:txBody>
          </p:sp>
        </mc:Choice>
        <mc:Fallback xmlns="">
          <p:sp>
            <p:nvSpPr>
              <p:cNvPr id="3" name="Content Placeholder 2">
                <a:extLst>
                  <a:ext uri="{FF2B5EF4-FFF2-40B4-BE49-F238E27FC236}">
                    <a16:creationId xmlns:a16="http://schemas.microsoft.com/office/drawing/2014/main" id="{E4A69351-7828-40C7-B5C6-9331544D46EF}"/>
                  </a:ext>
                </a:extLst>
              </p:cNvPr>
              <p:cNvSpPr>
                <a:spLocks noGrp="1" noRot="1" noChangeAspect="1" noMove="1" noResize="1" noEditPoints="1" noAdjustHandles="1" noChangeArrowheads="1" noChangeShapeType="1" noTextEdit="1"/>
              </p:cNvSpPr>
              <p:nvPr>
                <p:ph idx="1"/>
              </p:nvPr>
            </p:nvSpPr>
            <p:spPr>
              <a:xfrm>
                <a:off x="838200" y="1165412"/>
                <a:ext cx="10515600" cy="5011551"/>
              </a:xfrm>
              <a:blipFill>
                <a:blip r:embed="rId2"/>
                <a:stretch>
                  <a:fillRect l="-522" t="-1095"/>
                </a:stretch>
              </a:blipFill>
            </p:spPr>
            <p:txBody>
              <a:bodyPr/>
              <a:lstStyle/>
              <a:p>
                <a:r>
                  <a:rPr lang="en-IN">
                    <a:noFill/>
                  </a:rPr>
                  <a:t> </a:t>
                </a:r>
              </a:p>
            </p:txBody>
          </p:sp>
        </mc:Fallback>
      </mc:AlternateContent>
    </p:spTree>
    <p:extLst>
      <p:ext uri="{BB962C8B-B14F-4D97-AF65-F5344CB8AC3E}">
        <p14:creationId xmlns:p14="http://schemas.microsoft.com/office/powerpoint/2010/main" val="1081952334"/>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1F2A768-9350-4C3B-8408-E5475E10116C}"/>
              </a:ext>
            </a:extLst>
          </p:cNvPr>
          <p:cNvSpPr>
            <a:spLocks noGrp="1"/>
          </p:cNvSpPr>
          <p:nvPr>
            <p:ph type="title"/>
          </p:nvPr>
        </p:nvSpPr>
        <p:spPr/>
        <p:txBody>
          <a:bodyPr>
            <a:normAutofit/>
          </a:bodyPr>
          <a:lstStyle/>
          <a:p>
            <a:r>
              <a:rPr lang="en-US" sz="3200" b="1" dirty="0">
                <a:latin typeface="Arial" panose="020B0604020202020204" pitchFamily="34" charset="0"/>
                <a:cs typeface="Arial" panose="020B0604020202020204" pitchFamily="34" charset="0"/>
              </a:rPr>
              <a:t>Lab: Checking if a binary tree is a perfect binary tree in Java</a:t>
            </a:r>
            <a:endParaRPr lang="en-IN" sz="3200" b="1"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 xmlns:a16="http://schemas.microsoft.com/office/drawing/2014/main" id="{C07FE045-0F31-48D8-8511-95E755C656E3}"/>
              </a:ext>
            </a:extLst>
          </p:cNvPr>
          <p:cNvSpPr>
            <a:spLocks noGrp="1"/>
          </p:cNvSpPr>
          <p:nvPr>
            <p:ph idx="1"/>
          </p:nvPr>
        </p:nvSpPr>
        <p:spPr/>
        <p:txBody>
          <a:bodyPr>
            <a:normAutofit/>
          </a:bodyPr>
          <a:lstStyle/>
          <a:p>
            <a:pPr marL="0" indent="0">
              <a:buNone/>
            </a:pPr>
            <a:r>
              <a:rPr lang="en-IN" sz="2000" dirty="0">
                <a:latin typeface="Arial" panose="020B0604020202020204" pitchFamily="34" charset="0"/>
                <a:cs typeface="Arial" panose="020B0604020202020204" pitchFamily="34" charset="0"/>
              </a:rPr>
              <a:t>Lab 9.1: Implementation of</a:t>
            </a:r>
            <a:r>
              <a:rPr lang="en-US" sz="2000" dirty="0">
                <a:latin typeface="Arial" panose="020B0604020202020204" pitchFamily="34" charset="0"/>
                <a:cs typeface="Arial" panose="020B0604020202020204" pitchFamily="34" charset="0"/>
              </a:rPr>
              <a:t> check if a binary tree is a perfect binary tree in Java.</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67849982"/>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AFEC0B0-8F04-46D1-97EB-D02CF0394C43}"/>
              </a:ext>
            </a:extLst>
          </p:cNvPr>
          <p:cNvSpPr>
            <a:spLocks noGrp="1"/>
          </p:cNvSpPr>
          <p:nvPr>
            <p:ph type="title"/>
          </p:nvPr>
        </p:nvSpPr>
        <p:spPr>
          <a:xfrm>
            <a:off x="838200" y="236070"/>
            <a:ext cx="10515600" cy="889934"/>
          </a:xfrm>
        </p:spPr>
        <p:txBody>
          <a:bodyPr>
            <a:normAutofit/>
          </a:bodyPr>
          <a:lstStyle/>
          <a:p>
            <a:r>
              <a:rPr lang="en-IN" sz="3200" b="1" dirty="0">
                <a:latin typeface="Arial" panose="020B0604020202020204" pitchFamily="34" charset="0"/>
                <a:cs typeface="Arial" panose="020B0604020202020204" pitchFamily="34" charset="0"/>
              </a:rPr>
              <a:t>Complete Binary Tree</a:t>
            </a:r>
          </a:p>
        </p:txBody>
      </p:sp>
      <p:sp>
        <p:nvSpPr>
          <p:cNvPr id="3" name="Content Placeholder 2">
            <a:extLst>
              <a:ext uri="{FF2B5EF4-FFF2-40B4-BE49-F238E27FC236}">
                <a16:creationId xmlns="" xmlns:a16="http://schemas.microsoft.com/office/drawing/2014/main" id="{CB43F42A-631D-467E-A75C-1D44CBECA181}"/>
              </a:ext>
            </a:extLst>
          </p:cNvPr>
          <p:cNvSpPr>
            <a:spLocks noGrp="1"/>
          </p:cNvSpPr>
          <p:nvPr>
            <p:ph idx="1"/>
          </p:nvPr>
        </p:nvSpPr>
        <p:spPr>
          <a:xfrm>
            <a:off x="838200" y="1255060"/>
            <a:ext cx="10515600" cy="5459505"/>
          </a:xfrm>
        </p:spPr>
        <p:txBody>
          <a:bodyPr>
            <a:normAutofit/>
          </a:bodyPr>
          <a:lstStyle/>
          <a:p>
            <a:pPr algn="just">
              <a:lnSpc>
                <a:spcPct val="150000"/>
              </a:lnSpc>
            </a:pPr>
            <a:r>
              <a:rPr lang="en-US" sz="2000" dirty="0">
                <a:latin typeface="Arial" panose="020B0604020202020204" pitchFamily="34" charset="0"/>
                <a:cs typeface="Arial" panose="020B0604020202020204" pitchFamily="34" charset="0"/>
              </a:rPr>
              <a:t>A complete binary tree is a binary tree in which all the levels are completely filled except possibly the lowest one, which is filled from the left.</a:t>
            </a:r>
          </a:p>
          <a:p>
            <a:pPr algn="just">
              <a:lnSpc>
                <a:spcPct val="150000"/>
              </a:lnSpc>
            </a:pPr>
            <a:r>
              <a:rPr lang="en-US" sz="2000" dirty="0">
                <a:latin typeface="Arial" panose="020B0604020202020204" pitchFamily="34" charset="0"/>
                <a:cs typeface="Arial" panose="020B0604020202020204" pitchFamily="34" charset="0"/>
              </a:rPr>
              <a:t>A complete binary tree is just like a full binary tree, but with two major differences</a:t>
            </a:r>
          </a:p>
          <a:p>
            <a:pPr lvl="1" algn="just">
              <a:lnSpc>
                <a:spcPct val="150000"/>
              </a:lnSpc>
              <a:buFont typeface="Wingdings" panose="05000000000000000000" pitchFamily="2" charset="2"/>
              <a:buChar char="Ø"/>
            </a:pPr>
            <a:r>
              <a:rPr lang="en-US" sz="2000" dirty="0">
                <a:latin typeface="Arial" panose="020B0604020202020204" pitchFamily="34" charset="0"/>
                <a:cs typeface="Arial" panose="020B0604020202020204" pitchFamily="34" charset="0"/>
              </a:rPr>
              <a:t>All the leaf elements must lean towards the left.</a:t>
            </a:r>
          </a:p>
          <a:p>
            <a:pPr lvl="1" algn="just">
              <a:lnSpc>
                <a:spcPct val="150000"/>
              </a:lnSpc>
              <a:buFont typeface="Wingdings" panose="05000000000000000000" pitchFamily="2" charset="2"/>
              <a:buChar char="Ø"/>
            </a:pPr>
            <a:r>
              <a:rPr lang="en-US" sz="2000" dirty="0">
                <a:latin typeface="Arial" panose="020B0604020202020204" pitchFamily="34" charset="0"/>
                <a:cs typeface="Arial" panose="020B0604020202020204" pitchFamily="34" charset="0"/>
              </a:rPr>
              <a:t>The last leaf element might not have a right sibling i.e. a complete binary tree doesn't have to be a full binary tree.</a:t>
            </a:r>
          </a:p>
          <a:p>
            <a:pPr marL="457200" lvl="1" indent="0" algn="just">
              <a:lnSpc>
                <a:spcPct val="150000"/>
              </a:lnSpc>
              <a:buNone/>
            </a:pPr>
            <a:endParaRPr lang="en-IN" sz="20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 xmlns:a16="http://schemas.microsoft.com/office/drawing/2014/main" id="{F01005A5-683C-425A-872D-B4FA99A56E9D}"/>
              </a:ext>
            </a:extLst>
          </p:cNvPr>
          <p:cNvPicPr>
            <a:picLocks noChangeAspect="1"/>
          </p:cNvPicPr>
          <p:nvPr/>
        </p:nvPicPr>
        <p:blipFill>
          <a:blip r:embed="rId2"/>
          <a:stretch>
            <a:fillRect/>
          </a:stretch>
        </p:blipFill>
        <p:spPr>
          <a:xfrm>
            <a:off x="5534616" y="4301404"/>
            <a:ext cx="6246052" cy="2308026"/>
          </a:xfrm>
          <a:prstGeom prst="rect">
            <a:avLst/>
          </a:prstGeom>
        </p:spPr>
      </p:pic>
    </p:spTree>
    <p:extLst>
      <p:ext uri="{BB962C8B-B14F-4D97-AF65-F5344CB8AC3E}">
        <p14:creationId xmlns:p14="http://schemas.microsoft.com/office/powerpoint/2010/main" val="28294260"/>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400321B-889A-4F12-989A-6033FECD1FE7}"/>
              </a:ext>
            </a:extLst>
          </p:cNvPr>
          <p:cNvSpPr>
            <a:spLocks noGrp="1"/>
          </p:cNvSpPr>
          <p:nvPr>
            <p:ph type="title"/>
          </p:nvPr>
        </p:nvSpPr>
        <p:spPr>
          <a:xfrm>
            <a:off x="838200" y="176866"/>
            <a:ext cx="10515600" cy="809251"/>
          </a:xfrm>
        </p:spPr>
        <p:txBody>
          <a:bodyPr>
            <a:normAutofit/>
          </a:bodyPr>
          <a:lstStyle/>
          <a:p>
            <a:r>
              <a:rPr lang="en-US" sz="3200" b="1" dirty="0">
                <a:latin typeface="Arial" panose="020B0604020202020204" pitchFamily="34" charset="0"/>
                <a:cs typeface="Arial" panose="020B0604020202020204" pitchFamily="34" charset="0"/>
              </a:rPr>
              <a:t>How a Complete Binary Tree is Created?</a:t>
            </a:r>
            <a:endParaRPr lang="en-IN" sz="3200" b="1"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 xmlns:a16="http://schemas.microsoft.com/office/drawing/2014/main" id="{13E5B4A2-C66B-4224-86E8-31273A4D9076}"/>
              </a:ext>
            </a:extLst>
          </p:cNvPr>
          <p:cNvSpPr>
            <a:spLocks noGrp="1"/>
          </p:cNvSpPr>
          <p:nvPr>
            <p:ph idx="1"/>
          </p:nvPr>
        </p:nvSpPr>
        <p:spPr>
          <a:xfrm>
            <a:off x="838200" y="986116"/>
            <a:ext cx="10515600" cy="5468471"/>
          </a:xfrm>
        </p:spPr>
        <p:txBody>
          <a:bodyPr>
            <a:normAutofit/>
          </a:bodyPr>
          <a:lstStyle/>
          <a:p>
            <a:pPr algn="just"/>
            <a:r>
              <a:rPr lang="en-US" sz="2000" dirty="0">
                <a:latin typeface="Arial" panose="020B0604020202020204" pitchFamily="34" charset="0"/>
                <a:cs typeface="Arial" panose="020B0604020202020204" pitchFamily="34" charset="0"/>
              </a:rPr>
              <a:t>Select the first element of the list to be the root node. (no. of elements on level-I: 1).</a:t>
            </a:r>
          </a:p>
          <a:p>
            <a:pPr algn="just"/>
            <a:endParaRPr lang="en-US" sz="2000" dirty="0">
              <a:latin typeface="Arial" panose="020B0604020202020204" pitchFamily="34" charset="0"/>
              <a:cs typeface="Arial" panose="020B0604020202020204" pitchFamily="34" charset="0"/>
            </a:endParaRPr>
          </a:p>
          <a:p>
            <a:pPr algn="just"/>
            <a:endParaRPr lang="en-US" sz="2000" dirty="0">
              <a:latin typeface="Arial" panose="020B0604020202020204" pitchFamily="34" charset="0"/>
              <a:cs typeface="Arial" panose="020B0604020202020204" pitchFamily="34" charset="0"/>
            </a:endParaRPr>
          </a:p>
          <a:p>
            <a:pPr algn="just"/>
            <a:endParaRPr lang="en-US" sz="2000" dirty="0">
              <a:latin typeface="Arial" panose="020B0604020202020204" pitchFamily="34" charset="0"/>
              <a:cs typeface="Arial" panose="020B0604020202020204" pitchFamily="34" charset="0"/>
            </a:endParaRPr>
          </a:p>
          <a:p>
            <a:pPr algn="just"/>
            <a:endParaRPr lang="en-US" sz="2000" dirty="0">
              <a:latin typeface="Arial" panose="020B0604020202020204" pitchFamily="34" charset="0"/>
              <a:cs typeface="Arial" panose="020B0604020202020204" pitchFamily="34" charset="0"/>
            </a:endParaRPr>
          </a:p>
          <a:p>
            <a:pPr algn="just">
              <a:lnSpc>
                <a:spcPct val="150000"/>
              </a:lnSpc>
            </a:pPr>
            <a:r>
              <a:rPr lang="en-US" sz="2000" dirty="0">
                <a:latin typeface="Arial" panose="020B0604020202020204" pitchFamily="34" charset="0"/>
                <a:cs typeface="Arial" panose="020B0604020202020204" pitchFamily="34" charset="0"/>
              </a:rPr>
              <a:t>Put the second element as a left child of the root node and the third element as the right child. (no. of elements on level-II: 2).</a:t>
            </a:r>
          </a:p>
          <a:p>
            <a:pPr algn="just"/>
            <a:endParaRPr lang="en-IN" sz="20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 xmlns:a16="http://schemas.microsoft.com/office/drawing/2014/main" id="{D09024A2-E2AF-4C1F-9D04-AEF541F74123}"/>
              </a:ext>
            </a:extLst>
          </p:cNvPr>
          <p:cNvPicPr>
            <a:picLocks noChangeAspect="1"/>
          </p:cNvPicPr>
          <p:nvPr/>
        </p:nvPicPr>
        <p:blipFill>
          <a:blip r:embed="rId2"/>
          <a:stretch>
            <a:fillRect/>
          </a:stretch>
        </p:blipFill>
        <p:spPr>
          <a:xfrm>
            <a:off x="1855404" y="1544336"/>
            <a:ext cx="6706181" cy="1348857"/>
          </a:xfrm>
          <a:prstGeom prst="rect">
            <a:avLst/>
          </a:prstGeom>
        </p:spPr>
      </p:pic>
      <p:pic>
        <p:nvPicPr>
          <p:cNvPr id="7" name="Picture 6">
            <a:extLst>
              <a:ext uri="{FF2B5EF4-FFF2-40B4-BE49-F238E27FC236}">
                <a16:creationId xmlns="" xmlns:a16="http://schemas.microsoft.com/office/drawing/2014/main" id="{373860BD-3945-48AD-ADD0-FBFD675B313B}"/>
              </a:ext>
            </a:extLst>
          </p:cNvPr>
          <p:cNvPicPr>
            <a:picLocks noChangeAspect="1"/>
          </p:cNvPicPr>
          <p:nvPr/>
        </p:nvPicPr>
        <p:blipFill>
          <a:blip r:embed="rId3"/>
          <a:stretch>
            <a:fillRect/>
          </a:stretch>
        </p:blipFill>
        <p:spPr>
          <a:xfrm>
            <a:off x="1855404" y="4319168"/>
            <a:ext cx="6751905" cy="1988992"/>
          </a:xfrm>
          <a:prstGeom prst="rect">
            <a:avLst/>
          </a:prstGeom>
        </p:spPr>
      </p:pic>
    </p:spTree>
    <p:extLst>
      <p:ext uri="{BB962C8B-B14F-4D97-AF65-F5344CB8AC3E}">
        <p14:creationId xmlns:p14="http://schemas.microsoft.com/office/powerpoint/2010/main" val="1591097863"/>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1BA36B65-CE34-4337-BDF4-EE3337668F8D}"/>
              </a:ext>
            </a:extLst>
          </p:cNvPr>
          <p:cNvSpPr>
            <a:spLocks noGrp="1"/>
          </p:cNvSpPr>
          <p:nvPr>
            <p:ph idx="1"/>
          </p:nvPr>
        </p:nvSpPr>
        <p:spPr>
          <a:xfrm>
            <a:off x="838200" y="277906"/>
            <a:ext cx="10515600" cy="5899057"/>
          </a:xfrm>
        </p:spPr>
        <p:txBody>
          <a:bodyPr>
            <a:normAutofit/>
          </a:bodyPr>
          <a:lstStyle/>
          <a:p>
            <a:pPr algn="just">
              <a:lnSpc>
                <a:spcPct val="150000"/>
              </a:lnSpc>
            </a:pPr>
            <a:r>
              <a:rPr lang="en-US" sz="2000" dirty="0">
                <a:latin typeface="Arial" panose="020B0604020202020204" pitchFamily="34" charset="0"/>
                <a:cs typeface="Arial" panose="020B0604020202020204" pitchFamily="34" charset="0"/>
              </a:rPr>
              <a:t>Put the next two elements as children of the left node of the second level. Again, put the next two elements as children of the right node of the second level (no. of elements on level-III: 4) elements).</a:t>
            </a:r>
          </a:p>
          <a:p>
            <a:pPr algn="just">
              <a:lnSpc>
                <a:spcPct val="150000"/>
              </a:lnSpc>
            </a:pPr>
            <a:r>
              <a:rPr lang="en-US" sz="2000" dirty="0">
                <a:latin typeface="Arial" panose="020B0604020202020204" pitchFamily="34" charset="0"/>
                <a:cs typeface="Arial" panose="020B0604020202020204" pitchFamily="34" charset="0"/>
              </a:rPr>
              <a:t>Keep repeating until you reach the last element.</a:t>
            </a:r>
          </a:p>
          <a:p>
            <a:pPr marL="0" indent="0" algn="just">
              <a:lnSpc>
                <a:spcPct val="150000"/>
              </a:lnSpc>
              <a:buNone/>
            </a:pPr>
            <a:endParaRPr lang="en-IN" sz="20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 xmlns:a16="http://schemas.microsoft.com/office/drawing/2014/main" id="{3AEB5C7C-B345-46E6-9325-19611236CEA2}"/>
              </a:ext>
            </a:extLst>
          </p:cNvPr>
          <p:cNvPicPr>
            <a:picLocks noChangeAspect="1"/>
          </p:cNvPicPr>
          <p:nvPr/>
        </p:nvPicPr>
        <p:blipFill>
          <a:blip r:embed="rId2"/>
          <a:stretch>
            <a:fillRect/>
          </a:stretch>
        </p:blipFill>
        <p:spPr>
          <a:xfrm>
            <a:off x="1886552" y="2484235"/>
            <a:ext cx="6127895" cy="2298818"/>
          </a:xfrm>
          <a:prstGeom prst="rect">
            <a:avLst/>
          </a:prstGeom>
        </p:spPr>
      </p:pic>
    </p:spTree>
    <p:extLst>
      <p:ext uri="{BB962C8B-B14F-4D97-AF65-F5344CB8AC3E}">
        <p14:creationId xmlns:p14="http://schemas.microsoft.com/office/powerpoint/2010/main" val="1743837776"/>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062E36E-F84B-44AC-AB58-9B4A12FA9184}"/>
              </a:ext>
            </a:extLst>
          </p:cNvPr>
          <p:cNvSpPr>
            <a:spLocks noGrp="1"/>
          </p:cNvSpPr>
          <p:nvPr>
            <p:ph type="title"/>
          </p:nvPr>
        </p:nvSpPr>
        <p:spPr>
          <a:xfrm>
            <a:off x="838200" y="365126"/>
            <a:ext cx="10515600" cy="889934"/>
          </a:xfrm>
        </p:spPr>
        <p:txBody>
          <a:bodyPr>
            <a:normAutofit/>
          </a:bodyPr>
          <a:lstStyle/>
          <a:p>
            <a:r>
              <a:rPr lang="en-IN" sz="3200" b="1" dirty="0">
                <a:latin typeface="Arial" panose="020B0604020202020204" pitchFamily="34" charset="0"/>
                <a:cs typeface="Arial" panose="020B0604020202020204" pitchFamily="34" charset="0"/>
              </a:rPr>
              <a:t>Complete Binary Tree Applications</a:t>
            </a:r>
          </a:p>
        </p:txBody>
      </p:sp>
      <p:sp>
        <p:nvSpPr>
          <p:cNvPr id="3" name="Content Placeholder 2">
            <a:extLst>
              <a:ext uri="{FF2B5EF4-FFF2-40B4-BE49-F238E27FC236}">
                <a16:creationId xmlns="" xmlns:a16="http://schemas.microsoft.com/office/drawing/2014/main" id="{EC89000B-C97E-4872-9C81-52B9010DF137}"/>
              </a:ext>
            </a:extLst>
          </p:cNvPr>
          <p:cNvSpPr>
            <a:spLocks noGrp="1"/>
          </p:cNvSpPr>
          <p:nvPr>
            <p:ph idx="1"/>
          </p:nvPr>
        </p:nvSpPr>
        <p:spPr>
          <a:xfrm>
            <a:off x="838200" y="1335741"/>
            <a:ext cx="10515600" cy="4841222"/>
          </a:xfrm>
        </p:spPr>
        <p:txBody>
          <a:bodyPr>
            <a:normAutofit/>
          </a:bodyPr>
          <a:lstStyle/>
          <a:p>
            <a:pPr algn="just">
              <a:lnSpc>
                <a:spcPct val="150000"/>
              </a:lnSpc>
            </a:pPr>
            <a:r>
              <a:rPr lang="en-US" sz="2000" dirty="0">
                <a:latin typeface="Arial" panose="020B0604020202020204" pitchFamily="34" charset="0"/>
                <a:cs typeface="Arial" panose="020B0604020202020204" pitchFamily="34" charset="0"/>
              </a:rPr>
              <a:t>Heap-based data structures.</a:t>
            </a:r>
          </a:p>
          <a:p>
            <a:pPr algn="just">
              <a:lnSpc>
                <a:spcPct val="150000"/>
              </a:lnSpc>
            </a:pPr>
            <a:r>
              <a:rPr lang="en-US" sz="2000" dirty="0">
                <a:latin typeface="Arial" panose="020B0604020202020204" pitchFamily="34" charset="0"/>
                <a:cs typeface="Arial" panose="020B0604020202020204" pitchFamily="34" charset="0"/>
              </a:rPr>
              <a:t>Heap sort.</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12113613"/>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BDAE3B9-4715-46F1-BDF6-185C2B9B14A5}"/>
              </a:ext>
            </a:extLst>
          </p:cNvPr>
          <p:cNvSpPr>
            <a:spLocks noGrp="1"/>
          </p:cNvSpPr>
          <p:nvPr>
            <p:ph type="title"/>
          </p:nvPr>
        </p:nvSpPr>
        <p:spPr/>
        <p:txBody>
          <a:bodyPr>
            <a:normAutofit/>
          </a:bodyPr>
          <a:lstStyle/>
          <a:p>
            <a:r>
              <a:rPr lang="en-IN" sz="3200" b="1" dirty="0">
                <a:latin typeface="Arial" panose="020B0604020202020204" pitchFamily="34" charset="0"/>
                <a:cs typeface="Arial" panose="020B0604020202020204" pitchFamily="34" charset="0"/>
              </a:rPr>
              <a:t>Lab: </a:t>
            </a:r>
            <a:r>
              <a:rPr lang="en-US" sz="3200" b="1" dirty="0">
                <a:latin typeface="Arial" panose="020B0604020202020204" pitchFamily="34" charset="0"/>
                <a:cs typeface="Arial" panose="020B0604020202020204" pitchFamily="34" charset="0"/>
              </a:rPr>
              <a:t>Checking if a binary tree is a complete binary tree in Java</a:t>
            </a:r>
            <a:endParaRPr lang="en-IN" sz="3200" b="1"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 xmlns:a16="http://schemas.microsoft.com/office/drawing/2014/main" id="{093C69B2-60AA-4E35-9995-717414CC0C60}"/>
              </a:ext>
            </a:extLst>
          </p:cNvPr>
          <p:cNvSpPr>
            <a:spLocks noGrp="1"/>
          </p:cNvSpPr>
          <p:nvPr>
            <p:ph idx="1"/>
          </p:nvPr>
        </p:nvSpPr>
        <p:spPr/>
        <p:txBody>
          <a:bodyPr/>
          <a:lstStyle/>
          <a:p>
            <a:pPr marL="0" indent="0">
              <a:buNone/>
            </a:pPr>
            <a:r>
              <a:rPr lang="en-IN" sz="2000" dirty="0">
                <a:latin typeface="Arial" panose="020B0604020202020204" pitchFamily="34" charset="0"/>
                <a:cs typeface="Arial" panose="020B0604020202020204" pitchFamily="34" charset="0"/>
              </a:rPr>
              <a:t>Lab 10.1: </a:t>
            </a:r>
            <a:r>
              <a:rPr lang="en-US" sz="2000" dirty="0">
                <a:latin typeface="Arial" panose="020B0604020202020204" pitchFamily="34" charset="0"/>
                <a:cs typeface="Arial" panose="020B0604020202020204" pitchFamily="34" charset="0"/>
              </a:rPr>
              <a:t>Implementation of check if a binary tree is a complete binary tree in Java</a:t>
            </a:r>
            <a:r>
              <a:rPr lang="en-US" sz="2000" dirty="0" smtClean="0">
                <a:latin typeface="Arial" panose="020B0604020202020204" pitchFamily="34" charset="0"/>
                <a:cs typeface="Arial" panose="020B0604020202020204" pitchFamily="34" charset="0"/>
              </a:rPr>
              <a:t>.</a:t>
            </a:r>
          </a:p>
          <a:p>
            <a:pPr marL="0" indent="0">
              <a:buNone/>
            </a:pPr>
            <a:r>
              <a:rPr lang="en-IN" sz="2000" i="1" dirty="0" err="1">
                <a:latin typeface="Arial" panose="020B0604020202020204" pitchFamily="34" charset="0"/>
                <a:cs typeface="Arial" panose="020B0604020202020204" pitchFamily="34" charset="0"/>
              </a:rPr>
              <a:t>javac</a:t>
            </a:r>
            <a:r>
              <a:rPr lang="en-IN" sz="2000" i="1" dirty="0">
                <a:latin typeface="Arial" panose="020B0604020202020204" pitchFamily="34" charset="0"/>
                <a:cs typeface="Arial" panose="020B0604020202020204" pitchFamily="34" charset="0"/>
              </a:rPr>
              <a:t> &lt;filename.java&gt;</a:t>
            </a:r>
          </a:p>
          <a:p>
            <a:pPr marL="0" indent="0">
              <a:buNone/>
            </a:pPr>
            <a:r>
              <a:rPr lang="en-IN" sz="2000" i="1" dirty="0">
                <a:latin typeface="Arial" panose="020B0604020202020204" pitchFamily="34" charset="0"/>
                <a:cs typeface="Arial" panose="020B0604020202020204" pitchFamily="34" charset="0"/>
              </a:rPr>
              <a:t>java </a:t>
            </a:r>
            <a:r>
              <a:rPr lang="en-IN" sz="2000" i="1" dirty="0" err="1">
                <a:latin typeface="Arial" panose="020B0604020202020204" pitchFamily="34" charset="0"/>
                <a:cs typeface="Arial" panose="020B0604020202020204" pitchFamily="34" charset="0"/>
              </a:rPr>
              <a:t>BinaryTree</a:t>
            </a:r>
            <a:endParaRPr lang="en-IN" sz="2000" i="1" dirty="0">
              <a:latin typeface="Arial" panose="020B0604020202020204" pitchFamily="34" charset="0"/>
              <a:cs typeface="Arial" panose="020B0604020202020204" pitchFamily="34" charset="0"/>
            </a:endParaRPr>
          </a:p>
          <a:p>
            <a:pPr marL="0" indent="0">
              <a:buNone/>
            </a:pPr>
            <a:endParaRPr lang="en-US" sz="2000" dirty="0">
              <a:latin typeface="Arial" panose="020B0604020202020204" pitchFamily="34" charset="0"/>
              <a:cs typeface="Arial" panose="020B0604020202020204" pitchFamily="34" charset="0"/>
            </a:endParaRPr>
          </a:p>
          <a:p>
            <a:pPr marL="0" indent="0">
              <a:buNone/>
            </a:pPr>
            <a:endParaRPr lang="en-IN" dirty="0"/>
          </a:p>
        </p:txBody>
      </p:sp>
    </p:spTree>
    <p:extLst>
      <p:ext uri="{BB962C8B-B14F-4D97-AF65-F5344CB8AC3E}">
        <p14:creationId xmlns:p14="http://schemas.microsoft.com/office/powerpoint/2010/main" val="226594927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C79E86E-8332-4B9F-813D-18D00AC011DC}"/>
              </a:ext>
            </a:extLst>
          </p:cNvPr>
          <p:cNvSpPr>
            <a:spLocks noGrp="1"/>
          </p:cNvSpPr>
          <p:nvPr>
            <p:ph type="title"/>
          </p:nvPr>
        </p:nvSpPr>
        <p:spPr>
          <a:xfrm>
            <a:off x="838200" y="167902"/>
            <a:ext cx="10515600" cy="746499"/>
          </a:xfrm>
        </p:spPr>
        <p:txBody>
          <a:bodyPr>
            <a:normAutofit/>
          </a:bodyPr>
          <a:lstStyle/>
          <a:p>
            <a:r>
              <a:rPr lang="en-IN" sz="3200" b="1" dirty="0">
                <a:latin typeface="Arial" panose="020B0604020202020204" pitchFamily="34" charset="0"/>
                <a:cs typeface="Arial" panose="020B0604020202020204" pitchFamily="34" charset="0"/>
              </a:rPr>
              <a:t>Fundamentals of data structures</a:t>
            </a:r>
          </a:p>
        </p:txBody>
      </p:sp>
      <p:sp>
        <p:nvSpPr>
          <p:cNvPr id="3" name="Content Placeholder 2">
            <a:extLst>
              <a:ext uri="{FF2B5EF4-FFF2-40B4-BE49-F238E27FC236}">
                <a16:creationId xmlns="" xmlns:a16="http://schemas.microsoft.com/office/drawing/2014/main" id="{E5D0AF45-F9D4-44BE-82F9-6B2E5CA40AF4}"/>
              </a:ext>
            </a:extLst>
          </p:cNvPr>
          <p:cNvSpPr>
            <a:spLocks noGrp="1"/>
          </p:cNvSpPr>
          <p:nvPr>
            <p:ph idx="1"/>
          </p:nvPr>
        </p:nvSpPr>
        <p:spPr>
          <a:xfrm>
            <a:off x="838200" y="1021976"/>
            <a:ext cx="10515600" cy="5154987"/>
          </a:xfrm>
        </p:spPr>
        <p:txBody>
          <a:bodyPr>
            <a:normAutofit lnSpcReduction="10000"/>
          </a:bodyPr>
          <a:lstStyle/>
          <a:p>
            <a:pPr algn="just">
              <a:lnSpc>
                <a:spcPct val="150000"/>
              </a:lnSpc>
            </a:pPr>
            <a:r>
              <a:rPr lang="en-US" sz="2000" b="0" i="0" u="none" strike="noStrike" baseline="0" dirty="0">
                <a:latin typeface="Arial" panose="020B0604020202020204" pitchFamily="34" charset="0"/>
                <a:cs typeface="Arial" panose="020B0604020202020204" pitchFamily="34" charset="0"/>
              </a:rPr>
              <a:t>The following four data structures are used ubiquitously in the description of algorithms and serve as basic building blocks for realizing more complex data structures.</a:t>
            </a:r>
          </a:p>
          <a:p>
            <a:pPr lvl="1" algn="just">
              <a:lnSpc>
                <a:spcPct val="150000"/>
              </a:lnSpc>
              <a:buFont typeface="Wingdings" panose="05000000000000000000" pitchFamily="2" charset="2"/>
              <a:buChar char="Ø"/>
            </a:pPr>
            <a:r>
              <a:rPr lang="en-US" sz="2000" b="0" i="0" u="none" strike="noStrike" baseline="0" dirty="0">
                <a:latin typeface="Arial" panose="020B0604020202020204" pitchFamily="34" charset="0"/>
                <a:cs typeface="Arial" panose="020B0604020202020204" pitchFamily="34" charset="0"/>
              </a:rPr>
              <a:t>Sequences (also called as lists)</a:t>
            </a:r>
          </a:p>
          <a:p>
            <a:pPr lvl="1" algn="just">
              <a:lnSpc>
                <a:spcPct val="150000"/>
              </a:lnSpc>
              <a:buFont typeface="Wingdings" panose="05000000000000000000" pitchFamily="2" charset="2"/>
              <a:buChar char="Ø"/>
            </a:pPr>
            <a:r>
              <a:rPr lang="en-IN" sz="2000" b="0" i="0" u="none" strike="noStrike" baseline="0" dirty="0">
                <a:latin typeface="Arial" panose="020B0604020202020204" pitchFamily="34" charset="0"/>
                <a:cs typeface="Arial" panose="020B0604020202020204" pitchFamily="34" charset="0"/>
              </a:rPr>
              <a:t>Dictionaries</a:t>
            </a:r>
          </a:p>
          <a:p>
            <a:pPr lvl="1" algn="just">
              <a:lnSpc>
                <a:spcPct val="150000"/>
              </a:lnSpc>
              <a:buFont typeface="Wingdings" panose="05000000000000000000" pitchFamily="2" charset="2"/>
              <a:buChar char="Ø"/>
            </a:pPr>
            <a:r>
              <a:rPr lang="en-IN" sz="2000" b="0" i="0" u="none" strike="noStrike" baseline="0" dirty="0">
                <a:latin typeface="Arial" panose="020B0604020202020204" pitchFamily="34" charset="0"/>
                <a:cs typeface="Arial" panose="020B0604020202020204" pitchFamily="34" charset="0"/>
              </a:rPr>
              <a:t>Priority Queues</a:t>
            </a:r>
          </a:p>
          <a:p>
            <a:pPr lvl="1" algn="just">
              <a:lnSpc>
                <a:spcPct val="150000"/>
              </a:lnSpc>
              <a:buFont typeface="Wingdings" panose="05000000000000000000" pitchFamily="2" charset="2"/>
              <a:buChar char="Ø"/>
            </a:pPr>
            <a:r>
              <a:rPr lang="en-IN" sz="2000" b="0" i="0" u="none" strike="noStrike" baseline="0" dirty="0">
                <a:latin typeface="Arial" panose="020B0604020202020204" pitchFamily="34" charset="0"/>
                <a:cs typeface="Arial" panose="020B0604020202020204" pitchFamily="34" charset="0"/>
              </a:rPr>
              <a:t>Graphs</a:t>
            </a:r>
          </a:p>
          <a:p>
            <a:pPr algn="just">
              <a:lnSpc>
                <a:spcPct val="150000"/>
              </a:lnSpc>
            </a:pPr>
            <a:r>
              <a:rPr lang="en-US" sz="2000" b="0" i="0" u="none" strike="noStrike" baseline="0" dirty="0">
                <a:latin typeface="Arial" panose="020B0604020202020204" pitchFamily="34" charset="0"/>
                <a:cs typeface="Arial" panose="020B0604020202020204" pitchFamily="34" charset="0"/>
              </a:rPr>
              <a:t>Dictionaries and priority queues can be classified under a broader category called </a:t>
            </a:r>
            <a:r>
              <a:rPr lang="en-US" sz="2000" b="0" i="1" u="none" strike="noStrike" baseline="0" dirty="0">
                <a:latin typeface="Arial" panose="020B0604020202020204" pitchFamily="34" charset="0"/>
                <a:cs typeface="Arial" panose="020B0604020202020204" pitchFamily="34" charset="0"/>
              </a:rPr>
              <a:t>dynamic sets</a:t>
            </a:r>
            <a:r>
              <a:rPr lang="en-US" sz="2000" b="0" i="0" u="none" strike="noStrike" baseline="0" dirty="0">
                <a:latin typeface="Arial" panose="020B0604020202020204" pitchFamily="34" charset="0"/>
                <a:cs typeface="Arial" panose="020B0604020202020204" pitchFamily="34" charset="0"/>
              </a:rPr>
              <a:t>.</a:t>
            </a:r>
          </a:p>
          <a:p>
            <a:pPr algn="just">
              <a:lnSpc>
                <a:spcPct val="150000"/>
              </a:lnSpc>
            </a:pPr>
            <a:r>
              <a:rPr lang="en-US" sz="2000" dirty="0">
                <a:latin typeface="Arial" panose="020B0604020202020204" pitchFamily="34" charset="0"/>
                <a:cs typeface="Arial" panose="020B0604020202020204" pitchFamily="34" charset="0"/>
              </a:rPr>
              <a:t>B</a:t>
            </a:r>
            <a:r>
              <a:rPr lang="en-US" sz="2000" b="0" i="0" u="none" strike="noStrike" baseline="0" dirty="0">
                <a:latin typeface="Arial" panose="020B0604020202020204" pitchFamily="34" charset="0"/>
                <a:cs typeface="Arial" panose="020B0604020202020204" pitchFamily="34" charset="0"/>
              </a:rPr>
              <a:t>inary and general trees are very popular building blocks for implementing dictionaries and priority queues.</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110130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379102E-11FA-4598-868F-41193FF951FA}"/>
              </a:ext>
            </a:extLst>
          </p:cNvPr>
          <p:cNvSpPr>
            <a:spLocks noGrp="1"/>
          </p:cNvSpPr>
          <p:nvPr>
            <p:ph type="title"/>
          </p:nvPr>
        </p:nvSpPr>
        <p:spPr>
          <a:xfrm>
            <a:off x="838200" y="365125"/>
            <a:ext cx="10515600" cy="701675"/>
          </a:xfrm>
        </p:spPr>
        <p:txBody>
          <a:bodyPr>
            <a:normAutofit/>
          </a:bodyPr>
          <a:lstStyle/>
          <a:p>
            <a:r>
              <a:rPr lang="en-IN" sz="3200" b="1" dirty="0">
                <a:latin typeface="Arial" panose="020B0604020202020204" pitchFamily="34" charset="0"/>
                <a:cs typeface="Arial" panose="020B0604020202020204" pitchFamily="34" charset="0"/>
              </a:rPr>
              <a:t>Balanced Binary Tree</a:t>
            </a:r>
          </a:p>
        </p:txBody>
      </p:sp>
      <p:sp>
        <p:nvSpPr>
          <p:cNvPr id="3" name="Content Placeholder 2">
            <a:extLst>
              <a:ext uri="{FF2B5EF4-FFF2-40B4-BE49-F238E27FC236}">
                <a16:creationId xmlns="" xmlns:a16="http://schemas.microsoft.com/office/drawing/2014/main" id="{929699F9-4C4E-47BE-A254-EF72BBF395EF}"/>
              </a:ext>
            </a:extLst>
          </p:cNvPr>
          <p:cNvSpPr>
            <a:spLocks noGrp="1"/>
          </p:cNvSpPr>
          <p:nvPr>
            <p:ph idx="1"/>
          </p:nvPr>
        </p:nvSpPr>
        <p:spPr>
          <a:xfrm>
            <a:off x="491971" y="1308847"/>
            <a:ext cx="11353800" cy="5549153"/>
          </a:xfrm>
        </p:spPr>
        <p:txBody>
          <a:bodyPr>
            <a:normAutofit/>
          </a:bodyPr>
          <a:lstStyle/>
          <a:p>
            <a:pPr algn="just">
              <a:lnSpc>
                <a:spcPct val="150000"/>
              </a:lnSpc>
            </a:pPr>
            <a:r>
              <a:rPr lang="en-US" sz="2000" dirty="0">
                <a:latin typeface="Arial" panose="020B0604020202020204" pitchFamily="34" charset="0"/>
                <a:cs typeface="Arial" panose="020B0604020202020204" pitchFamily="34" charset="0"/>
              </a:rPr>
              <a:t>A balanced binary tree, also referred to as a height-balanced binary tree, is defined as a binary tree in which the height of the left and right subtree of any node differ by not more than 1.</a:t>
            </a:r>
          </a:p>
          <a:p>
            <a:pPr algn="just">
              <a:lnSpc>
                <a:spcPct val="150000"/>
              </a:lnSpc>
            </a:pPr>
            <a:endParaRPr lang="en-US" sz="2000" dirty="0" smtClean="0">
              <a:latin typeface="Arial" panose="020B0604020202020204" pitchFamily="34" charset="0"/>
              <a:cs typeface="Arial" panose="020B0604020202020204" pitchFamily="34" charset="0"/>
            </a:endParaRPr>
          </a:p>
          <a:p>
            <a:pPr algn="just">
              <a:lnSpc>
                <a:spcPct val="150000"/>
              </a:lnSpc>
            </a:pPr>
            <a:r>
              <a:rPr lang="en-US" sz="2000" dirty="0" smtClean="0">
                <a:latin typeface="Arial" panose="020B0604020202020204" pitchFamily="34" charset="0"/>
                <a:cs typeface="Arial" panose="020B0604020202020204" pitchFamily="34" charset="0"/>
              </a:rPr>
              <a:t>Following </a:t>
            </a:r>
            <a:r>
              <a:rPr lang="en-US" sz="2000" dirty="0">
                <a:latin typeface="Arial" panose="020B0604020202020204" pitchFamily="34" charset="0"/>
                <a:cs typeface="Arial" panose="020B0604020202020204" pitchFamily="34" charset="0"/>
              </a:rPr>
              <a:t>are the conditions for a height-balanced binary tree:</a:t>
            </a:r>
          </a:p>
          <a:p>
            <a:pPr lvl="1" algn="just">
              <a:lnSpc>
                <a:spcPct val="150000"/>
              </a:lnSpc>
              <a:buFont typeface="Wingdings" panose="05000000000000000000" pitchFamily="2" charset="2"/>
              <a:buChar char="Ø"/>
            </a:pPr>
            <a:r>
              <a:rPr lang="en-US" sz="2000" dirty="0">
                <a:latin typeface="Arial" panose="020B0604020202020204" pitchFamily="34" charset="0"/>
                <a:cs typeface="Arial" panose="020B0604020202020204" pitchFamily="34" charset="0"/>
              </a:rPr>
              <a:t>Difference between the left and the right subtree for any node is not more than one.</a:t>
            </a:r>
          </a:p>
          <a:p>
            <a:pPr lvl="1" algn="just">
              <a:lnSpc>
                <a:spcPct val="150000"/>
              </a:lnSpc>
              <a:buFont typeface="Wingdings" panose="05000000000000000000" pitchFamily="2" charset="2"/>
              <a:buChar char="Ø"/>
            </a:pPr>
            <a:r>
              <a:rPr lang="en-US" sz="2000" dirty="0">
                <a:latin typeface="Arial" panose="020B0604020202020204" pitchFamily="34" charset="0"/>
                <a:cs typeface="Arial" panose="020B0604020202020204" pitchFamily="34" charset="0"/>
              </a:rPr>
              <a:t>The left subtree is balanced.</a:t>
            </a:r>
          </a:p>
          <a:p>
            <a:pPr lvl="1" algn="just">
              <a:lnSpc>
                <a:spcPct val="150000"/>
              </a:lnSpc>
              <a:buFont typeface="Wingdings" panose="05000000000000000000" pitchFamily="2" charset="2"/>
              <a:buChar char="Ø"/>
            </a:pPr>
            <a:r>
              <a:rPr lang="en-US" sz="2000" dirty="0">
                <a:latin typeface="Arial" panose="020B0604020202020204" pitchFamily="34" charset="0"/>
                <a:cs typeface="Arial" panose="020B0604020202020204" pitchFamily="34" charset="0"/>
              </a:rPr>
              <a:t>The right subtree is balanced.</a:t>
            </a:r>
          </a:p>
          <a:p>
            <a:pPr marL="0" indent="0" algn="just">
              <a:lnSpc>
                <a:spcPct val="150000"/>
              </a:lnSpc>
              <a:buNone/>
            </a:pP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49133846"/>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 xmlns:a16="http://schemas.microsoft.com/office/drawing/2014/main" id="{D19AE71A-6987-4D0A-9983-F7FCFD5684EF}"/>
              </a:ext>
            </a:extLst>
          </p:cNvPr>
          <p:cNvPicPr>
            <a:picLocks noGrp="1" noChangeAspect="1"/>
          </p:cNvPicPr>
          <p:nvPr>
            <p:ph idx="1"/>
          </p:nvPr>
        </p:nvPicPr>
        <p:blipFill>
          <a:blip r:embed="rId2"/>
          <a:stretch>
            <a:fillRect/>
          </a:stretch>
        </p:blipFill>
        <p:spPr>
          <a:xfrm>
            <a:off x="1788383" y="394448"/>
            <a:ext cx="6492239" cy="2345995"/>
          </a:xfrm>
        </p:spPr>
      </p:pic>
      <p:pic>
        <p:nvPicPr>
          <p:cNvPr id="7" name="Picture 6">
            <a:extLst>
              <a:ext uri="{FF2B5EF4-FFF2-40B4-BE49-F238E27FC236}">
                <a16:creationId xmlns="" xmlns:a16="http://schemas.microsoft.com/office/drawing/2014/main" id="{2E94992C-7BAE-47C2-A421-20CC830E4D20}"/>
              </a:ext>
            </a:extLst>
          </p:cNvPr>
          <p:cNvPicPr>
            <a:picLocks noChangeAspect="1"/>
          </p:cNvPicPr>
          <p:nvPr/>
        </p:nvPicPr>
        <p:blipFill>
          <a:blip r:embed="rId3"/>
          <a:stretch>
            <a:fillRect/>
          </a:stretch>
        </p:blipFill>
        <p:spPr>
          <a:xfrm>
            <a:off x="1788383" y="2933184"/>
            <a:ext cx="6492239" cy="3345346"/>
          </a:xfrm>
          <a:prstGeom prst="rect">
            <a:avLst/>
          </a:prstGeom>
        </p:spPr>
      </p:pic>
    </p:spTree>
    <p:extLst>
      <p:ext uri="{BB962C8B-B14F-4D97-AF65-F5344CB8AC3E}">
        <p14:creationId xmlns:p14="http://schemas.microsoft.com/office/powerpoint/2010/main" val="883541233"/>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AFC7118-C4D8-49AE-AD96-DBCA3E221810}"/>
              </a:ext>
            </a:extLst>
          </p:cNvPr>
          <p:cNvSpPr>
            <a:spLocks noGrp="1"/>
          </p:cNvSpPr>
          <p:nvPr>
            <p:ph type="title"/>
          </p:nvPr>
        </p:nvSpPr>
        <p:spPr>
          <a:xfrm>
            <a:off x="838200" y="365126"/>
            <a:ext cx="10515600" cy="791322"/>
          </a:xfrm>
        </p:spPr>
        <p:txBody>
          <a:bodyPr>
            <a:normAutofit/>
          </a:bodyPr>
          <a:lstStyle/>
          <a:p>
            <a:r>
              <a:rPr lang="en-IN" sz="3200" b="1" dirty="0">
                <a:latin typeface="Arial" panose="020B0604020202020204" pitchFamily="34" charset="0"/>
                <a:cs typeface="Arial" panose="020B0604020202020204" pitchFamily="34" charset="0"/>
              </a:rPr>
              <a:t>Balanced Binary Tree Applications</a:t>
            </a:r>
          </a:p>
        </p:txBody>
      </p:sp>
      <p:sp>
        <p:nvSpPr>
          <p:cNvPr id="3" name="Content Placeholder 2">
            <a:extLst>
              <a:ext uri="{FF2B5EF4-FFF2-40B4-BE49-F238E27FC236}">
                <a16:creationId xmlns="" xmlns:a16="http://schemas.microsoft.com/office/drawing/2014/main" id="{04B06197-9ECC-4E6E-AA78-D35C424B58DA}"/>
              </a:ext>
            </a:extLst>
          </p:cNvPr>
          <p:cNvSpPr>
            <a:spLocks noGrp="1"/>
          </p:cNvSpPr>
          <p:nvPr>
            <p:ph idx="1"/>
          </p:nvPr>
        </p:nvSpPr>
        <p:spPr>
          <a:xfrm>
            <a:off x="838200" y="1156448"/>
            <a:ext cx="10515600" cy="5020515"/>
          </a:xfrm>
        </p:spPr>
        <p:txBody>
          <a:bodyPr>
            <a:normAutofit/>
          </a:bodyPr>
          <a:lstStyle/>
          <a:p>
            <a:r>
              <a:rPr lang="en-US" sz="2000" dirty="0">
                <a:latin typeface="Arial" panose="020B0604020202020204" pitchFamily="34" charset="0"/>
                <a:cs typeface="Arial" panose="020B0604020202020204" pitchFamily="34" charset="0"/>
              </a:rPr>
              <a:t>AVL tree.</a:t>
            </a:r>
          </a:p>
          <a:p>
            <a:r>
              <a:rPr lang="en-US" sz="2000" dirty="0">
                <a:latin typeface="Arial" panose="020B0604020202020204" pitchFamily="34" charset="0"/>
                <a:cs typeface="Arial" panose="020B0604020202020204" pitchFamily="34" charset="0"/>
              </a:rPr>
              <a:t>Balanced Binary Search Tree.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64468569"/>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F0201BE-E89D-4F25-A17C-17CB9F35E168}"/>
              </a:ext>
            </a:extLst>
          </p:cNvPr>
          <p:cNvSpPr>
            <a:spLocks noGrp="1"/>
          </p:cNvSpPr>
          <p:nvPr>
            <p:ph type="title"/>
          </p:nvPr>
        </p:nvSpPr>
        <p:spPr/>
        <p:txBody>
          <a:bodyPr>
            <a:normAutofit/>
          </a:bodyPr>
          <a:lstStyle/>
          <a:p>
            <a:r>
              <a:rPr lang="en-IN" sz="3200" b="1" dirty="0">
                <a:latin typeface="Arial" panose="020B0604020202020204" pitchFamily="34" charset="0"/>
                <a:cs typeface="Arial" panose="020B0604020202020204" pitchFamily="34" charset="0"/>
              </a:rPr>
              <a:t>Lab: </a:t>
            </a:r>
            <a:r>
              <a:rPr lang="en-US" sz="3200" b="1" dirty="0">
                <a:latin typeface="Arial" panose="020B0604020202020204" pitchFamily="34" charset="0"/>
                <a:cs typeface="Arial" panose="020B0604020202020204" pitchFamily="34" charset="0"/>
              </a:rPr>
              <a:t>Checking if a binary tree is height balanced in Java</a:t>
            </a:r>
            <a:endParaRPr lang="en-IN" sz="3200" b="1"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 xmlns:a16="http://schemas.microsoft.com/office/drawing/2014/main" id="{40759C7E-885E-4355-8E4A-BE9C6CC35D21}"/>
              </a:ext>
            </a:extLst>
          </p:cNvPr>
          <p:cNvSpPr>
            <a:spLocks noGrp="1"/>
          </p:cNvSpPr>
          <p:nvPr>
            <p:ph idx="1"/>
          </p:nvPr>
        </p:nvSpPr>
        <p:spPr/>
        <p:txBody>
          <a:bodyPr/>
          <a:lstStyle/>
          <a:p>
            <a:pPr marL="0" indent="0">
              <a:buNone/>
            </a:pPr>
            <a:r>
              <a:rPr lang="en-US" sz="2000" dirty="0">
                <a:latin typeface="Arial" panose="020B0604020202020204" pitchFamily="34" charset="0"/>
                <a:cs typeface="Arial" panose="020B0604020202020204" pitchFamily="34" charset="0"/>
              </a:rPr>
              <a:t>Lab 11.1: Implementation of check if a binary tree is a height balanced binary tree in Java.</a:t>
            </a:r>
          </a:p>
          <a:p>
            <a:pPr marL="0" indent="0">
              <a:buNone/>
            </a:pPr>
            <a:endParaRPr lang="en-IN" dirty="0"/>
          </a:p>
        </p:txBody>
      </p:sp>
    </p:spTree>
    <p:extLst>
      <p:ext uri="{BB962C8B-B14F-4D97-AF65-F5344CB8AC3E}">
        <p14:creationId xmlns:p14="http://schemas.microsoft.com/office/powerpoint/2010/main" val="1458921192"/>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377F455-07E3-4004-B673-243DF9736618}"/>
              </a:ext>
            </a:extLst>
          </p:cNvPr>
          <p:cNvSpPr>
            <a:spLocks noGrp="1"/>
          </p:cNvSpPr>
          <p:nvPr>
            <p:ph type="title"/>
          </p:nvPr>
        </p:nvSpPr>
        <p:spPr>
          <a:xfrm>
            <a:off x="838200" y="204693"/>
            <a:ext cx="10515600" cy="952687"/>
          </a:xfrm>
        </p:spPr>
        <p:txBody>
          <a:bodyPr>
            <a:normAutofit/>
          </a:bodyPr>
          <a:lstStyle/>
          <a:p>
            <a:r>
              <a:rPr lang="en-IN" sz="3200" b="1" dirty="0">
                <a:latin typeface="Arial" panose="020B0604020202020204" pitchFamily="34" charset="0"/>
                <a:cs typeface="Arial" panose="020B0604020202020204" pitchFamily="34" charset="0"/>
              </a:rPr>
              <a:t>Binary Search Tree(BST)</a:t>
            </a:r>
          </a:p>
        </p:txBody>
      </p:sp>
      <p:sp>
        <p:nvSpPr>
          <p:cNvPr id="3" name="Content Placeholder 2">
            <a:extLst>
              <a:ext uri="{FF2B5EF4-FFF2-40B4-BE49-F238E27FC236}">
                <a16:creationId xmlns="" xmlns:a16="http://schemas.microsoft.com/office/drawing/2014/main" id="{DA47A2E4-F47E-451F-97B5-0EEB6ED463B0}"/>
              </a:ext>
            </a:extLst>
          </p:cNvPr>
          <p:cNvSpPr>
            <a:spLocks noGrp="1"/>
          </p:cNvSpPr>
          <p:nvPr>
            <p:ph idx="1"/>
          </p:nvPr>
        </p:nvSpPr>
        <p:spPr>
          <a:xfrm>
            <a:off x="838200" y="1030940"/>
            <a:ext cx="10515600" cy="5423647"/>
          </a:xfrm>
        </p:spPr>
        <p:txBody>
          <a:bodyPr>
            <a:normAutofit/>
          </a:bodyPr>
          <a:lstStyle/>
          <a:p>
            <a:pPr algn="just">
              <a:lnSpc>
                <a:spcPct val="150000"/>
              </a:lnSpc>
            </a:pPr>
            <a:r>
              <a:rPr lang="en-US" sz="1800" dirty="0" smtClean="0">
                <a:latin typeface="Arial" panose="020B0604020202020204" pitchFamily="34" charset="0"/>
                <a:cs typeface="Arial" panose="020B0604020202020204" pitchFamily="34" charset="0"/>
              </a:rPr>
              <a:t>Binary search tree is a data structure that quickly allows us to maintain a sorted list of numbers.</a:t>
            </a:r>
          </a:p>
          <a:p>
            <a:pPr lvl="1" algn="just">
              <a:lnSpc>
                <a:spcPct val="150000"/>
              </a:lnSpc>
              <a:buFont typeface="Wingdings" panose="05000000000000000000" pitchFamily="2" charset="2"/>
              <a:buChar char="Ø"/>
            </a:pPr>
            <a:r>
              <a:rPr lang="en-US" sz="1800" dirty="0" smtClean="0">
                <a:latin typeface="Arial" panose="020B0604020202020204" pitchFamily="34" charset="0"/>
                <a:cs typeface="Arial" panose="020B0604020202020204" pitchFamily="34" charset="0"/>
              </a:rPr>
              <a:t>It is called a binary tree because each tree node has a maximum of two children.</a:t>
            </a:r>
          </a:p>
          <a:p>
            <a:pPr lvl="1" algn="just">
              <a:lnSpc>
                <a:spcPct val="150000"/>
              </a:lnSpc>
              <a:buFont typeface="Wingdings" panose="05000000000000000000" pitchFamily="2" charset="2"/>
              <a:buChar char="Ø"/>
            </a:pPr>
            <a:r>
              <a:rPr lang="en-US" sz="1800" dirty="0" smtClean="0">
                <a:latin typeface="Arial" panose="020B0604020202020204" pitchFamily="34" charset="0"/>
                <a:cs typeface="Arial" panose="020B0604020202020204" pitchFamily="34" charset="0"/>
              </a:rPr>
              <a:t>It is called a search tree because it can be used to search for the presence of a number in O(log(n)) time.</a:t>
            </a:r>
          </a:p>
          <a:p>
            <a:pPr algn="just">
              <a:lnSpc>
                <a:spcPct val="150000"/>
              </a:lnSpc>
            </a:pPr>
            <a:endParaRPr lang="en-US" sz="1800" dirty="0" smtClean="0">
              <a:latin typeface="Arial" panose="020B0604020202020204" pitchFamily="34" charset="0"/>
              <a:cs typeface="Arial" panose="020B0604020202020204" pitchFamily="34" charset="0"/>
            </a:endParaRPr>
          </a:p>
          <a:p>
            <a:pPr algn="just">
              <a:lnSpc>
                <a:spcPct val="150000"/>
              </a:lnSpc>
            </a:pPr>
            <a:r>
              <a:rPr lang="en-US" sz="1800" dirty="0" smtClean="0">
                <a:latin typeface="Arial" panose="020B0604020202020204" pitchFamily="34" charset="0"/>
                <a:cs typeface="Arial" panose="020B0604020202020204" pitchFamily="34" charset="0"/>
              </a:rPr>
              <a:t>The properties that separate a binary search tree from a regular binary tree is</a:t>
            </a:r>
          </a:p>
          <a:p>
            <a:pPr lvl="1" algn="just">
              <a:lnSpc>
                <a:spcPct val="150000"/>
              </a:lnSpc>
              <a:buFont typeface="Wingdings" panose="05000000000000000000" pitchFamily="2" charset="2"/>
              <a:buChar char="Ø"/>
            </a:pPr>
            <a:r>
              <a:rPr lang="en-US" sz="1800" dirty="0" smtClean="0">
                <a:latin typeface="Arial" panose="020B0604020202020204" pitchFamily="34" charset="0"/>
                <a:cs typeface="Arial" panose="020B0604020202020204" pitchFamily="34" charset="0"/>
              </a:rPr>
              <a:t>All nodes of left subtree are less than the root node.</a:t>
            </a:r>
          </a:p>
          <a:p>
            <a:pPr lvl="1" algn="just">
              <a:lnSpc>
                <a:spcPct val="150000"/>
              </a:lnSpc>
              <a:buFont typeface="Wingdings" panose="05000000000000000000" pitchFamily="2" charset="2"/>
              <a:buChar char="Ø"/>
            </a:pPr>
            <a:r>
              <a:rPr lang="en-US" sz="1800" dirty="0" smtClean="0">
                <a:latin typeface="Arial" panose="020B0604020202020204" pitchFamily="34" charset="0"/>
                <a:cs typeface="Arial" panose="020B0604020202020204" pitchFamily="34" charset="0"/>
              </a:rPr>
              <a:t>All nodes of right subtree are more than the root node.</a:t>
            </a:r>
          </a:p>
          <a:p>
            <a:pPr lvl="1" algn="just">
              <a:lnSpc>
                <a:spcPct val="150000"/>
              </a:lnSpc>
              <a:buFont typeface="Wingdings" panose="05000000000000000000" pitchFamily="2" charset="2"/>
              <a:buChar char="Ø"/>
            </a:pPr>
            <a:r>
              <a:rPr lang="en-US" sz="1800" dirty="0" smtClean="0">
                <a:latin typeface="Arial" panose="020B0604020202020204" pitchFamily="34" charset="0"/>
                <a:cs typeface="Arial" panose="020B0604020202020204" pitchFamily="34" charset="0"/>
              </a:rPr>
              <a:t>Both subtrees of each node are also BSTs i.e. they have the above two properties.</a:t>
            </a:r>
            <a:endParaRPr lang="en-IN" sz="1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02207213"/>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 xmlns:a16="http://schemas.microsoft.com/office/drawing/2014/main" id="{D0D8D84D-5187-4D54-92FC-ABC9AB73D05B}"/>
              </a:ext>
            </a:extLst>
          </p:cNvPr>
          <p:cNvPicPr>
            <a:picLocks noGrp="1" noChangeAspect="1"/>
          </p:cNvPicPr>
          <p:nvPr>
            <p:ph idx="1"/>
          </p:nvPr>
        </p:nvPicPr>
        <p:blipFill>
          <a:blip r:embed="rId2"/>
          <a:stretch>
            <a:fillRect/>
          </a:stretch>
        </p:blipFill>
        <p:spPr>
          <a:xfrm>
            <a:off x="1579530" y="486703"/>
            <a:ext cx="8516470" cy="5572133"/>
          </a:xfrm>
        </p:spPr>
      </p:pic>
    </p:spTree>
    <p:extLst>
      <p:ext uri="{BB962C8B-B14F-4D97-AF65-F5344CB8AC3E}">
        <p14:creationId xmlns:p14="http://schemas.microsoft.com/office/powerpoint/2010/main" val="197958514"/>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9E800A9-85E9-4181-AA1C-0A80C9000916}"/>
              </a:ext>
            </a:extLst>
          </p:cNvPr>
          <p:cNvSpPr>
            <a:spLocks noGrp="1"/>
          </p:cNvSpPr>
          <p:nvPr>
            <p:ph type="title"/>
          </p:nvPr>
        </p:nvSpPr>
        <p:spPr>
          <a:xfrm>
            <a:off x="838200" y="253999"/>
            <a:ext cx="10515600" cy="854075"/>
          </a:xfrm>
        </p:spPr>
        <p:txBody>
          <a:bodyPr>
            <a:normAutofit/>
          </a:bodyPr>
          <a:lstStyle/>
          <a:p>
            <a:r>
              <a:rPr lang="en-IN" sz="3200" b="1" dirty="0">
                <a:latin typeface="Arial" panose="020B0604020202020204" pitchFamily="34" charset="0"/>
                <a:cs typeface="Arial" panose="020B0604020202020204" pitchFamily="34" charset="0"/>
              </a:rPr>
              <a:t>Binary Search Tree Applications</a:t>
            </a:r>
          </a:p>
        </p:txBody>
      </p:sp>
      <p:sp>
        <p:nvSpPr>
          <p:cNvPr id="3" name="Content Placeholder 2">
            <a:extLst>
              <a:ext uri="{FF2B5EF4-FFF2-40B4-BE49-F238E27FC236}">
                <a16:creationId xmlns="" xmlns:a16="http://schemas.microsoft.com/office/drawing/2014/main" id="{A2EA478A-5237-497C-B215-43A60485493A}"/>
              </a:ext>
            </a:extLst>
          </p:cNvPr>
          <p:cNvSpPr>
            <a:spLocks noGrp="1"/>
          </p:cNvSpPr>
          <p:nvPr>
            <p:ph idx="1"/>
          </p:nvPr>
        </p:nvSpPr>
        <p:spPr>
          <a:xfrm>
            <a:off x="838200" y="1039906"/>
            <a:ext cx="10515600" cy="5137057"/>
          </a:xfrm>
        </p:spPr>
        <p:txBody>
          <a:bodyPr>
            <a:normAutofit/>
          </a:bodyPr>
          <a:lstStyle/>
          <a:p>
            <a:pPr algn="just">
              <a:lnSpc>
                <a:spcPct val="150000"/>
              </a:lnSpc>
            </a:pPr>
            <a:r>
              <a:rPr lang="en-US" sz="2000" dirty="0">
                <a:latin typeface="Arial" panose="020B0604020202020204" pitchFamily="34" charset="0"/>
                <a:cs typeface="Arial" panose="020B0604020202020204" pitchFamily="34" charset="0"/>
              </a:rPr>
              <a:t>In multilevel indexing in the database.</a:t>
            </a:r>
          </a:p>
          <a:p>
            <a:pPr algn="just">
              <a:lnSpc>
                <a:spcPct val="150000"/>
              </a:lnSpc>
            </a:pPr>
            <a:r>
              <a:rPr lang="en-US" sz="2000" dirty="0">
                <a:latin typeface="Arial" panose="020B0604020202020204" pitchFamily="34" charset="0"/>
                <a:cs typeface="Arial" panose="020B0604020202020204" pitchFamily="34" charset="0"/>
              </a:rPr>
              <a:t>For dynamic sorting.</a:t>
            </a:r>
          </a:p>
          <a:p>
            <a:pPr algn="just">
              <a:lnSpc>
                <a:spcPct val="150000"/>
              </a:lnSpc>
            </a:pPr>
            <a:r>
              <a:rPr lang="en-US" sz="2000" dirty="0">
                <a:latin typeface="Arial" panose="020B0604020202020204" pitchFamily="34" charset="0"/>
                <a:cs typeface="Arial" panose="020B0604020202020204" pitchFamily="34" charset="0"/>
              </a:rPr>
              <a:t>For managing virtual memory areas in Unix kernel.</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04289300"/>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F414EC7-3F36-41E7-B6B8-C848FCC4F1BA}"/>
              </a:ext>
            </a:extLst>
          </p:cNvPr>
          <p:cNvSpPr>
            <a:spLocks noGrp="1"/>
          </p:cNvSpPr>
          <p:nvPr>
            <p:ph type="title"/>
          </p:nvPr>
        </p:nvSpPr>
        <p:spPr/>
        <p:txBody>
          <a:bodyPr>
            <a:normAutofit/>
          </a:bodyPr>
          <a:lstStyle/>
          <a:p>
            <a:r>
              <a:rPr lang="en-IN" sz="3200" b="1" dirty="0">
                <a:latin typeface="Arial" panose="020B0604020202020204" pitchFamily="34" charset="0"/>
                <a:cs typeface="Arial" panose="020B0604020202020204" pitchFamily="34" charset="0"/>
              </a:rPr>
              <a:t>Lab: </a:t>
            </a:r>
            <a:r>
              <a:rPr lang="en-US" sz="3200" b="1" dirty="0">
                <a:latin typeface="Arial" panose="020B0604020202020204" pitchFamily="34" charset="0"/>
                <a:cs typeface="Arial" panose="020B0604020202020204" pitchFamily="34" charset="0"/>
              </a:rPr>
              <a:t>Binary Search Tree operations in java</a:t>
            </a:r>
            <a:endParaRPr lang="en-IN" sz="3200" b="1"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 xmlns:a16="http://schemas.microsoft.com/office/drawing/2014/main" id="{5EA08FB0-662C-40FF-B95B-8E0C1E4E5C12}"/>
              </a:ext>
            </a:extLst>
          </p:cNvPr>
          <p:cNvSpPr>
            <a:spLocks noGrp="1"/>
          </p:cNvSpPr>
          <p:nvPr>
            <p:ph idx="1"/>
          </p:nvPr>
        </p:nvSpPr>
        <p:spPr>
          <a:xfrm>
            <a:off x="838200" y="1520825"/>
            <a:ext cx="10515600" cy="4351338"/>
          </a:xfrm>
        </p:spPr>
        <p:txBody>
          <a:bodyPr>
            <a:normAutofit/>
          </a:bodyPr>
          <a:lstStyle/>
          <a:p>
            <a:pPr marL="0" indent="0">
              <a:buNone/>
            </a:pPr>
            <a:r>
              <a:rPr lang="en-IN" sz="2000" dirty="0">
                <a:latin typeface="Arial" panose="020B0604020202020204" pitchFamily="34" charset="0"/>
                <a:cs typeface="Arial" panose="020B0604020202020204" pitchFamily="34" charset="0"/>
              </a:rPr>
              <a:t>Lab 12.1: To implement </a:t>
            </a:r>
            <a:r>
              <a:rPr lang="en-US" sz="2000" dirty="0">
                <a:latin typeface="Arial" panose="020B0604020202020204" pitchFamily="34" charset="0"/>
                <a:cs typeface="Arial" panose="020B0604020202020204" pitchFamily="34" charset="0"/>
              </a:rPr>
              <a:t>Binary Search Tree operations in java.</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60308454"/>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DAB746F-7073-498B-A5D8-E32E9647FEE4}"/>
              </a:ext>
            </a:extLst>
          </p:cNvPr>
          <p:cNvSpPr>
            <a:spLocks noGrp="1"/>
          </p:cNvSpPr>
          <p:nvPr>
            <p:ph type="title"/>
          </p:nvPr>
        </p:nvSpPr>
        <p:spPr>
          <a:xfrm>
            <a:off x="838200" y="284443"/>
            <a:ext cx="10515600" cy="764428"/>
          </a:xfrm>
        </p:spPr>
        <p:txBody>
          <a:bodyPr>
            <a:normAutofit/>
          </a:bodyPr>
          <a:lstStyle/>
          <a:p>
            <a:r>
              <a:rPr lang="en-IN" sz="3200" b="1" dirty="0">
                <a:latin typeface="Arial" panose="020B0604020202020204" pitchFamily="34" charset="0"/>
                <a:cs typeface="Arial" panose="020B0604020202020204" pitchFamily="34" charset="0"/>
              </a:rPr>
              <a:t>AVL Tree</a:t>
            </a:r>
          </a:p>
        </p:txBody>
      </p:sp>
      <p:sp>
        <p:nvSpPr>
          <p:cNvPr id="3" name="Content Placeholder 2">
            <a:extLst>
              <a:ext uri="{FF2B5EF4-FFF2-40B4-BE49-F238E27FC236}">
                <a16:creationId xmlns="" xmlns:a16="http://schemas.microsoft.com/office/drawing/2014/main" id="{E57C19BF-EFA9-4218-AED3-945F4C16B805}"/>
              </a:ext>
            </a:extLst>
          </p:cNvPr>
          <p:cNvSpPr>
            <a:spLocks noGrp="1"/>
          </p:cNvSpPr>
          <p:nvPr>
            <p:ph idx="1"/>
          </p:nvPr>
        </p:nvSpPr>
        <p:spPr>
          <a:xfrm>
            <a:off x="838200" y="1297446"/>
            <a:ext cx="10515600" cy="5128092"/>
          </a:xfrm>
        </p:spPr>
        <p:txBody>
          <a:bodyPr>
            <a:normAutofit/>
          </a:bodyPr>
          <a:lstStyle/>
          <a:p>
            <a:pPr algn="just">
              <a:lnSpc>
                <a:spcPct val="150000"/>
              </a:lnSpc>
            </a:pPr>
            <a:r>
              <a:rPr lang="en-US" sz="2000" dirty="0">
                <a:latin typeface="Arial" panose="020B0604020202020204" pitchFamily="34" charset="0"/>
                <a:cs typeface="Arial" panose="020B0604020202020204" pitchFamily="34" charset="0"/>
              </a:rPr>
              <a:t>AVL tree is a self-balancing binary search tree in which each node maintains extra information called a balance factor whose value is either -1, 0 or +1.</a:t>
            </a:r>
          </a:p>
          <a:p>
            <a:pPr algn="just">
              <a:lnSpc>
                <a:spcPct val="150000"/>
              </a:lnSpc>
            </a:pPr>
            <a:endParaRPr lang="en-US" sz="2000" dirty="0" smtClean="0">
              <a:latin typeface="Arial" panose="020B0604020202020204" pitchFamily="34" charset="0"/>
              <a:cs typeface="Arial" panose="020B0604020202020204" pitchFamily="34" charset="0"/>
            </a:endParaRPr>
          </a:p>
          <a:p>
            <a:pPr algn="just">
              <a:lnSpc>
                <a:spcPct val="150000"/>
              </a:lnSpc>
            </a:pPr>
            <a:r>
              <a:rPr lang="en-US" sz="2000" dirty="0" smtClean="0">
                <a:latin typeface="Arial" panose="020B0604020202020204" pitchFamily="34" charset="0"/>
                <a:cs typeface="Arial" panose="020B0604020202020204" pitchFamily="34" charset="0"/>
              </a:rPr>
              <a:t>AVL </a:t>
            </a:r>
            <a:r>
              <a:rPr lang="en-US" sz="2000" dirty="0">
                <a:latin typeface="Arial" panose="020B0604020202020204" pitchFamily="34" charset="0"/>
                <a:cs typeface="Arial" panose="020B0604020202020204" pitchFamily="34" charset="0"/>
              </a:rPr>
              <a:t>tree got its name after its inventor Georgy Adelson-</a:t>
            </a:r>
            <a:r>
              <a:rPr lang="en-US" sz="2000" dirty="0" err="1">
                <a:latin typeface="Arial" panose="020B0604020202020204" pitchFamily="34" charset="0"/>
                <a:cs typeface="Arial" panose="020B0604020202020204" pitchFamily="34" charset="0"/>
              </a:rPr>
              <a:t>Velsky</a:t>
            </a:r>
            <a:r>
              <a:rPr lang="en-US" sz="2000" dirty="0">
                <a:latin typeface="Arial" panose="020B0604020202020204" pitchFamily="34" charset="0"/>
                <a:cs typeface="Arial" panose="020B0604020202020204" pitchFamily="34" charset="0"/>
              </a:rPr>
              <a:t> and Landis.</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06667545"/>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7FDBCBE-3D9B-4258-A00A-EA7FD7D43060}"/>
              </a:ext>
            </a:extLst>
          </p:cNvPr>
          <p:cNvSpPr>
            <a:spLocks noGrp="1"/>
          </p:cNvSpPr>
          <p:nvPr>
            <p:ph type="title"/>
          </p:nvPr>
        </p:nvSpPr>
        <p:spPr>
          <a:xfrm>
            <a:off x="838200" y="149973"/>
            <a:ext cx="10515600" cy="719604"/>
          </a:xfrm>
        </p:spPr>
        <p:txBody>
          <a:bodyPr>
            <a:normAutofit/>
          </a:bodyPr>
          <a:lstStyle/>
          <a:p>
            <a:r>
              <a:rPr lang="en-IN" sz="3200" b="1" dirty="0">
                <a:latin typeface="Arial" panose="020B0604020202020204" pitchFamily="34" charset="0"/>
                <a:cs typeface="Arial" panose="020B0604020202020204" pitchFamily="34" charset="0"/>
              </a:rPr>
              <a:t>B-tree</a:t>
            </a:r>
          </a:p>
        </p:txBody>
      </p:sp>
      <p:sp>
        <p:nvSpPr>
          <p:cNvPr id="3" name="Content Placeholder 2">
            <a:extLst>
              <a:ext uri="{FF2B5EF4-FFF2-40B4-BE49-F238E27FC236}">
                <a16:creationId xmlns="" xmlns:a16="http://schemas.microsoft.com/office/drawing/2014/main" id="{85DFFF26-A385-47A7-A14C-7F7AD997366E}"/>
              </a:ext>
            </a:extLst>
          </p:cNvPr>
          <p:cNvSpPr>
            <a:spLocks noGrp="1"/>
          </p:cNvSpPr>
          <p:nvPr>
            <p:ph idx="1"/>
          </p:nvPr>
        </p:nvSpPr>
        <p:spPr>
          <a:xfrm>
            <a:off x="838200" y="869578"/>
            <a:ext cx="10515600" cy="5737410"/>
          </a:xfrm>
        </p:spPr>
        <p:txBody>
          <a:bodyPr>
            <a:normAutofit/>
          </a:bodyPr>
          <a:lstStyle/>
          <a:p>
            <a:pPr algn="just">
              <a:lnSpc>
                <a:spcPct val="150000"/>
              </a:lnSpc>
            </a:pPr>
            <a:r>
              <a:rPr lang="en-US" sz="2000" dirty="0">
                <a:latin typeface="Arial" panose="020B0604020202020204" pitchFamily="34" charset="0"/>
                <a:cs typeface="Arial" panose="020B0604020202020204" pitchFamily="34" charset="0"/>
              </a:rPr>
              <a:t>B-tree is a special type of self-balancing search tree in which each node can contain more than one key and can have more than two children</a:t>
            </a:r>
            <a:r>
              <a:rPr lang="en-US" sz="2000" dirty="0" smtClean="0">
                <a:latin typeface="Arial" panose="020B0604020202020204" pitchFamily="34" charset="0"/>
                <a:cs typeface="Arial" panose="020B0604020202020204" pitchFamily="34" charset="0"/>
              </a:rPr>
              <a:t>. It </a:t>
            </a:r>
            <a:r>
              <a:rPr lang="en-US" sz="2000" dirty="0">
                <a:latin typeface="Arial" panose="020B0604020202020204" pitchFamily="34" charset="0"/>
                <a:cs typeface="Arial" panose="020B0604020202020204" pitchFamily="34" charset="0"/>
              </a:rPr>
              <a:t>is a generalized form of the binary search tree.</a:t>
            </a:r>
          </a:p>
          <a:p>
            <a:pPr algn="just">
              <a:lnSpc>
                <a:spcPct val="150000"/>
              </a:lnSpc>
            </a:pPr>
            <a:endParaRPr lang="en-US" sz="2000" dirty="0" smtClean="0">
              <a:latin typeface="Arial" panose="020B0604020202020204" pitchFamily="34" charset="0"/>
              <a:cs typeface="Arial" panose="020B0604020202020204" pitchFamily="34" charset="0"/>
            </a:endParaRPr>
          </a:p>
          <a:p>
            <a:pPr algn="just">
              <a:lnSpc>
                <a:spcPct val="150000"/>
              </a:lnSpc>
            </a:pPr>
            <a:r>
              <a:rPr lang="en-US" sz="2000" dirty="0" smtClean="0">
                <a:latin typeface="Arial" panose="020B0604020202020204" pitchFamily="34" charset="0"/>
                <a:cs typeface="Arial" panose="020B0604020202020204" pitchFamily="34" charset="0"/>
              </a:rPr>
              <a:t>It </a:t>
            </a:r>
            <a:r>
              <a:rPr lang="en-US" sz="2000" dirty="0">
                <a:latin typeface="Arial" panose="020B0604020202020204" pitchFamily="34" charset="0"/>
                <a:cs typeface="Arial" panose="020B0604020202020204" pitchFamily="34" charset="0"/>
              </a:rPr>
              <a:t>is also known as a height-balanced m-way tree.</a:t>
            </a:r>
            <a:endParaRPr lang="en-IN" sz="20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 xmlns:a16="http://schemas.microsoft.com/office/drawing/2014/main" id="{8CECDF0D-ACD1-4596-960A-C74BD8D52A64}"/>
              </a:ext>
            </a:extLst>
          </p:cNvPr>
          <p:cNvPicPr>
            <a:picLocks noChangeAspect="1"/>
          </p:cNvPicPr>
          <p:nvPr/>
        </p:nvPicPr>
        <p:blipFill>
          <a:blip r:embed="rId2"/>
          <a:stretch>
            <a:fillRect/>
          </a:stretch>
        </p:blipFill>
        <p:spPr>
          <a:xfrm>
            <a:off x="1418237" y="3738283"/>
            <a:ext cx="8116380" cy="2530059"/>
          </a:xfrm>
          <a:prstGeom prst="rect">
            <a:avLst/>
          </a:prstGeom>
        </p:spPr>
      </p:pic>
    </p:spTree>
    <p:extLst>
      <p:ext uri="{BB962C8B-B14F-4D97-AF65-F5344CB8AC3E}">
        <p14:creationId xmlns:p14="http://schemas.microsoft.com/office/powerpoint/2010/main" val="246680186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F1A711C-6A60-4CF4-B56F-F4AA008C6BFB}"/>
              </a:ext>
            </a:extLst>
          </p:cNvPr>
          <p:cNvSpPr>
            <a:spLocks noGrp="1"/>
          </p:cNvSpPr>
          <p:nvPr>
            <p:ph type="title"/>
          </p:nvPr>
        </p:nvSpPr>
        <p:spPr>
          <a:xfrm>
            <a:off x="838200" y="365126"/>
            <a:ext cx="10515600" cy="872004"/>
          </a:xfrm>
        </p:spPr>
        <p:txBody>
          <a:bodyPr>
            <a:normAutofit/>
          </a:bodyPr>
          <a:lstStyle/>
          <a:p>
            <a:r>
              <a:rPr lang="en-IN" sz="3200" b="1" dirty="0">
                <a:latin typeface="Arial" panose="020B0604020202020204" pitchFamily="34" charset="0"/>
                <a:cs typeface="Arial" panose="020B0604020202020204" pitchFamily="34" charset="0"/>
              </a:rPr>
              <a:t>Dictionaries</a:t>
            </a:r>
          </a:p>
        </p:txBody>
      </p:sp>
      <p:sp>
        <p:nvSpPr>
          <p:cNvPr id="3" name="Content Placeholder 2">
            <a:extLst>
              <a:ext uri="{FF2B5EF4-FFF2-40B4-BE49-F238E27FC236}">
                <a16:creationId xmlns="" xmlns:a16="http://schemas.microsoft.com/office/drawing/2014/main" id="{AD0F86E4-3D8D-4AF6-83F2-C2E9F4739706}"/>
              </a:ext>
            </a:extLst>
          </p:cNvPr>
          <p:cNvSpPr>
            <a:spLocks noGrp="1"/>
          </p:cNvSpPr>
          <p:nvPr>
            <p:ph idx="1"/>
          </p:nvPr>
        </p:nvSpPr>
        <p:spPr>
          <a:xfrm>
            <a:off x="838200" y="1237130"/>
            <a:ext cx="10515600" cy="4939833"/>
          </a:xfrm>
        </p:spPr>
        <p:txBody>
          <a:bodyPr>
            <a:normAutofit/>
          </a:bodyPr>
          <a:lstStyle/>
          <a:p>
            <a:pPr marL="0" indent="0" algn="just">
              <a:lnSpc>
                <a:spcPct val="150000"/>
              </a:lnSpc>
              <a:buNone/>
            </a:pPr>
            <a:r>
              <a:rPr lang="en-US" sz="2000" b="0" i="0" u="none" strike="noStrike" baseline="0" dirty="0">
                <a:latin typeface="Arial" panose="020B0604020202020204" pitchFamily="34" charset="0"/>
                <a:cs typeface="Arial" panose="020B0604020202020204" pitchFamily="34" charset="0"/>
              </a:rPr>
              <a:t>• A </a:t>
            </a:r>
            <a:r>
              <a:rPr lang="en-US" sz="2000" b="0" i="1" u="none" strike="noStrike" baseline="0" dirty="0">
                <a:latin typeface="Arial" panose="020B0604020202020204" pitchFamily="34" charset="0"/>
                <a:cs typeface="Arial" panose="020B0604020202020204" pitchFamily="34" charset="0"/>
              </a:rPr>
              <a:t>dictionary </a:t>
            </a:r>
            <a:r>
              <a:rPr lang="en-US" sz="2000" b="0" i="0" u="none" strike="noStrike" baseline="0" dirty="0">
                <a:latin typeface="Arial" panose="020B0604020202020204" pitchFamily="34" charset="0"/>
                <a:cs typeface="Arial" panose="020B0604020202020204" pitchFamily="34" charset="0"/>
              </a:rPr>
              <a:t>is a general-purpose data structure for storing a group of objects.</a:t>
            </a:r>
          </a:p>
          <a:p>
            <a:pPr marL="0" indent="0" algn="just">
              <a:lnSpc>
                <a:spcPct val="150000"/>
              </a:lnSpc>
              <a:buNone/>
            </a:pPr>
            <a:r>
              <a:rPr lang="en-US" sz="2000" b="0" i="0" u="none" strike="noStrike" baseline="0" dirty="0">
                <a:latin typeface="Arial" panose="020B0604020202020204" pitchFamily="34" charset="0"/>
                <a:cs typeface="Arial" panose="020B0604020202020204" pitchFamily="34" charset="0"/>
              </a:rPr>
              <a:t>• A dictionary has a set of </a:t>
            </a:r>
            <a:r>
              <a:rPr lang="en-US" sz="2000" b="0" i="1" u="none" strike="noStrike" baseline="0" dirty="0">
                <a:latin typeface="Arial" panose="020B0604020202020204" pitchFamily="34" charset="0"/>
                <a:cs typeface="Arial" panose="020B0604020202020204" pitchFamily="34" charset="0"/>
              </a:rPr>
              <a:t>keys </a:t>
            </a:r>
            <a:r>
              <a:rPr lang="en-US" sz="2000" b="0" i="0" u="none" strike="noStrike" baseline="0" dirty="0">
                <a:latin typeface="Arial" panose="020B0604020202020204" pitchFamily="34" charset="0"/>
                <a:cs typeface="Arial" panose="020B0604020202020204" pitchFamily="34" charset="0"/>
              </a:rPr>
              <a:t>and each key has </a:t>
            </a:r>
            <a:r>
              <a:rPr lang="en-IN" sz="2000" b="0" i="0" u="none" strike="noStrike" baseline="0" dirty="0">
                <a:latin typeface="Arial" panose="020B0604020202020204" pitchFamily="34" charset="0"/>
                <a:cs typeface="Arial" panose="020B0604020202020204" pitchFamily="34" charset="0"/>
              </a:rPr>
              <a:t>a single associated </a:t>
            </a:r>
            <a:r>
              <a:rPr lang="en-IN" sz="2000" b="0" i="1" u="none" strike="noStrike" baseline="0" dirty="0">
                <a:latin typeface="Arial" panose="020B0604020202020204" pitchFamily="34" charset="0"/>
                <a:cs typeface="Arial" panose="020B0604020202020204" pitchFamily="34" charset="0"/>
              </a:rPr>
              <a:t>value</a:t>
            </a:r>
            <a:r>
              <a:rPr lang="en-IN" sz="2000" b="0" i="0" u="none" strike="noStrike" baseline="0" dirty="0">
                <a:latin typeface="Arial" panose="020B0604020202020204" pitchFamily="34" charset="0"/>
                <a:cs typeface="Arial" panose="020B0604020202020204" pitchFamily="34" charset="0"/>
              </a:rPr>
              <a:t>.</a:t>
            </a:r>
          </a:p>
          <a:p>
            <a:pPr marL="0" indent="0" algn="just">
              <a:lnSpc>
                <a:spcPct val="150000"/>
              </a:lnSpc>
              <a:buNone/>
            </a:pPr>
            <a:r>
              <a:rPr lang="en-US" sz="2000" b="0" i="0" u="none" strike="noStrike" baseline="0" dirty="0">
                <a:latin typeface="Arial" panose="020B0604020202020204" pitchFamily="34" charset="0"/>
                <a:cs typeface="Arial" panose="020B0604020202020204" pitchFamily="34" charset="0"/>
              </a:rPr>
              <a:t>• When presented with a key the dictionary will </a:t>
            </a:r>
            <a:r>
              <a:rPr lang="en-IN" sz="2000" b="0" i="0" u="none" strike="noStrike" baseline="0" dirty="0">
                <a:latin typeface="Arial" panose="020B0604020202020204" pitchFamily="34" charset="0"/>
                <a:cs typeface="Arial" panose="020B0604020202020204" pitchFamily="34" charset="0"/>
              </a:rPr>
              <a:t>return the associated value.</a:t>
            </a:r>
          </a:p>
          <a:p>
            <a:pPr marL="0" indent="0" algn="just">
              <a:lnSpc>
                <a:spcPct val="150000"/>
              </a:lnSpc>
              <a:buNone/>
            </a:pPr>
            <a:r>
              <a:rPr lang="en-US" sz="2000" b="0" i="0" u="none" strike="noStrike" baseline="0" dirty="0">
                <a:latin typeface="Arial" panose="020B0604020202020204" pitchFamily="34" charset="0"/>
                <a:cs typeface="Arial" panose="020B0604020202020204" pitchFamily="34" charset="0"/>
              </a:rPr>
              <a:t>• A dictionary is also called a </a:t>
            </a:r>
            <a:r>
              <a:rPr lang="en-US" sz="2000" b="0" i="1" u="none" strike="noStrike" baseline="0" dirty="0">
                <a:latin typeface="Arial" panose="020B0604020202020204" pitchFamily="34" charset="0"/>
                <a:cs typeface="Arial" panose="020B0604020202020204" pitchFamily="34" charset="0"/>
              </a:rPr>
              <a:t>hash</a:t>
            </a:r>
            <a:r>
              <a:rPr lang="en-US" sz="2000" b="0" i="0" u="none" strike="noStrike" baseline="0" dirty="0">
                <a:latin typeface="Arial" panose="020B0604020202020204" pitchFamily="34" charset="0"/>
                <a:cs typeface="Arial" panose="020B0604020202020204" pitchFamily="34" charset="0"/>
              </a:rPr>
              <a:t>, a </a:t>
            </a:r>
            <a:r>
              <a:rPr lang="en-US" sz="2000" b="0" i="1" u="none" strike="noStrike" baseline="0" dirty="0">
                <a:latin typeface="Arial" panose="020B0604020202020204" pitchFamily="34" charset="0"/>
                <a:cs typeface="Arial" panose="020B0604020202020204" pitchFamily="34" charset="0"/>
              </a:rPr>
              <a:t>map</a:t>
            </a:r>
            <a:r>
              <a:rPr lang="en-US" sz="2000" b="0" i="0" u="none" strike="noStrike" baseline="0" dirty="0">
                <a:latin typeface="Arial" panose="020B0604020202020204" pitchFamily="34" charset="0"/>
                <a:cs typeface="Arial" panose="020B0604020202020204" pitchFamily="34" charset="0"/>
              </a:rPr>
              <a:t>, a </a:t>
            </a:r>
            <a:r>
              <a:rPr lang="en-US" sz="2000" b="0" i="1" u="none" strike="noStrike" baseline="0" dirty="0" err="1">
                <a:latin typeface="Arial" panose="020B0604020202020204" pitchFamily="34" charset="0"/>
                <a:cs typeface="Arial" panose="020B0604020202020204" pitchFamily="34" charset="0"/>
              </a:rPr>
              <a:t>hashmap</a:t>
            </a:r>
            <a:r>
              <a:rPr lang="en-US" sz="2000" b="0" i="1" u="none" strike="noStrike" baseline="0" dirty="0">
                <a:latin typeface="Arial" panose="020B0604020202020204" pitchFamily="34" charset="0"/>
                <a:cs typeface="Arial" panose="020B0604020202020204" pitchFamily="34" charset="0"/>
              </a:rPr>
              <a:t> </a:t>
            </a:r>
            <a:r>
              <a:rPr lang="en-US" sz="2000" b="0" i="0" u="none" strike="noStrike" baseline="0" dirty="0">
                <a:latin typeface="Arial" panose="020B0604020202020204" pitchFamily="34" charset="0"/>
                <a:cs typeface="Arial" panose="020B0604020202020204" pitchFamily="34" charset="0"/>
              </a:rPr>
              <a:t>in different programming </a:t>
            </a:r>
            <a:r>
              <a:rPr lang="en-IN" sz="2000" b="0" i="0" u="none" strike="noStrike" baseline="0" dirty="0">
                <a:latin typeface="Arial" panose="020B0604020202020204" pitchFamily="34" charset="0"/>
                <a:cs typeface="Arial" panose="020B0604020202020204" pitchFamily="34" charset="0"/>
              </a:rPr>
              <a:t>languages.</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10570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6D3973A-EF76-4261-9318-8AC7F9A0B3EC}"/>
              </a:ext>
            </a:extLst>
          </p:cNvPr>
          <p:cNvSpPr>
            <a:spLocks noGrp="1"/>
          </p:cNvSpPr>
          <p:nvPr>
            <p:ph type="title"/>
          </p:nvPr>
        </p:nvSpPr>
        <p:spPr>
          <a:xfrm>
            <a:off x="838200" y="365126"/>
            <a:ext cx="10515600" cy="719604"/>
          </a:xfrm>
        </p:spPr>
        <p:txBody>
          <a:bodyPr>
            <a:normAutofit/>
          </a:bodyPr>
          <a:lstStyle/>
          <a:p>
            <a:r>
              <a:rPr lang="en-IN" sz="3200" b="1" dirty="0">
                <a:latin typeface="Arial" panose="020B0604020202020204" pitchFamily="34" charset="0"/>
                <a:cs typeface="Arial" panose="020B0604020202020204" pitchFamily="34" charset="0"/>
              </a:rPr>
              <a:t>B-tree Properties</a:t>
            </a:r>
          </a:p>
        </p:txBody>
      </p:sp>
      <p:sp>
        <p:nvSpPr>
          <p:cNvPr id="3" name="Content Placeholder 2">
            <a:extLst>
              <a:ext uri="{FF2B5EF4-FFF2-40B4-BE49-F238E27FC236}">
                <a16:creationId xmlns="" xmlns:a16="http://schemas.microsoft.com/office/drawing/2014/main" id="{95B00821-43EF-40DB-9865-33CF0FAFA11D}"/>
              </a:ext>
            </a:extLst>
          </p:cNvPr>
          <p:cNvSpPr>
            <a:spLocks noGrp="1"/>
          </p:cNvSpPr>
          <p:nvPr>
            <p:ph idx="1"/>
          </p:nvPr>
        </p:nvSpPr>
        <p:spPr>
          <a:xfrm>
            <a:off x="838200" y="1280039"/>
            <a:ext cx="10515600" cy="5092233"/>
          </a:xfrm>
        </p:spPr>
        <p:txBody>
          <a:bodyPr>
            <a:normAutofit/>
          </a:bodyPr>
          <a:lstStyle/>
          <a:p>
            <a:r>
              <a:rPr lang="en-US" sz="2000" dirty="0">
                <a:latin typeface="Arial" panose="020B0604020202020204" pitchFamily="34" charset="0"/>
                <a:cs typeface="Arial" panose="020B0604020202020204" pitchFamily="34" charset="0"/>
              </a:rPr>
              <a:t>For each node x, the keys are stored in increasing order</a:t>
            </a:r>
            <a:r>
              <a:rPr lang="en-US" sz="2000" dirty="0" smtClean="0">
                <a:latin typeface="Arial" panose="020B0604020202020204" pitchFamily="34" charset="0"/>
                <a:cs typeface="Arial" panose="020B0604020202020204" pitchFamily="34" charset="0"/>
              </a:rPr>
              <a:t>.</a:t>
            </a:r>
          </a:p>
          <a:p>
            <a:r>
              <a:rPr lang="en-US" sz="2000" dirty="0" smtClean="0">
                <a:latin typeface="Arial" panose="020B0604020202020204" pitchFamily="34" charset="0"/>
                <a:cs typeface="Arial" panose="020B0604020202020204" pitchFamily="34" charset="0"/>
              </a:rPr>
              <a:t>In </a:t>
            </a:r>
            <a:r>
              <a:rPr lang="en-US" sz="2000" dirty="0">
                <a:latin typeface="Arial" panose="020B0604020202020204" pitchFamily="34" charset="0"/>
                <a:cs typeface="Arial" panose="020B0604020202020204" pitchFamily="34" charset="0"/>
              </a:rPr>
              <a:t>each node, there is a </a:t>
            </a:r>
            <a:r>
              <a:rPr lang="en-US" sz="2000" dirty="0" err="1">
                <a:latin typeface="Arial" panose="020B0604020202020204" pitchFamily="34" charset="0"/>
                <a:cs typeface="Arial" panose="020B0604020202020204" pitchFamily="34" charset="0"/>
              </a:rPr>
              <a:t>boolean</a:t>
            </a:r>
            <a:r>
              <a:rPr lang="en-US" sz="2000" dirty="0">
                <a:latin typeface="Arial" panose="020B0604020202020204" pitchFamily="34" charset="0"/>
                <a:cs typeface="Arial" panose="020B0604020202020204" pitchFamily="34" charset="0"/>
              </a:rPr>
              <a:t> value </a:t>
            </a:r>
            <a:r>
              <a:rPr lang="en-US" sz="2000" dirty="0" err="1">
                <a:latin typeface="Arial" panose="020B0604020202020204" pitchFamily="34" charset="0"/>
                <a:cs typeface="Arial" panose="020B0604020202020204" pitchFamily="34" charset="0"/>
              </a:rPr>
              <a:t>x.leaf</a:t>
            </a:r>
            <a:r>
              <a:rPr lang="en-US" sz="2000" dirty="0">
                <a:latin typeface="Arial" panose="020B0604020202020204" pitchFamily="34" charset="0"/>
                <a:cs typeface="Arial" panose="020B0604020202020204" pitchFamily="34" charset="0"/>
              </a:rPr>
              <a:t> which is true if x is a leaf</a:t>
            </a:r>
            <a:r>
              <a:rPr lang="en-US" sz="2000" dirty="0" smtClean="0">
                <a:latin typeface="Arial" panose="020B0604020202020204" pitchFamily="34" charset="0"/>
                <a:cs typeface="Arial" panose="020B0604020202020204" pitchFamily="34" charset="0"/>
              </a:rPr>
              <a:t>.</a:t>
            </a:r>
          </a:p>
          <a:p>
            <a:r>
              <a:rPr lang="en-US" sz="2000" dirty="0" smtClean="0">
                <a:latin typeface="Arial" panose="020B0604020202020204" pitchFamily="34" charset="0"/>
                <a:cs typeface="Arial" panose="020B0604020202020204" pitchFamily="34" charset="0"/>
              </a:rPr>
              <a:t>If </a:t>
            </a:r>
            <a:r>
              <a:rPr lang="en-US" sz="2000" dirty="0">
                <a:latin typeface="Arial" panose="020B0604020202020204" pitchFamily="34" charset="0"/>
                <a:cs typeface="Arial" panose="020B0604020202020204" pitchFamily="34" charset="0"/>
              </a:rPr>
              <a:t>n is the order of the tree, each internal node can contain at most n - 1 keys along with a pointer to each child.</a:t>
            </a:r>
          </a:p>
          <a:p>
            <a:r>
              <a:rPr lang="en-US" sz="2000" dirty="0" smtClean="0">
                <a:latin typeface="Arial" panose="020B0604020202020204" pitchFamily="34" charset="0"/>
                <a:cs typeface="Arial" panose="020B0604020202020204" pitchFamily="34" charset="0"/>
              </a:rPr>
              <a:t>Each </a:t>
            </a:r>
            <a:r>
              <a:rPr lang="en-US" sz="2000" dirty="0">
                <a:latin typeface="Arial" panose="020B0604020202020204" pitchFamily="34" charset="0"/>
                <a:cs typeface="Arial" panose="020B0604020202020204" pitchFamily="34" charset="0"/>
              </a:rPr>
              <a:t>node except root can have at most n children and at least n/2 children.</a:t>
            </a:r>
          </a:p>
          <a:p>
            <a:r>
              <a:rPr lang="en-US" sz="2000" dirty="0" smtClean="0">
                <a:latin typeface="Arial" panose="020B0604020202020204" pitchFamily="34" charset="0"/>
                <a:cs typeface="Arial" panose="020B0604020202020204" pitchFamily="34" charset="0"/>
              </a:rPr>
              <a:t>All </a:t>
            </a:r>
            <a:r>
              <a:rPr lang="en-US" sz="2000" dirty="0">
                <a:latin typeface="Arial" panose="020B0604020202020204" pitchFamily="34" charset="0"/>
                <a:cs typeface="Arial" panose="020B0604020202020204" pitchFamily="34" charset="0"/>
              </a:rPr>
              <a:t>leaves have the same depth (i.e. height-h of the tree).</a:t>
            </a:r>
          </a:p>
          <a:p>
            <a:r>
              <a:rPr lang="en-US" sz="2000" dirty="0" smtClean="0">
                <a:latin typeface="Arial" panose="020B0604020202020204" pitchFamily="34" charset="0"/>
                <a:cs typeface="Arial" panose="020B0604020202020204" pitchFamily="34" charset="0"/>
              </a:rPr>
              <a:t>The </a:t>
            </a:r>
            <a:r>
              <a:rPr lang="en-US" sz="2000" dirty="0">
                <a:latin typeface="Arial" panose="020B0604020202020204" pitchFamily="34" charset="0"/>
                <a:cs typeface="Arial" panose="020B0604020202020204" pitchFamily="34" charset="0"/>
              </a:rPr>
              <a:t>root has at least 2 children and contains a minimum of 1 key.</a:t>
            </a:r>
          </a:p>
          <a:p>
            <a:r>
              <a:rPr lang="en-US" sz="2000" dirty="0" smtClean="0">
                <a:latin typeface="Arial" panose="020B0604020202020204" pitchFamily="34" charset="0"/>
                <a:cs typeface="Arial" panose="020B0604020202020204" pitchFamily="34" charset="0"/>
              </a:rPr>
              <a:t>If </a:t>
            </a:r>
            <a:r>
              <a:rPr lang="en-US" sz="2000" dirty="0">
                <a:latin typeface="Arial" panose="020B0604020202020204" pitchFamily="34" charset="0"/>
                <a:cs typeface="Arial" panose="020B0604020202020204" pitchFamily="34" charset="0"/>
              </a:rPr>
              <a:t>n ≥ 1, then for any n-key B-tree of height h and minimum degree t ≥ 2, </a:t>
            </a:r>
            <a:r>
              <a:rPr lang="pt-BR" sz="2000" b="0" i="0" dirty="0">
                <a:effectLst/>
                <a:latin typeface="Arial" panose="020B0604020202020204" pitchFamily="34" charset="0"/>
                <a:cs typeface="Arial" panose="020B0604020202020204" pitchFamily="34" charset="0"/>
              </a:rPr>
              <a:t>h ≥ log</a:t>
            </a:r>
            <a:r>
              <a:rPr lang="pt-BR" sz="2000" b="0" i="0" baseline="-25000" dirty="0">
                <a:effectLst/>
                <a:latin typeface="Arial" panose="020B0604020202020204" pitchFamily="34" charset="0"/>
                <a:cs typeface="Arial" panose="020B0604020202020204" pitchFamily="34" charset="0"/>
              </a:rPr>
              <a:t>t</a:t>
            </a:r>
            <a:r>
              <a:rPr lang="pt-BR" sz="2000" b="0" i="0" dirty="0">
                <a:effectLst/>
                <a:latin typeface="Arial" panose="020B0604020202020204" pitchFamily="34" charset="0"/>
                <a:cs typeface="Arial" panose="020B0604020202020204" pitchFamily="34" charset="0"/>
              </a:rPr>
              <a:t> (n+1)/2</a:t>
            </a:r>
            <a:r>
              <a:rPr lang="en-US" sz="2000"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07877946"/>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AC26571-13C6-404C-84C9-8605FEA9E921}"/>
              </a:ext>
            </a:extLst>
          </p:cNvPr>
          <p:cNvSpPr>
            <a:spLocks noGrp="1"/>
          </p:cNvSpPr>
          <p:nvPr>
            <p:ph type="title"/>
          </p:nvPr>
        </p:nvSpPr>
        <p:spPr>
          <a:xfrm>
            <a:off x="838200" y="149972"/>
            <a:ext cx="10515600" cy="620993"/>
          </a:xfrm>
        </p:spPr>
        <p:txBody>
          <a:bodyPr>
            <a:normAutofit/>
          </a:bodyPr>
          <a:lstStyle/>
          <a:p>
            <a:r>
              <a:rPr lang="en-IN" sz="3200" b="1" dirty="0">
                <a:latin typeface="Arial" panose="020B0604020202020204" pitchFamily="34" charset="0"/>
                <a:cs typeface="Arial" panose="020B0604020202020204" pitchFamily="34" charset="0"/>
              </a:rPr>
              <a:t>Operations on a B-tree</a:t>
            </a:r>
          </a:p>
        </p:txBody>
      </p:sp>
      <p:sp>
        <p:nvSpPr>
          <p:cNvPr id="3" name="Content Placeholder 2">
            <a:extLst>
              <a:ext uri="{FF2B5EF4-FFF2-40B4-BE49-F238E27FC236}">
                <a16:creationId xmlns="" xmlns:a16="http://schemas.microsoft.com/office/drawing/2014/main" id="{462CD7EB-745C-4F0B-A449-357C329CC0D1}"/>
              </a:ext>
            </a:extLst>
          </p:cNvPr>
          <p:cNvSpPr>
            <a:spLocks noGrp="1"/>
          </p:cNvSpPr>
          <p:nvPr>
            <p:ph idx="1"/>
          </p:nvPr>
        </p:nvSpPr>
        <p:spPr>
          <a:xfrm>
            <a:off x="838199" y="923366"/>
            <a:ext cx="11191043" cy="5934634"/>
          </a:xfrm>
        </p:spPr>
        <p:txBody>
          <a:bodyPr>
            <a:noAutofit/>
          </a:bodyPr>
          <a:lstStyle/>
          <a:p>
            <a:pPr marL="0" indent="0">
              <a:buNone/>
            </a:pPr>
            <a:r>
              <a:rPr lang="en-US" sz="1600" b="1" dirty="0">
                <a:latin typeface="Arial" panose="020B0604020202020204" pitchFamily="34" charset="0"/>
                <a:cs typeface="Arial" panose="020B0604020202020204" pitchFamily="34" charset="0"/>
              </a:rPr>
              <a:t>Searching an element in a B-tree</a:t>
            </a:r>
          </a:p>
          <a:p>
            <a:pPr marL="0" indent="0" algn="just">
              <a:lnSpc>
                <a:spcPct val="150000"/>
              </a:lnSpc>
              <a:buNone/>
            </a:pPr>
            <a:r>
              <a:rPr lang="en-US" sz="1600" dirty="0">
                <a:latin typeface="Arial" panose="020B0604020202020204" pitchFamily="34" charset="0"/>
                <a:cs typeface="Arial" panose="020B0604020202020204" pitchFamily="34" charset="0"/>
              </a:rPr>
              <a:t>Searching for an element in a B-tree is the generalized form of searching an element in a Binary Search Tree. </a:t>
            </a:r>
            <a:endParaRPr lang="en-US" sz="1600" dirty="0" smtClean="0">
              <a:latin typeface="Arial" panose="020B0604020202020204" pitchFamily="34" charset="0"/>
              <a:cs typeface="Arial" panose="020B0604020202020204" pitchFamily="34" charset="0"/>
            </a:endParaRPr>
          </a:p>
          <a:p>
            <a:pPr marL="0" indent="0" algn="just">
              <a:lnSpc>
                <a:spcPct val="150000"/>
              </a:lnSpc>
              <a:buNone/>
            </a:pPr>
            <a:r>
              <a:rPr lang="en-US" sz="1600" dirty="0" smtClean="0">
                <a:latin typeface="Arial" panose="020B0604020202020204" pitchFamily="34" charset="0"/>
                <a:cs typeface="Arial" panose="020B0604020202020204" pitchFamily="34" charset="0"/>
              </a:rPr>
              <a:t>The </a:t>
            </a:r>
            <a:r>
              <a:rPr lang="en-US" sz="1600" dirty="0">
                <a:latin typeface="Arial" panose="020B0604020202020204" pitchFamily="34" charset="0"/>
                <a:cs typeface="Arial" panose="020B0604020202020204" pitchFamily="34" charset="0"/>
              </a:rPr>
              <a:t>following steps are followed.</a:t>
            </a:r>
          </a:p>
          <a:p>
            <a:pPr marL="0" indent="0" algn="just">
              <a:lnSpc>
                <a:spcPct val="150000"/>
              </a:lnSpc>
              <a:buNone/>
            </a:pPr>
            <a:r>
              <a:rPr lang="en-US" sz="1600" dirty="0">
                <a:latin typeface="Arial" panose="020B0604020202020204" pitchFamily="34" charset="0"/>
                <a:cs typeface="Arial" panose="020B0604020202020204" pitchFamily="34" charset="0"/>
              </a:rPr>
              <a:t>Starting from the root node, compare k with the first key of the node.</a:t>
            </a:r>
          </a:p>
          <a:p>
            <a:pPr algn="just">
              <a:lnSpc>
                <a:spcPct val="150000"/>
              </a:lnSpc>
            </a:pPr>
            <a:r>
              <a:rPr lang="en-US" sz="1600" dirty="0">
                <a:latin typeface="Arial" panose="020B0604020202020204" pitchFamily="34" charset="0"/>
                <a:cs typeface="Arial" panose="020B0604020202020204" pitchFamily="34" charset="0"/>
              </a:rPr>
              <a:t>If k = the first key of the node, return the node and the index.</a:t>
            </a:r>
          </a:p>
          <a:p>
            <a:pPr algn="just">
              <a:lnSpc>
                <a:spcPct val="150000"/>
              </a:lnSpc>
            </a:pPr>
            <a:r>
              <a:rPr lang="en-US" sz="1600" dirty="0">
                <a:latin typeface="Arial" panose="020B0604020202020204" pitchFamily="34" charset="0"/>
                <a:cs typeface="Arial" panose="020B0604020202020204" pitchFamily="34" charset="0"/>
              </a:rPr>
              <a:t>If </a:t>
            </a:r>
            <a:r>
              <a:rPr lang="en-US" sz="1600" dirty="0" err="1">
                <a:latin typeface="Arial" panose="020B0604020202020204" pitchFamily="34" charset="0"/>
                <a:cs typeface="Arial" panose="020B0604020202020204" pitchFamily="34" charset="0"/>
              </a:rPr>
              <a:t>k.leaf</a:t>
            </a:r>
            <a:r>
              <a:rPr lang="en-US" sz="1600" dirty="0">
                <a:latin typeface="Arial" panose="020B0604020202020204" pitchFamily="34" charset="0"/>
                <a:cs typeface="Arial" panose="020B0604020202020204" pitchFamily="34" charset="0"/>
              </a:rPr>
              <a:t> = true, return NULL (i.e. not found).</a:t>
            </a:r>
          </a:p>
          <a:p>
            <a:pPr algn="just">
              <a:lnSpc>
                <a:spcPct val="150000"/>
              </a:lnSpc>
            </a:pPr>
            <a:r>
              <a:rPr lang="en-US" sz="1600" dirty="0">
                <a:latin typeface="Arial" panose="020B0604020202020204" pitchFamily="34" charset="0"/>
                <a:cs typeface="Arial" panose="020B0604020202020204" pitchFamily="34" charset="0"/>
              </a:rPr>
              <a:t>If k &lt; the first key of the root node, search the left child of this key recursively.</a:t>
            </a:r>
          </a:p>
          <a:p>
            <a:pPr algn="just">
              <a:lnSpc>
                <a:spcPct val="150000"/>
              </a:lnSpc>
            </a:pPr>
            <a:r>
              <a:rPr lang="en-US" sz="1600" dirty="0">
                <a:latin typeface="Arial" panose="020B0604020202020204" pitchFamily="34" charset="0"/>
                <a:cs typeface="Arial" panose="020B0604020202020204" pitchFamily="34" charset="0"/>
              </a:rPr>
              <a:t>If there is more than one key in the current node and k &gt; the first key, compare k with the next key in the node.</a:t>
            </a:r>
          </a:p>
          <a:p>
            <a:pPr algn="just">
              <a:lnSpc>
                <a:spcPct val="150000"/>
              </a:lnSpc>
            </a:pPr>
            <a:r>
              <a:rPr lang="en-US" sz="1600" dirty="0">
                <a:latin typeface="Arial" panose="020B0604020202020204" pitchFamily="34" charset="0"/>
                <a:cs typeface="Arial" panose="020B0604020202020204" pitchFamily="34" charset="0"/>
              </a:rPr>
              <a:t>If k &lt; next key, search the left child of this key (</a:t>
            </a:r>
            <a:r>
              <a:rPr lang="en-US" sz="1600" dirty="0" err="1">
                <a:latin typeface="Arial" panose="020B0604020202020204" pitchFamily="34" charset="0"/>
                <a:cs typeface="Arial" panose="020B0604020202020204" pitchFamily="34" charset="0"/>
              </a:rPr>
              <a:t>ie</a:t>
            </a:r>
            <a:r>
              <a:rPr lang="en-US" sz="1600" dirty="0">
                <a:latin typeface="Arial" panose="020B0604020202020204" pitchFamily="34" charset="0"/>
                <a:cs typeface="Arial" panose="020B0604020202020204" pitchFamily="34" charset="0"/>
              </a:rPr>
              <a:t>. k lies in between the first and the second keys).</a:t>
            </a:r>
          </a:p>
          <a:p>
            <a:pPr algn="just">
              <a:lnSpc>
                <a:spcPct val="150000"/>
              </a:lnSpc>
            </a:pPr>
            <a:r>
              <a:rPr lang="en-US" sz="1600" dirty="0">
                <a:latin typeface="Arial" panose="020B0604020202020204" pitchFamily="34" charset="0"/>
                <a:cs typeface="Arial" panose="020B0604020202020204" pitchFamily="34" charset="0"/>
              </a:rPr>
              <a:t>Else, search the right child of the key.</a:t>
            </a:r>
          </a:p>
          <a:p>
            <a:pPr algn="just">
              <a:lnSpc>
                <a:spcPct val="150000"/>
              </a:lnSpc>
            </a:pPr>
            <a:r>
              <a:rPr lang="en-US" sz="1600" dirty="0">
                <a:latin typeface="Arial" panose="020B0604020202020204" pitchFamily="34" charset="0"/>
                <a:cs typeface="Arial" panose="020B0604020202020204" pitchFamily="34" charset="0"/>
              </a:rPr>
              <a:t>Repeat steps 1 to 4 until the leaf is reached.</a:t>
            </a:r>
            <a:endParaRPr lang="en-IN"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38962459"/>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3747359F-CBFB-4B9E-B845-C5B0ADC6D025}"/>
              </a:ext>
            </a:extLst>
          </p:cNvPr>
          <p:cNvSpPr>
            <a:spLocks noGrp="1"/>
          </p:cNvSpPr>
          <p:nvPr>
            <p:ph idx="1"/>
          </p:nvPr>
        </p:nvSpPr>
        <p:spPr>
          <a:xfrm>
            <a:off x="838200" y="134470"/>
            <a:ext cx="10515600" cy="6615953"/>
          </a:xfrm>
        </p:spPr>
        <p:txBody>
          <a:bodyPr>
            <a:normAutofit/>
          </a:bodyPr>
          <a:lstStyle/>
          <a:p>
            <a:pPr marL="0" indent="0">
              <a:buNone/>
            </a:pPr>
            <a:r>
              <a:rPr lang="en-IN" sz="2000" b="1" dirty="0">
                <a:latin typeface="Arial" panose="020B0604020202020204" pitchFamily="34" charset="0"/>
                <a:cs typeface="Arial" panose="020B0604020202020204" pitchFamily="34" charset="0"/>
              </a:rPr>
              <a:t>Searching Example</a:t>
            </a:r>
          </a:p>
          <a:p>
            <a:r>
              <a:rPr lang="en-US" sz="2000" dirty="0">
                <a:latin typeface="Arial" panose="020B0604020202020204" pitchFamily="34" charset="0"/>
                <a:cs typeface="Arial" panose="020B0604020202020204" pitchFamily="34" charset="0"/>
              </a:rPr>
              <a:t>Let us search key k = 17 in the tree below of degree 3.</a:t>
            </a:r>
          </a:p>
          <a:p>
            <a:endParaRPr lang="en-US" sz="2000" dirty="0">
              <a:latin typeface="Arial" panose="020B0604020202020204" pitchFamily="34" charset="0"/>
              <a:cs typeface="Arial" panose="020B0604020202020204" pitchFamily="34" charset="0"/>
            </a:endParaRPr>
          </a:p>
          <a:p>
            <a:endParaRPr lang="en-US" sz="2000" dirty="0">
              <a:latin typeface="Arial" panose="020B0604020202020204" pitchFamily="34" charset="0"/>
              <a:cs typeface="Arial" panose="020B0604020202020204" pitchFamily="34" charset="0"/>
            </a:endParaRPr>
          </a:p>
          <a:p>
            <a:endParaRPr lang="en-US" sz="2000" dirty="0">
              <a:latin typeface="Arial" panose="020B0604020202020204" pitchFamily="34" charset="0"/>
              <a:cs typeface="Arial" panose="020B0604020202020204" pitchFamily="34" charset="0"/>
            </a:endParaRPr>
          </a:p>
          <a:p>
            <a:endParaRPr lang="en-US" sz="2000" dirty="0">
              <a:latin typeface="Arial" panose="020B0604020202020204" pitchFamily="34" charset="0"/>
              <a:cs typeface="Arial" panose="020B0604020202020204" pitchFamily="34" charset="0"/>
            </a:endParaRPr>
          </a:p>
          <a:p>
            <a:endParaRPr lang="en-US" sz="2000" dirty="0">
              <a:latin typeface="Arial" panose="020B0604020202020204" pitchFamily="34" charset="0"/>
              <a:cs typeface="Arial" panose="020B0604020202020204" pitchFamily="34" charset="0"/>
            </a:endParaRPr>
          </a:p>
          <a:p>
            <a:endParaRPr lang="en-US" sz="2000" dirty="0">
              <a:latin typeface="Arial" panose="020B0604020202020204" pitchFamily="34" charset="0"/>
              <a:cs typeface="Arial" panose="020B0604020202020204" pitchFamily="34" charset="0"/>
            </a:endParaRPr>
          </a:p>
          <a:p>
            <a:r>
              <a:rPr lang="en-US" sz="2000" dirty="0" smtClean="0">
                <a:latin typeface="Arial" panose="020B0604020202020204" pitchFamily="34" charset="0"/>
                <a:cs typeface="Arial" panose="020B0604020202020204" pitchFamily="34" charset="0"/>
              </a:rPr>
              <a:t>Compare </a:t>
            </a:r>
            <a:r>
              <a:rPr lang="en-US" sz="2000" dirty="0">
                <a:latin typeface="Arial" panose="020B0604020202020204" pitchFamily="34" charset="0"/>
                <a:cs typeface="Arial" panose="020B0604020202020204" pitchFamily="34" charset="0"/>
              </a:rPr>
              <a:t>it with the root </a:t>
            </a:r>
            <a:r>
              <a:rPr lang="en-US" sz="2000" dirty="0">
                <a:latin typeface="Arial" panose="020B0604020202020204" pitchFamily="34" charset="0"/>
                <a:cs typeface="Arial" panose="020B0604020202020204" pitchFamily="34" charset="0"/>
              </a:rPr>
              <a:t>key, k is not found in the </a:t>
            </a:r>
            <a:r>
              <a:rPr lang="en-US" sz="2000" dirty="0" smtClean="0">
                <a:latin typeface="Arial" panose="020B0604020202020204" pitchFamily="34" charset="0"/>
                <a:cs typeface="Arial" panose="020B0604020202020204" pitchFamily="34" charset="0"/>
              </a:rPr>
              <a:t>root.</a:t>
            </a:r>
            <a:endParaRPr lang="en-US" sz="2000" dirty="0">
              <a:latin typeface="Arial" panose="020B0604020202020204" pitchFamily="34" charset="0"/>
              <a:cs typeface="Arial" panose="020B0604020202020204" pitchFamily="34" charset="0"/>
            </a:endParaRPr>
          </a:p>
          <a:p>
            <a:endParaRPr lang="en-IN" sz="20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 xmlns:a16="http://schemas.microsoft.com/office/drawing/2014/main" id="{84C8B5A5-FD99-489F-BF2D-DFB199E6EE83}"/>
              </a:ext>
            </a:extLst>
          </p:cNvPr>
          <p:cNvPicPr>
            <a:picLocks noChangeAspect="1"/>
          </p:cNvPicPr>
          <p:nvPr/>
        </p:nvPicPr>
        <p:blipFill>
          <a:blip r:embed="rId2"/>
          <a:stretch>
            <a:fillRect/>
          </a:stretch>
        </p:blipFill>
        <p:spPr>
          <a:xfrm>
            <a:off x="2214282" y="1079241"/>
            <a:ext cx="5431558" cy="2044532"/>
          </a:xfrm>
          <a:prstGeom prst="rect">
            <a:avLst/>
          </a:prstGeom>
        </p:spPr>
      </p:pic>
      <p:pic>
        <p:nvPicPr>
          <p:cNvPr id="7" name="Picture 6">
            <a:extLst>
              <a:ext uri="{FF2B5EF4-FFF2-40B4-BE49-F238E27FC236}">
                <a16:creationId xmlns="" xmlns:a16="http://schemas.microsoft.com/office/drawing/2014/main" id="{FAAEE2EF-9296-4FED-B242-70255DDFC029}"/>
              </a:ext>
            </a:extLst>
          </p:cNvPr>
          <p:cNvPicPr>
            <a:picLocks noChangeAspect="1"/>
          </p:cNvPicPr>
          <p:nvPr/>
        </p:nvPicPr>
        <p:blipFill>
          <a:blip r:embed="rId3"/>
          <a:stretch>
            <a:fillRect/>
          </a:stretch>
        </p:blipFill>
        <p:spPr>
          <a:xfrm>
            <a:off x="2214282" y="4323233"/>
            <a:ext cx="5375238" cy="2044532"/>
          </a:xfrm>
          <a:prstGeom prst="rect">
            <a:avLst/>
          </a:prstGeom>
        </p:spPr>
      </p:pic>
    </p:spTree>
    <p:extLst>
      <p:ext uri="{BB962C8B-B14F-4D97-AF65-F5344CB8AC3E}">
        <p14:creationId xmlns:p14="http://schemas.microsoft.com/office/powerpoint/2010/main" val="665567710"/>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DC3A865B-AFE0-4168-AEDD-A936EFC16C8B}"/>
              </a:ext>
            </a:extLst>
          </p:cNvPr>
          <p:cNvSpPr>
            <a:spLocks noGrp="1"/>
          </p:cNvSpPr>
          <p:nvPr>
            <p:ph idx="1"/>
          </p:nvPr>
        </p:nvSpPr>
        <p:spPr>
          <a:xfrm>
            <a:off x="838200" y="224118"/>
            <a:ext cx="10515600" cy="6418729"/>
          </a:xfrm>
        </p:spPr>
        <p:txBody>
          <a:bodyPr>
            <a:normAutofit/>
          </a:bodyPr>
          <a:lstStyle/>
          <a:p>
            <a:r>
              <a:rPr lang="en-US" sz="2000" dirty="0">
                <a:latin typeface="Arial" panose="020B0604020202020204" pitchFamily="34" charset="0"/>
                <a:cs typeface="Arial" panose="020B0604020202020204" pitchFamily="34" charset="0"/>
              </a:rPr>
              <a:t>Since k &gt; 11, go to the right child of the root node.</a:t>
            </a:r>
          </a:p>
          <a:p>
            <a:endParaRPr lang="en-US" sz="2000" dirty="0">
              <a:latin typeface="Arial" panose="020B0604020202020204" pitchFamily="34" charset="0"/>
              <a:cs typeface="Arial" panose="020B0604020202020204" pitchFamily="34" charset="0"/>
            </a:endParaRPr>
          </a:p>
          <a:p>
            <a:endParaRPr lang="en-US" sz="2000" dirty="0">
              <a:latin typeface="Arial" panose="020B0604020202020204" pitchFamily="34" charset="0"/>
              <a:cs typeface="Arial" panose="020B0604020202020204" pitchFamily="34" charset="0"/>
            </a:endParaRPr>
          </a:p>
          <a:p>
            <a:endParaRPr lang="en-US" sz="2000" dirty="0">
              <a:latin typeface="Arial" panose="020B0604020202020204" pitchFamily="34" charset="0"/>
              <a:cs typeface="Arial" panose="020B0604020202020204" pitchFamily="34" charset="0"/>
            </a:endParaRPr>
          </a:p>
          <a:p>
            <a:endParaRPr lang="en-US" sz="2000" dirty="0">
              <a:latin typeface="Arial" panose="020B0604020202020204" pitchFamily="34" charset="0"/>
              <a:cs typeface="Arial" panose="020B0604020202020204" pitchFamily="34" charset="0"/>
            </a:endParaRPr>
          </a:p>
          <a:p>
            <a:endParaRPr lang="en-US" sz="2000" dirty="0">
              <a:latin typeface="Arial" panose="020B0604020202020204" pitchFamily="34" charset="0"/>
              <a:cs typeface="Arial" panose="020B0604020202020204" pitchFamily="34" charset="0"/>
            </a:endParaRPr>
          </a:p>
          <a:p>
            <a:endParaRPr lang="en-US" sz="2000" dirty="0">
              <a:latin typeface="Arial" panose="020B0604020202020204" pitchFamily="34" charset="0"/>
              <a:cs typeface="Arial" panose="020B0604020202020204" pitchFamily="34" charset="0"/>
            </a:endParaRPr>
          </a:p>
          <a:p>
            <a:r>
              <a:rPr lang="en-US" sz="2000" dirty="0">
                <a:latin typeface="Arial" panose="020B0604020202020204" pitchFamily="34" charset="0"/>
                <a:cs typeface="Arial" panose="020B0604020202020204" pitchFamily="34" charset="0"/>
              </a:rPr>
              <a:t>Compare k with 16. Since k &gt; 16, compare k with the next key 18.</a:t>
            </a:r>
          </a:p>
          <a:p>
            <a:endParaRPr lang="en-IN" sz="20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 xmlns:a16="http://schemas.microsoft.com/office/drawing/2014/main" id="{9BDA3C7E-72C6-44C7-90EA-B162BAB6B3C1}"/>
              </a:ext>
            </a:extLst>
          </p:cNvPr>
          <p:cNvPicPr>
            <a:picLocks noChangeAspect="1"/>
          </p:cNvPicPr>
          <p:nvPr/>
        </p:nvPicPr>
        <p:blipFill>
          <a:blip r:embed="rId2"/>
          <a:stretch>
            <a:fillRect/>
          </a:stretch>
        </p:blipFill>
        <p:spPr>
          <a:xfrm>
            <a:off x="1864659" y="815789"/>
            <a:ext cx="5777705" cy="1907286"/>
          </a:xfrm>
          <a:prstGeom prst="rect">
            <a:avLst/>
          </a:prstGeom>
        </p:spPr>
      </p:pic>
      <p:pic>
        <p:nvPicPr>
          <p:cNvPr id="7" name="Picture 6">
            <a:extLst>
              <a:ext uri="{FF2B5EF4-FFF2-40B4-BE49-F238E27FC236}">
                <a16:creationId xmlns="" xmlns:a16="http://schemas.microsoft.com/office/drawing/2014/main" id="{0545858D-B742-4427-904D-4829D7412A96}"/>
              </a:ext>
            </a:extLst>
          </p:cNvPr>
          <p:cNvPicPr>
            <a:picLocks noChangeAspect="1"/>
          </p:cNvPicPr>
          <p:nvPr/>
        </p:nvPicPr>
        <p:blipFill>
          <a:blip r:embed="rId3"/>
          <a:stretch>
            <a:fillRect/>
          </a:stretch>
        </p:blipFill>
        <p:spPr>
          <a:xfrm>
            <a:off x="1864658" y="3955632"/>
            <a:ext cx="5777705" cy="2265874"/>
          </a:xfrm>
          <a:prstGeom prst="rect">
            <a:avLst/>
          </a:prstGeom>
        </p:spPr>
      </p:pic>
    </p:spTree>
    <p:extLst>
      <p:ext uri="{BB962C8B-B14F-4D97-AF65-F5344CB8AC3E}">
        <p14:creationId xmlns:p14="http://schemas.microsoft.com/office/powerpoint/2010/main" val="4060847047"/>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9629D643-D9A0-49B2-9D80-42DA90C329F9}"/>
              </a:ext>
            </a:extLst>
          </p:cNvPr>
          <p:cNvSpPr>
            <a:spLocks noGrp="1"/>
          </p:cNvSpPr>
          <p:nvPr>
            <p:ph idx="1"/>
          </p:nvPr>
        </p:nvSpPr>
        <p:spPr>
          <a:xfrm>
            <a:off x="838200" y="233082"/>
            <a:ext cx="10515600" cy="5943881"/>
          </a:xfrm>
        </p:spPr>
        <p:txBody>
          <a:bodyPr>
            <a:normAutofit/>
          </a:bodyPr>
          <a:lstStyle/>
          <a:p>
            <a:pPr algn="just"/>
            <a:r>
              <a:rPr lang="en-US" sz="2000" dirty="0">
                <a:latin typeface="Arial" panose="020B0604020202020204" pitchFamily="34" charset="0"/>
                <a:cs typeface="Arial" panose="020B0604020202020204" pitchFamily="34" charset="0"/>
              </a:rPr>
              <a:t>Since k &lt; 18, k lies between 16 and 18. Search in the right child of 16 or the left child of 18.</a:t>
            </a:r>
          </a:p>
          <a:p>
            <a:pPr algn="just"/>
            <a:endParaRPr lang="en-IN" sz="2000" dirty="0">
              <a:latin typeface="Arial" panose="020B0604020202020204" pitchFamily="34" charset="0"/>
              <a:cs typeface="Arial" panose="020B0604020202020204" pitchFamily="34" charset="0"/>
            </a:endParaRPr>
          </a:p>
          <a:p>
            <a:pPr algn="just"/>
            <a:endParaRPr lang="en-IN" sz="2000" dirty="0">
              <a:latin typeface="Arial" panose="020B0604020202020204" pitchFamily="34" charset="0"/>
              <a:cs typeface="Arial" panose="020B0604020202020204" pitchFamily="34" charset="0"/>
            </a:endParaRPr>
          </a:p>
          <a:p>
            <a:pPr algn="just"/>
            <a:endParaRPr lang="en-IN" sz="2000" dirty="0">
              <a:latin typeface="Arial" panose="020B0604020202020204" pitchFamily="34" charset="0"/>
              <a:cs typeface="Arial" panose="020B0604020202020204" pitchFamily="34" charset="0"/>
            </a:endParaRPr>
          </a:p>
          <a:p>
            <a:pPr algn="just"/>
            <a:endParaRPr lang="en-IN" sz="2000" dirty="0">
              <a:latin typeface="Arial" panose="020B0604020202020204" pitchFamily="34" charset="0"/>
              <a:cs typeface="Arial" panose="020B0604020202020204" pitchFamily="34" charset="0"/>
            </a:endParaRPr>
          </a:p>
          <a:p>
            <a:pPr algn="just"/>
            <a:endParaRPr lang="en-IN" sz="2000" dirty="0">
              <a:latin typeface="Arial" panose="020B0604020202020204" pitchFamily="34" charset="0"/>
              <a:cs typeface="Arial" panose="020B0604020202020204" pitchFamily="34" charset="0"/>
            </a:endParaRPr>
          </a:p>
          <a:p>
            <a:pPr algn="just"/>
            <a:endParaRPr lang="en-IN" sz="2000" dirty="0">
              <a:latin typeface="Arial" panose="020B0604020202020204" pitchFamily="34" charset="0"/>
              <a:cs typeface="Arial" panose="020B0604020202020204" pitchFamily="34" charset="0"/>
            </a:endParaRPr>
          </a:p>
          <a:p>
            <a:pPr algn="just"/>
            <a:r>
              <a:rPr lang="en-IN" sz="2000" dirty="0">
                <a:latin typeface="Arial" panose="020B0604020202020204" pitchFamily="34" charset="0"/>
                <a:cs typeface="Arial" panose="020B0604020202020204" pitchFamily="34" charset="0"/>
              </a:rPr>
              <a:t>k is found.</a:t>
            </a:r>
          </a:p>
          <a:p>
            <a:pPr marL="0" indent="0" algn="just">
              <a:buNone/>
            </a:pPr>
            <a:endParaRPr lang="en-IN" sz="20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 xmlns:a16="http://schemas.microsoft.com/office/drawing/2014/main" id="{E453F4FE-3E33-4E42-A0FE-800715971D49}"/>
              </a:ext>
            </a:extLst>
          </p:cNvPr>
          <p:cNvPicPr>
            <a:picLocks noChangeAspect="1"/>
          </p:cNvPicPr>
          <p:nvPr/>
        </p:nvPicPr>
        <p:blipFill>
          <a:blip r:embed="rId2"/>
          <a:stretch>
            <a:fillRect/>
          </a:stretch>
        </p:blipFill>
        <p:spPr>
          <a:xfrm>
            <a:off x="2166480" y="932329"/>
            <a:ext cx="6158942" cy="2192011"/>
          </a:xfrm>
          <a:prstGeom prst="rect">
            <a:avLst/>
          </a:prstGeom>
        </p:spPr>
      </p:pic>
      <p:pic>
        <p:nvPicPr>
          <p:cNvPr id="7" name="Picture 6">
            <a:extLst>
              <a:ext uri="{FF2B5EF4-FFF2-40B4-BE49-F238E27FC236}">
                <a16:creationId xmlns="" xmlns:a16="http://schemas.microsoft.com/office/drawing/2014/main" id="{D2821F26-7103-4AD8-A840-284B0A6C23EF}"/>
              </a:ext>
            </a:extLst>
          </p:cNvPr>
          <p:cNvPicPr>
            <a:picLocks noChangeAspect="1"/>
          </p:cNvPicPr>
          <p:nvPr/>
        </p:nvPicPr>
        <p:blipFill>
          <a:blip r:embed="rId3"/>
          <a:stretch>
            <a:fillRect/>
          </a:stretch>
        </p:blipFill>
        <p:spPr>
          <a:xfrm>
            <a:off x="2166480" y="4083283"/>
            <a:ext cx="6027261" cy="2192011"/>
          </a:xfrm>
          <a:prstGeom prst="rect">
            <a:avLst/>
          </a:prstGeom>
        </p:spPr>
      </p:pic>
    </p:spTree>
    <p:extLst>
      <p:ext uri="{BB962C8B-B14F-4D97-AF65-F5344CB8AC3E}">
        <p14:creationId xmlns:p14="http://schemas.microsoft.com/office/powerpoint/2010/main" val="2875207743"/>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8E34E92-CD5D-431F-B433-5ACD3126C05A}"/>
              </a:ext>
            </a:extLst>
          </p:cNvPr>
          <p:cNvSpPr>
            <a:spLocks noGrp="1"/>
          </p:cNvSpPr>
          <p:nvPr>
            <p:ph type="title"/>
          </p:nvPr>
        </p:nvSpPr>
        <p:spPr>
          <a:xfrm>
            <a:off x="838200" y="185831"/>
            <a:ext cx="10515600" cy="674781"/>
          </a:xfrm>
        </p:spPr>
        <p:txBody>
          <a:bodyPr>
            <a:normAutofit/>
          </a:bodyPr>
          <a:lstStyle/>
          <a:p>
            <a:r>
              <a:rPr lang="en-IN" sz="3200" b="1" dirty="0">
                <a:latin typeface="Arial" panose="020B0604020202020204" pitchFamily="34" charset="0"/>
                <a:cs typeface="Arial" panose="020B0604020202020204" pitchFamily="34" charset="0"/>
              </a:rPr>
              <a:t>B Tree Applications</a:t>
            </a:r>
          </a:p>
        </p:txBody>
      </p:sp>
      <p:sp>
        <p:nvSpPr>
          <p:cNvPr id="3" name="Content Placeholder 2">
            <a:extLst>
              <a:ext uri="{FF2B5EF4-FFF2-40B4-BE49-F238E27FC236}">
                <a16:creationId xmlns="" xmlns:a16="http://schemas.microsoft.com/office/drawing/2014/main" id="{3444D4D7-4ADF-40B7-A232-FA81DCC1BE91}"/>
              </a:ext>
            </a:extLst>
          </p:cNvPr>
          <p:cNvSpPr>
            <a:spLocks noGrp="1"/>
          </p:cNvSpPr>
          <p:nvPr>
            <p:ph idx="1"/>
          </p:nvPr>
        </p:nvSpPr>
        <p:spPr>
          <a:xfrm>
            <a:off x="838200" y="1039906"/>
            <a:ext cx="10515600" cy="5137057"/>
          </a:xfrm>
        </p:spPr>
        <p:txBody>
          <a:bodyPr>
            <a:normAutofit/>
          </a:bodyPr>
          <a:lstStyle/>
          <a:p>
            <a:r>
              <a:rPr lang="en-US" sz="2000" dirty="0">
                <a:latin typeface="Arial" panose="020B0604020202020204" pitchFamily="34" charset="0"/>
                <a:cs typeface="Arial" panose="020B0604020202020204" pitchFamily="34" charset="0"/>
              </a:rPr>
              <a:t>Databases and file systems.</a:t>
            </a:r>
          </a:p>
          <a:p>
            <a:r>
              <a:rPr lang="en-US" sz="2000" dirty="0">
                <a:latin typeface="Arial" panose="020B0604020202020204" pitchFamily="34" charset="0"/>
                <a:cs typeface="Arial" panose="020B0604020202020204" pitchFamily="34" charset="0"/>
              </a:rPr>
              <a:t>To store blocks of data (secondary storage media).</a:t>
            </a:r>
          </a:p>
          <a:p>
            <a:r>
              <a:rPr lang="en-US" sz="2000" dirty="0">
                <a:latin typeface="Arial" panose="020B0604020202020204" pitchFamily="34" charset="0"/>
                <a:cs typeface="Arial" panose="020B0604020202020204" pitchFamily="34" charset="0"/>
              </a:rPr>
              <a:t>Multilevel indexing.</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35969804"/>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43DA559-B106-436F-91A7-6FFBB5838F5F}"/>
              </a:ext>
            </a:extLst>
          </p:cNvPr>
          <p:cNvSpPr>
            <a:spLocks noGrp="1"/>
          </p:cNvSpPr>
          <p:nvPr>
            <p:ph type="title"/>
          </p:nvPr>
        </p:nvSpPr>
        <p:spPr>
          <a:xfrm>
            <a:off x="838200" y="18255"/>
            <a:ext cx="10515600" cy="1325563"/>
          </a:xfrm>
        </p:spPr>
        <p:txBody>
          <a:bodyPr>
            <a:normAutofit/>
          </a:bodyPr>
          <a:lstStyle/>
          <a:p>
            <a:r>
              <a:rPr lang="en-IN" sz="3200" b="1" dirty="0">
                <a:latin typeface="Arial" panose="020B0604020202020204" pitchFamily="34" charset="0"/>
                <a:cs typeface="Arial" panose="020B0604020202020204" pitchFamily="34" charset="0"/>
              </a:rPr>
              <a:t>Lab: </a:t>
            </a:r>
            <a:r>
              <a:rPr lang="en-US" sz="3200" b="1" dirty="0">
                <a:latin typeface="Arial" panose="020B0604020202020204" pitchFamily="34" charset="0"/>
                <a:cs typeface="Arial" panose="020B0604020202020204" pitchFamily="34" charset="0"/>
              </a:rPr>
              <a:t>Searching a key on a B-tree in Java</a:t>
            </a:r>
            <a:endParaRPr lang="en-IN" sz="3200" b="1"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 xmlns:a16="http://schemas.microsoft.com/office/drawing/2014/main" id="{AE9E755B-A667-4EEE-934B-39B60B6FB965}"/>
              </a:ext>
            </a:extLst>
          </p:cNvPr>
          <p:cNvSpPr>
            <a:spLocks noGrp="1"/>
          </p:cNvSpPr>
          <p:nvPr>
            <p:ph idx="1"/>
          </p:nvPr>
        </p:nvSpPr>
        <p:spPr>
          <a:xfrm>
            <a:off x="838200" y="1343818"/>
            <a:ext cx="10515600" cy="4590210"/>
          </a:xfrm>
        </p:spPr>
        <p:txBody>
          <a:bodyPr>
            <a:normAutofit/>
          </a:bodyPr>
          <a:lstStyle/>
          <a:p>
            <a:pPr marL="0" indent="0">
              <a:buNone/>
            </a:pPr>
            <a:r>
              <a:rPr lang="en-IN" sz="2000" dirty="0">
                <a:latin typeface="Arial" panose="020B0604020202020204" pitchFamily="34" charset="0"/>
                <a:cs typeface="Arial" panose="020B0604020202020204" pitchFamily="34" charset="0"/>
              </a:rPr>
              <a:t>Lab 13.1: Implementation to s</a:t>
            </a:r>
            <a:r>
              <a:rPr lang="en-US" sz="2000" dirty="0" err="1">
                <a:latin typeface="Arial" panose="020B0604020202020204" pitchFamily="34" charset="0"/>
                <a:cs typeface="Arial" panose="020B0604020202020204" pitchFamily="34" charset="0"/>
              </a:rPr>
              <a:t>earch</a:t>
            </a:r>
            <a:r>
              <a:rPr lang="en-US" sz="2000" dirty="0">
                <a:latin typeface="Arial" panose="020B0604020202020204" pitchFamily="34" charset="0"/>
                <a:cs typeface="Arial" panose="020B0604020202020204" pitchFamily="34" charset="0"/>
              </a:rPr>
              <a:t> a key on a B-tree in java.</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77761126"/>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D67557A-59D6-49B7-8535-FABCA38CF50E}"/>
              </a:ext>
            </a:extLst>
          </p:cNvPr>
          <p:cNvSpPr>
            <a:spLocks noGrp="1"/>
          </p:cNvSpPr>
          <p:nvPr>
            <p:ph type="title"/>
          </p:nvPr>
        </p:nvSpPr>
        <p:spPr>
          <a:xfrm>
            <a:off x="838200" y="365126"/>
            <a:ext cx="10515600" cy="692710"/>
          </a:xfrm>
        </p:spPr>
        <p:txBody>
          <a:bodyPr>
            <a:normAutofit/>
          </a:bodyPr>
          <a:lstStyle/>
          <a:p>
            <a:r>
              <a:rPr lang="en-IN" sz="3200" b="1" dirty="0">
                <a:latin typeface="Arial" panose="020B0604020202020204" pitchFamily="34" charset="0"/>
                <a:cs typeface="Arial" panose="020B0604020202020204" pitchFamily="34" charset="0"/>
              </a:rPr>
              <a:t>Insertion into a B-tree</a:t>
            </a:r>
          </a:p>
        </p:txBody>
      </p:sp>
      <p:sp>
        <p:nvSpPr>
          <p:cNvPr id="3" name="Content Placeholder 2">
            <a:extLst>
              <a:ext uri="{FF2B5EF4-FFF2-40B4-BE49-F238E27FC236}">
                <a16:creationId xmlns="" xmlns:a16="http://schemas.microsoft.com/office/drawing/2014/main" id="{98510150-E32B-42B2-B621-586938E7D834}"/>
              </a:ext>
            </a:extLst>
          </p:cNvPr>
          <p:cNvSpPr>
            <a:spLocks noGrp="1"/>
          </p:cNvSpPr>
          <p:nvPr>
            <p:ph idx="1"/>
          </p:nvPr>
        </p:nvSpPr>
        <p:spPr>
          <a:xfrm>
            <a:off x="838200" y="1201271"/>
            <a:ext cx="10515600" cy="5656729"/>
          </a:xfrm>
        </p:spPr>
        <p:txBody>
          <a:bodyPr>
            <a:normAutofit/>
          </a:bodyPr>
          <a:lstStyle/>
          <a:p>
            <a:pPr algn="just">
              <a:lnSpc>
                <a:spcPct val="150000"/>
              </a:lnSpc>
            </a:pPr>
            <a:r>
              <a:rPr lang="en-US" sz="2000" dirty="0">
                <a:latin typeface="Arial" panose="020B0604020202020204" pitchFamily="34" charset="0"/>
                <a:cs typeface="Arial" panose="020B0604020202020204" pitchFamily="34" charset="0"/>
              </a:rPr>
              <a:t>Inserting an element on a B-tree consists of two events: </a:t>
            </a:r>
            <a:endParaRPr lang="en-US" sz="2000" dirty="0" smtClean="0">
              <a:latin typeface="Arial" panose="020B0604020202020204" pitchFamily="34" charset="0"/>
              <a:cs typeface="Arial" panose="020B0604020202020204" pitchFamily="34" charset="0"/>
            </a:endParaRPr>
          </a:p>
          <a:p>
            <a:pPr lvl="1" algn="just">
              <a:lnSpc>
                <a:spcPct val="150000"/>
              </a:lnSpc>
            </a:pPr>
            <a:r>
              <a:rPr lang="en-US" sz="1600" dirty="0" smtClean="0">
                <a:latin typeface="Arial" panose="020B0604020202020204" pitchFamily="34" charset="0"/>
                <a:cs typeface="Arial" panose="020B0604020202020204" pitchFamily="34" charset="0"/>
              </a:rPr>
              <a:t>searching </a:t>
            </a:r>
            <a:r>
              <a:rPr lang="en-US" sz="1600" dirty="0">
                <a:latin typeface="Arial" panose="020B0604020202020204" pitchFamily="34" charset="0"/>
                <a:cs typeface="Arial" panose="020B0604020202020204" pitchFamily="34" charset="0"/>
              </a:rPr>
              <a:t>the appropriate node to insert the element and </a:t>
            </a:r>
            <a:endParaRPr lang="en-US" sz="1600" dirty="0" smtClean="0">
              <a:latin typeface="Arial" panose="020B0604020202020204" pitchFamily="34" charset="0"/>
              <a:cs typeface="Arial" panose="020B0604020202020204" pitchFamily="34" charset="0"/>
            </a:endParaRPr>
          </a:p>
          <a:p>
            <a:pPr lvl="1" algn="just">
              <a:lnSpc>
                <a:spcPct val="150000"/>
              </a:lnSpc>
            </a:pPr>
            <a:r>
              <a:rPr lang="en-US" sz="1600" dirty="0" smtClean="0">
                <a:latin typeface="Arial" panose="020B0604020202020204" pitchFamily="34" charset="0"/>
                <a:cs typeface="Arial" panose="020B0604020202020204" pitchFamily="34" charset="0"/>
              </a:rPr>
              <a:t>splitting </a:t>
            </a:r>
            <a:r>
              <a:rPr lang="en-US" sz="1600" dirty="0">
                <a:latin typeface="Arial" panose="020B0604020202020204" pitchFamily="34" charset="0"/>
                <a:cs typeface="Arial" panose="020B0604020202020204" pitchFamily="34" charset="0"/>
              </a:rPr>
              <a:t>the node if required.</a:t>
            </a:r>
          </a:p>
          <a:p>
            <a:pPr algn="just">
              <a:lnSpc>
                <a:spcPct val="150000"/>
              </a:lnSpc>
            </a:pPr>
            <a:endParaRPr lang="en-US" sz="2000" dirty="0" smtClean="0">
              <a:latin typeface="Arial" panose="020B0604020202020204" pitchFamily="34" charset="0"/>
              <a:cs typeface="Arial" panose="020B0604020202020204" pitchFamily="34" charset="0"/>
            </a:endParaRPr>
          </a:p>
          <a:p>
            <a:pPr algn="just">
              <a:lnSpc>
                <a:spcPct val="150000"/>
              </a:lnSpc>
            </a:pPr>
            <a:r>
              <a:rPr lang="en-US" sz="2000" dirty="0" smtClean="0">
                <a:latin typeface="Arial" panose="020B0604020202020204" pitchFamily="34" charset="0"/>
                <a:cs typeface="Arial" panose="020B0604020202020204" pitchFamily="34" charset="0"/>
              </a:rPr>
              <a:t>Insertion </a:t>
            </a:r>
            <a:r>
              <a:rPr lang="en-US" sz="2000" dirty="0">
                <a:latin typeface="Arial" panose="020B0604020202020204" pitchFamily="34" charset="0"/>
                <a:cs typeface="Arial" panose="020B0604020202020204" pitchFamily="34" charset="0"/>
              </a:rPr>
              <a:t>operation always takes place in the bottom-up approach.</a:t>
            </a:r>
          </a:p>
          <a:p>
            <a:pPr marL="0" indent="0" algn="just">
              <a:lnSpc>
                <a:spcPct val="150000"/>
              </a:lnSpc>
              <a:buNone/>
            </a:pP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27478789"/>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02FB4DE-4C7C-4792-88F0-CC4D0D398EDA}"/>
              </a:ext>
            </a:extLst>
          </p:cNvPr>
          <p:cNvSpPr>
            <a:spLocks noGrp="1"/>
          </p:cNvSpPr>
          <p:nvPr>
            <p:ph type="title"/>
          </p:nvPr>
        </p:nvSpPr>
        <p:spPr>
          <a:xfrm>
            <a:off x="838200" y="212726"/>
            <a:ext cx="10515600" cy="638922"/>
          </a:xfrm>
        </p:spPr>
        <p:txBody>
          <a:bodyPr>
            <a:normAutofit/>
          </a:bodyPr>
          <a:lstStyle/>
          <a:p>
            <a:r>
              <a:rPr lang="en-IN" sz="3200" b="1" dirty="0">
                <a:latin typeface="Arial" panose="020B0604020202020204" pitchFamily="34" charset="0"/>
                <a:cs typeface="Arial" panose="020B0604020202020204" pitchFamily="34" charset="0"/>
              </a:rPr>
              <a:t>Insertion Operation</a:t>
            </a:r>
          </a:p>
        </p:txBody>
      </p:sp>
      <p:sp>
        <p:nvSpPr>
          <p:cNvPr id="3" name="Content Placeholder 2">
            <a:extLst>
              <a:ext uri="{FF2B5EF4-FFF2-40B4-BE49-F238E27FC236}">
                <a16:creationId xmlns="" xmlns:a16="http://schemas.microsoft.com/office/drawing/2014/main" id="{B172039B-40CB-4DB2-A889-B529852B425A}"/>
              </a:ext>
            </a:extLst>
          </p:cNvPr>
          <p:cNvSpPr>
            <a:spLocks noGrp="1"/>
          </p:cNvSpPr>
          <p:nvPr>
            <p:ph idx="1"/>
          </p:nvPr>
        </p:nvSpPr>
        <p:spPr>
          <a:xfrm>
            <a:off x="838199" y="851648"/>
            <a:ext cx="10764915" cy="5793626"/>
          </a:xfrm>
        </p:spPr>
        <p:txBody>
          <a:bodyPr>
            <a:normAutofit/>
          </a:bodyPr>
          <a:lstStyle/>
          <a:p>
            <a:pPr algn="just">
              <a:lnSpc>
                <a:spcPct val="150000"/>
              </a:lnSpc>
            </a:pPr>
            <a:r>
              <a:rPr lang="en-US" sz="2000" dirty="0">
                <a:latin typeface="Arial" panose="020B0604020202020204" pitchFamily="34" charset="0"/>
                <a:cs typeface="Arial" panose="020B0604020202020204" pitchFamily="34" charset="0"/>
              </a:rPr>
              <a:t>If the tree is empty, allocate a root node and insert the key.</a:t>
            </a:r>
          </a:p>
          <a:p>
            <a:pPr algn="just">
              <a:lnSpc>
                <a:spcPct val="150000"/>
              </a:lnSpc>
            </a:pPr>
            <a:r>
              <a:rPr lang="en-US" sz="2000" dirty="0">
                <a:latin typeface="Arial" panose="020B0604020202020204" pitchFamily="34" charset="0"/>
                <a:cs typeface="Arial" panose="020B0604020202020204" pitchFamily="34" charset="0"/>
              </a:rPr>
              <a:t>Update the allowed number of keys in the node.</a:t>
            </a:r>
          </a:p>
          <a:p>
            <a:pPr algn="just">
              <a:lnSpc>
                <a:spcPct val="150000"/>
              </a:lnSpc>
            </a:pPr>
            <a:r>
              <a:rPr lang="en-US" sz="2000" dirty="0">
                <a:latin typeface="Arial" panose="020B0604020202020204" pitchFamily="34" charset="0"/>
                <a:cs typeface="Arial" panose="020B0604020202020204" pitchFamily="34" charset="0"/>
              </a:rPr>
              <a:t>Search the appropriate node for insertion.</a:t>
            </a:r>
          </a:p>
          <a:p>
            <a:pPr algn="just">
              <a:lnSpc>
                <a:spcPct val="150000"/>
              </a:lnSpc>
            </a:pPr>
            <a:r>
              <a:rPr lang="en-US" sz="2000" dirty="0">
                <a:latin typeface="Arial" panose="020B0604020202020204" pitchFamily="34" charset="0"/>
                <a:cs typeface="Arial" panose="020B0604020202020204" pitchFamily="34" charset="0"/>
              </a:rPr>
              <a:t>If the node is full, follow the steps below.</a:t>
            </a:r>
          </a:p>
          <a:p>
            <a:pPr algn="just">
              <a:lnSpc>
                <a:spcPct val="150000"/>
              </a:lnSpc>
            </a:pPr>
            <a:r>
              <a:rPr lang="en-US" sz="2000" dirty="0">
                <a:latin typeface="Arial" panose="020B0604020202020204" pitchFamily="34" charset="0"/>
                <a:cs typeface="Arial" panose="020B0604020202020204" pitchFamily="34" charset="0"/>
              </a:rPr>
              <a:t>Insert the elements in increasing order.</a:t>
            </a:r>
          </a:p>
          <a:p>
            <a:pPr algn="just">
              <a:lnSpc>
                <a:spcPct val="150000"/>
              </a:lnSpc>
            </a:pPr>
            <a:r>
              <a:rPr lang="en-US" sz="2000" dirty="0">
                <a:latin typeface="Arial" panose="020B0604020202020204" pitchFamily="34" charset="0"/>
                <a:cs typeface="Arial" panose="020B0604020202020204" pitchFamily="34" charset="0"/>
              </a:rPr>
              <a:t>Now, there are elements greater than its limit. So, split at the median.</a:t>
            </a:r>
          </a:p>
          <a:p>
            <a:pPr algn="just">
              <a:lnSpc>
                <a:spcPct val="150000"/>
              </a:lnSpc>
            </a:pPr>
            <a:r>
              <a:rPr lang="en-US" sz="2000" dirty="0">
                <a:latin typeface="Arial" panose="020B0604020202020204" pitchFamily="34" charset="0"/>
                <a:cs typeface="Arial" panose="020B0604020202020204" pitchFamily="34" charset="0"/>
              </a:rPr>
              <a:t>Push the median key upwards and make the left keys as a left child and the right keys as a right child.</a:t>
            </a:r>
          </a:p>
          <a:p>
            <a:pPr algn="just">
              <a:lnSpc>
                <a:spcPct val="150000"/>
              </a:lnSpc>
            </a:pPr>
            <a:r>
              <a:rPr lang="en-US" sz="2000" dirty="0">
                <a:latin typeface="Arial" panose="020B0604020202020204" pitchFamily="34" charset="0"/>
                <a:cs typeface="Arial" panose="020B0604020202020204" pitchFamily="34" charset="0"/>
              </a:rPr>
              <a:t>If the node is not full, follow the steps below.</a:t>
            </a:r>
          </a:p>
          <a:p>
            <a:pPr algn="just">
              <a:lnSpc>
                <a:spcPct val="150000"/>
              </a:lnSpc>
            </a:pPr>
            <a:r>
              <a:rPr lang="en-US" sz="2000" dirty="0">
                <a:latin typeface="Arial" panose="020B0604020202020204" pitchFamily="34" charset="0"/>
                <a:cs typeface="Arial" panose="020B0604020202020204" pitchFamily="34" charset="0"/>
              </a:rPr>
              <a:t>Insert the node in increasing order.</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05522816"/>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DDCAE2C1-1431-460A-ADB7-939B16513CF8}"/>
              </a:ext>
            </a:extLst>
          </p:cNvPr>
          <p:cNvSpPr>
            <a:spLocks noGrp="1"/>
          </p:cNvSpPr>
          <p:nvPr>
            <p:ph idx="1"/>
          </p:nvPr>
        </p:nvSpPr>
        <p:spPr>
          <a:xfrm>
            <a:off x="838200" y="125506"/>
            <a:ext cx="10515600" cy="6051457"/>
          </a:xfrm>
        </p:spPr>
        <p:txBody>
          <a:bodyPr>
            <a:normAutofit/>
          </a:bodyPr>
          <a:lstStyle/>
          <a:p>
            <a:r>
              <a:rPr lang="en-IN" sz="2000" b="1" dirty="0">
                <a:latin typeface="Arial" panose="020B0604020202020204" pitchFamily="34" charset="0"/>
                <a:cs typeface="Arial" panose="020B0604020202020204" pitchFamily="34" charset="0"/>
              </a:rPr>
              <a:t>Insertion Example</a:t>
            </a:r>
          </a:p>
          <a:p>
            <a:pPr marL="0" indent="0">
              <a:buNone/>
            </a:pPr>
            <a:endParaRPr lang="en-IN" sz="2000" b="1" dirty="0">
              <a:latin typeface="Arial" panose="020B0604020202020204" pitchFamily="34" charset="0"/>
              <a:cs typeface="Arial" panose="020B0604020202020204" pitchFamily="34" charset="0"/>
            </a:endParaRPr>
          </a:p>
        </p:txBody>
      </p:sp>
      <p:pic>
        <p:nvPicPr>
          <p:cNvPr id="4" name="Picture 3">
            <a:extLst>
              <a:ext uri="{FF2B5EF4-FFF2-40B4-BE49-F238E27FC236}">
                <a16:creationId xmlns="" xmlns:a16="http://schemas.microsoft.com/office/drawing/2014/main" id="{705182BC-3270-42C0-87CA-00D396505B26}"/>
              </a:ext>
            </a:extLst>
          </p:cNvPr>
          <p:cNvPicPr>
            <a:picLocks noChangeAspect="1"/>
          </p:cNvPicPr>
          <p:nvPr/>
        </p:nvPicPr>
        <p:blipFill>
          <a:blip r:embed="rId2"/>
          <a:stretch>
            <a:fillRect/>
          </a:stretch>
        </p:blipFill>
        <p:spPr>
          <a:xfrm>
            <a:off x="3724250" y="404487"/>
            <a:ext cx="3703594" cy="5493493"/>
          </a:xfrm>
          <a:prstGeom prst="rect">
            <a:avLst/>
          </a:prstGeom>
        </p:spPr>
      </p:pic>
      <p:sp>
        <p:nvSpPr>
          <p:cNvPr id="5" name="TextBox 4">
            <a:extLst>
              <a:ext uri="{FF2B5EF4-FFF2-40B4-BE49-F238E27FC236}">
                <a16:creationId xmlns="" xmlns:a16="http://schemas.microsoft.com/office/drawing/2014/main" id="{5C489A42-E1B5-496C-9F23-4E1E57F155DE}"/>
              </a:ext>
            </a:extLst>
          </p:cNvPr>
          <p:cNvSpPr txBox="1"/>
          <p:nvPr/>
        </p:nvSpPr>
        <p:spPr>
          <a:xfrm>
            <a:off x="3826081" y="6177240"/>
            <a:ext cx="3499932" cy="369332"/>
          </a:xfrm>
          <a:prstGeom prst="rect">
            <a:avLst/>
          </a:prstGeom>
          <a:noFill/>
        </p:spPr>
        <p:txBody>
          <a:bodyPr wrap="none" rtlCol="0">
            <a:spAutoFit/>
          </a:bodyPr>
          <a:lstStyle/>
          <a:p>
            <a:r>
              <a:rPr lang="en-IN" dirty="0"/>
              <a:t>Ex: Inserting elements into a B-Tree</a:t>
            </a:r>
          </a:p>
        </p:txBody>
      </p:sp>
    </p:spTree>
    <p:extLst>
      <p:ext uri="{BB962C8B-B14F-4D97-AF65-F5344CB8AC3E}">
        <p14:creationId xmlns:p14="http://schemas.microsoft.com/office/powerpoint/2010/main" val="340622613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0154E27-1937-4E2D-A216-F48249098CAB}"/>
              </a:ext>
            </a:extLst>
          </p:cNvPr>
          <p:cNvSpPr>
            <a:spLocks noGrp="1"/>
          </p:cNvSpPr>
          <p:nvPr>
            <p:ph type="title"/>
          </p:nvPr>
        </p:nvSpPr>
        <p:spPr>
          <a:xfrm>
            <a:off x="838200" y="203761"/>
            <a:ext cx="10515600" cy="719604"/>
          </a:xfrm>
        </p:spPr>
        <p:txBody>
          <a:bodyPr>
            <a:normAutofit/>
          </a:bodyPr>
          <a:lstStyle/>
          <a:p>
            <a:r>
              <a:rPr lang="en-IN" sz="3200" b="1" dirty="0">
                <a:latin typeface="Arial" panose="020B0604020202020204" pitchFamily="34" charset="0"/>
                <a:cs typeface="Arial" panose="020B0604020202020204" pitchFamily="34" charset="0"/>
              </a:rPr>
              <a:t>Dictionaries</a:t>
            </a:r>
          </a:p>
        </p:txBody>
      </p:sp>
      <p:sp>
        <p:nvSpPr>
          <p:cNvPr id="3" name="Content Placeholder 2">
            <a:extLst>
              <a:ext uri="{FF2B5EF4-FFF2-40B4-BE49-F238E27FC236}">
                <a16:creationId xmlns="" xmlns:a16="http://schemas.microsoft.com/office/drawing/2014/main" id="{39D58FD5-C151-460D-A59A-0154100C7086}"/>
              </a:ext>
            </a:extLst>
          </p:cNvPr>
          <p:cNvSpPr>
            <a:spLocks noGrp="1"/>
          </p:cNvSpPr>
          <p:nvPr>
            <p:ph idx="1"/>
          </p:nvPr>
        </p:nvSpPr>
        <p:spPr>
          <a:xfrm>
            <a:off x="838200" y="923365"/>
            <a:ext cx="10515600" cy="5836024"/>
          </a:xfrm>
        </p:spPr>
        <p:txBody>
          <a:bodyPr>
            <a:noAutofit/>
          </a:bodyPr>
          <a:lstStyle/>
          <a:p>
            <a:pPr marL="0" indent="0" algn="just">
              <a:lnSpc>
                <a:spcPct val="100000"/>
              </a:lnSpc>
              <a:buNone/>
            </a:pPr>
            <a:r>
              <a:rPr lang="en-US" sz="2000" b="0" i="0" u="none" strike="noStrike" baseline="0" dirty="0">
                <a:latin typeface="Arial" panose="020B0604020202020204" pitchFamily="34" charset="0"/>
                <a:cs typeface="Arial" panose="020B0604020202020204" pitchFamily="34" charset="0"/>
              </a:rPr>
              <a:t>• For example the results of a classroom test could be represented as a dictionary with pupil's names as keys and their scores as the values.</a:t>
            </a:r>
          </a:p>
          <a:p>
            <a:pPr marL="0" indent="0" algn="just">
              <a:lnSpc>
                <a:spcPct val="100000"/>
              </a:lnSpc>
              <a:buNone/>
            </a:pPr>
            <a:r>
              <a:rPr lang="en-IN" sz="2000" b="0" i="0" u="none" strike="noStrike" baseline="0" dirty="0">
                <a:latin typeface="Arial" panose="020B0604020202020204" pitchFamily="34" charset="0"/>
                <a:cs typeface="Arial" panose="020B0604020202020204" pitchFamily="34" charset="0"/>
              </a:rPr>
              <a:t>• results = { 'Detra' : 17,</a:t>
            </a:r>
          </a:p>
          <a:p>
            <a:pPr marL="0" indent="0" algn="just">
              <a:lnSpc>
                <a:spcPct val="100000"/>
              </a:lnSpc>
              <a:buNone/>
            </a:pPr>
            <a:r>
              <a:rPr lang="en-IN" sz="2000" b="0" i="0" u="none" strike="noStrike" baseline="0" dirty="0">
                <a:latin typeface="Arial" panose="020B0604020202020204" pitchFamily="34" charset="0"/>
                <a:cs typeface="Arial" panose="020B0604020202020204" pitchFamily="34" charset="0"/>
              </a:rPr>
              <a:t>	       'Nova' : 84,</a:t>
            </a:r>
          </a:p>
          <a:p>
            <a:pPr marL="0" indent="0" algn="just">
              <a:lnSpc>
                <a:spcPct val="100000"/>
              </a:lnSpc>
              <a:buNone/>
            </a:pPr>
            <a:r>
              <a:rPr lang="en-IN" sz="2000" b="0" i="0" u="none" strike="noStrike" baseline="0" dirty="0">
                <a:latin typeface="Arial" panose="020B0604020202020204" pitchFamily="34" charset="0"/>
                <a:cs typeface="Arial" panose="020B0604020202020204" pitchFamily="34" charset="0"/>
              </a:rPr>
              <a:t>	       'Charlie' : 22,</a:t>
            </a:r>
          </a:p>
          <a:p>
            <a:pPr marL="0" indent="0" algn="just">
              <a:lnSpc>
                <a:spcPct val="100000"/>
              </a:lnSpc>
              <a:buNone/>
            </a:pPr>
            <a:r>
              <a:rPr lang="en-IN" sz="2000" b="0" i="0" u="none" strike="noStrike" baseline="0" dirty="0">
                <a:latin typeface="Arial" panose="020B0604020202020204" pitchFamily="34" charset="0"/>
                <a:cs typeface="Arial" panose="020B0604020202020204" pitchFamily="34" charset="0"/>
              </a:rPr>
              <a:t>	       'Henry' : 75,</a:t>
            </a:r>
          </a:p>
          <a:p>
            <a:pPr marL="0" indent="0" algn="just">
              <a:lnSpc>
                <a:spcPct val="100000"/>
              </a:lnSpc>
              <a:buNone/>
            </a:pPr>
            <a:r>
              <a:rPr lang="en-IN" sz="2000" dirty="0">
                <a:latin typeface="Arial" panose="020B0604020202020204" pitchFamily="34" charset="0"/>
                <a:cs typeface="Arial" panose="020B0604020202020204" pitchFamily="34" charset="0"/>
              </a:rPr>
              <a:t> 	       </a:t>
            </a:r>
            <a:r>
              <a:rPr lang="en-IN" sz="2000" b="0" i="0" u="none" strike="noStrike" baseline="0" dirty="0">
                <a:latin typeface="Arial" panose="020B0604020202020204" pitchFamily="34" charset="0"/>
                <a:cs typeface="Arial" panose="020B0604020202020204" pitchFamily="34" charset="0"/>
              </a:rPr>
              <a:t>'Roxanne' : 92,</a:t>
            </a:r>
          </a:p>
          <a:p>
            <a:pPr marL="0" indent="0" algn="just">
              <a:lnSpc>
                <a:spcPct val="100000"/>
              </a:lnSpc>
              <a:buNone/>
            </a:pPr>
            <a:r>
              <a:rPr lang="en-IN" sz="2000" dirty="0">
                <a:latin typeface="Arial" panose="020B0604020202020204" pitchFamily="34" charset="0"/>
                <a:cs typeface="Arial" panose="020B0604020202020204" pitchFamily="34" charset="0"/>
              </a:rPr>
              <a:t>	       </a:t>
            </a:r>
            <a:r>
              <a:rPr lang="en-IN" sz="2000" b="0" i="0" u="none" strike="noStrike" baseline="0" dirty="0">
                <a:latin typeface="Arial" panose="020B0604020202020204" pitchFamily="34" charset="0"/>
                <a:cs typeface="Arial" panose="020B0604020202020204" pitchFamily="34" charset="0"/>
              </a:rPr>
              <a:t>'Elsa' : 29 }</a:t>
            </a:r>
          </a:p>
          <a:p>
            <a:pPr marL="0" indent="0" algn="just">
              <a:lnSpc>
                <a:spcPct val="100000"/>
              </a:lnSpc>
              <a:buNone/>
            </a:pPr>
            <a:r>
              <a:rPr lang="en-US" sz="2000" b="0" i="0" u="none" strike="noStrike" baseline="0" dirty="0">
                <a:latin typeface="Arial" panose="020B0604020202020204" pitchFamily="34" charset="0"/>
                <a:cs typeface="Arial" panose="020B0604020202020204" pitchFamily="34" charset="0"/>
              </a:rPr>
              <a:t>• Instead of using the numerical index of the data we can use the dictionary names to return values.</a:t>
            </a:r>
          </a:p>
          <a:p>
            <a:pPr algn="just">
              <a:lnSpc>
                <a:spcPct val="100000"/>
              </a:lnSpc>
            </a:pPr>
            <a:r>
              <a:rPr lang="en-IN" sz="2000" b="0" i="0" u="none" strike="noStrike" baseline="0" dirty="0">
                <a:latin typeface="Arial" panose="020B0604020202020204" pitchFamily="34" charset="0"/>
                <a:cs typeface="Arial" panose="020B0604020202020204" pitchFamily="34" charset="0"/>
              </a:rPr>
              <a:t> &gt;&gt;&gt; results['Nova’]</a:t>
            </a:r>
          </a:p>
          <a:p>
            <a:pPr marL="0" indent="0" algn="just">
              <a:lnSpc>
                <a:spcPct val="100000"/>
              </a:lnSpc>
              <a:buNone/>
            </a:pPr>
            <a:r>
              <a:rPr lang="en-IN" sz="2000" b="0" i="0" u="none" strike="noStrike" baseline="0" dirty="0">
                <a:latin typeface="Arial" panose="020B0604020202020204" pitchFamily="34" charset="0"/>
                <a:cs typeface="Arial" panose="020B0604020202020204" pitchFamily="34" charset="0"/>
              </a:rPr>
              <a:t>	84</a:t>
            </a:r>
          </a:p>
          <a:p>
            <a:pPr algn="just">
              <a:lnSpc>
                <a:spcPct val="100000"/>
              </a:lnSpc>
            </a:pPr>
            <a:r>
              <a:rPr lang="en-IN" sz="2000" b="0" i="0" u="none" strike="noStrike" baseline="0" dirty="0">
                <a:latin typeface="Arial" panose="020B0604020202020204" pitchFamily="34" charset="0"/>
                <a:cs typeface="Arial" panose="020B0604020202020204" pitchFamily="34" charset="0"/>
              </a:rPr>
              <a:t>&gt;&gt;&gt; results['Elsa’]</a:t>
            </a:r>
          </a:p>
          <a:p>
            <a:pPr marL="0" indent="0" algn="just">
              <a:lnSpc>
                <a:spcPct val="100000"/>
              </a:lnSpc>
              <a:buNone/>
            </a:pPr>
            <a:r>
              <a:rPr lang="en-IN" sz="2000" b="0" i="0" u="none" strike="noStrike" baseline="0" dirty="0">
                <a:latin typeface="Arial" panose="020B0604020202020204" pitchFamily="34" charset="0"/>
                <a:cs typeface="Arial" panose="020B0604020202020204" pitchFamily="34" charset="0"/>
              </a:rPr>
              <a:t>	29</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67965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6AB5040-7B66-4406-B93B-A176CBED24DF}"/>
              </a:ext>
            </a:extLst>
          </p:cNvPr>
          <p:cNvSpPr>
            <a:spLocks noGrp="1"/>
          </p:cNvSpPr>
          <p:nvPr>
            <p:ph type="title"/>
          </p:nvPr>
        </p:nvSpPr>
        <p:spPr/>
        <p:txBody>
          <a:bodyPr/>
          <a:lstStyle/>
          <a:p>
            <a:r>
              <a:rPr lang="en-IN" sz="3200" b="1" dirty="0">
                <a:latin typeface="Arial" panose="020B0604020202020204" pitchFamily="34" charset="0"/>
                <a:cs typeface="Arial" panose="020B0604020202020204" pitchFamily="34" charset="0"/>
              </a:rPr>
              <a:t>Lab: </a:t>
            </a:r>
            <a:r>
              <a:rPr lang="en-US" sz="3200" b="1" dirty="0">
                <a:latin typeface="Arial" panose="020B0604020202020204" pitchFamily="34" charset="0"/>
                <a:cs typeface="Arial" panose="020B0604020202020204" pitchFamily="34" charset="0"/>
              </a:rPr>
              <a:t>Inserting a key on a B-tree in Java </a:t>
            </a:r>
            <a:r>
              <a:rPr lang="en-US" dirty="0"/>
              <a:t/>
            </a:r>
            <a:br>
              <a:rPr lang="en-US" dirty="0"/>
            </a:br>
            <a:endParaRPr lang="en-IN" dirty="0"/>
          </a:p>
        </p:txBody>
      </p:sp>
      <p:sp>
        <p:nvSpPr>
          <p:cNvPr id="3" name="Content Placeholder 2">
            <a:extLst>
              <a:ext uri="{FF2B5EF4-FFF2-40B4-BE49-F238E27FC236}">
                <a16:creationId xmlns="" xmlns:a16="http://schemas.microsoft.com/office/drawing/2014/main" id="{57F492D6-AA34-41F1-9337-19B935850544}"/>
              </a:ext>
            </a:extLst>
          </p:cNvPr>
          <p:cNvSpPr>
            <a:spLocks noGrp="1"/>
          </p:cNvSpPr>
          <p:nvPr>
            <p:ph idx="1"/>
          </p:nvPr>
        </p:nvSpPr>
        <p:spPr>
          <a:xfrm>
            <a:off x="766483" y="1154719"/>
            <a:ext cx="10515600" cy="4351338"/>
          </a:xfrm>
        </p:spPr>
        <p:txBody>
          <a:bodyPr>
            <a:normAutofit/>
          </a:bodyPr>
          <a:lstStyle/>
          <a:p>
            <a:pPr marL="0" indent="0">
              <a:buNone/>
            </a:pPr>
            <a:r>
              <a:rPr lang="en-IN" sz="2000" dirty="0">
                <a:latin typeface="Arial" panose="020B0604020202020204" pitchFamily="34" charset="0"/>
                <a:cs typeface="Arial" panose="020B0604020202020204" pitchFamily="34" charset="0"/>
              </a:rPr>
              <a:t>Lab 14.1: Implementation to </a:t>
            </a:r>
            <a:r>
              <a:rPr lang="en-US" sz="2000" dirty="0">
                <a:latin typeface="Arial" panose="020B0604020202020204" pitchFamily="34" charset="0"/>
                <a:cs typeface="Arial" panose="020B0604020202020204" pitchFamily="34" charset="0"/>
              </a:rPr>
              <a:t>insert a key on a B-tree in Java</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4475894"/>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BF1FB7A-51F9-4252-9633-0A37E77E499D}"/>
              </a:ext>
            </a:extLst>
          </p:cNvPr>
          <p:cNvSpPr>
            <a:spLocks noGrp="1"/>
          </p:cNvSpPr>
          <p:nvPr>
            <p:ph type="title"/>
          </p:nvPr>
        </p:nvSpPr>
        <p:spPr>
          <a:xfrm>
            <a:off x="838200" y="221690"/>
            <a:ext cx="10515600" cy="656851"/>
          </a:xfrm>
        </p:spPr>
        <p:txBody>
          <a:bodyPr>
            <a:normAutofit/>
          </a:bodyPr>
          <a:lstStyle/>
          <a:p>
            <a:r>
              <a:rPr lang="en-IN" sz="3200" b="1" dirty="0">
                <a:latin typeface="Arial" panose="020B0604020202020204" pitchFamily="34" charset="0"/>
                <a:cs typeface="Arial" panose="020B0604020202020204" pitchFamily="34" charset="0"/>
              </a:rPr>
              <a:t>Deletion from a B-tree</a:t>
            </a:r>
          </a:p>
        </p:txBody>
      </p:sp>
      <p:sp>
        <p:nvSpPr>
          <p:cNvPr id="3" name="Content Placeholder 2">
            <a:extLst>
              <a:ext uri="{FF2B5EF4-FFF2-40B4-BE49-F238E27FC236}">
                <a16:creationId xmlns="" xmlns:a16="http://schemas.microsoft.com/office/drawing/2014/main" id="{02B13BF1-6386-4C15-A354-BEE77A10C1D1}"/>
              </a:ext>
            </a:extLst>
          </p:cNvPr>
          <p:cNvSpPr>
            <a:spLocks noGrp="1"/>
          </p:cNvSpPr>
          <p:nvPr>
            <p:ph idx="1"/>
          </p:nvPr>
        </p:nvSpPr>
        <p:spPr>
          <a:xfrm>
            <a:off x="838200" y="878541"/>
            <a:ext cx="10515600" cy="5836024"/>
          </a:xfrm>
        </p:spPr>
        <p:txBody>
          <a:bodyPr>
            <a:normAutofit/>
          </a:bodyPr>
          <a:lstStyle/>
          <a:p>
            <a:pPr algn="just">
              <a:lnSpc>
                <a:spcPct val="150000"/>
              </a:lnSpc>
            </a:pPr>
            <a:r>
              <a:rPr lang="en-US" sz="2000" dirty="0">
                <a:latin typeface="Arial" panose="020B0604020202020204" pitchFamily="34" charset="0"/>
                <a:cs typeface="Arial" panose="020B0604020202020204" pitchFamily="34" charset="0"/>
              </a:rPr>
              <a:t>Deleting an element on a B-tree consists of three main events: searching the node where the key to be deleted exists, deleting the key and balancing the tree if required.</a:t>
            </a:r>
          </a:p>
          <a:p>
            <a:pPr algn="just">
              <a:lnSpc>
                <a:spcPct val="150000"/>
              </a:lnSpc>
            </a:pPr>
            <a:r>
              <a:rPr lang="en-US" sz="2000" dirty="0">
                <a:latin typeface="Arial" panose="020B0604020202020204" pitchFamily="34" charset="0"/>
                <a:cs typeface="Arial" panose="020B0604020202020204" pitchFamily="34" charset="0"/>
              </a:rPr>
              <a:t>While deleting a tree, a condition called underflow may occur. Underflow occurs when a node contains less than the minimum number of keys it should hold.</a:t>
            </a:r>
          </a:p>
          <a:p>
            <a:pPr algn="just">
              <a:lnSpc>
                <a:spcPct val="150000"/>
              </a:lnSpc>
            </a:pPr>
            <a:r>
              <a:rPr lang="en-US" sz="2000" dirty="0">
                <a:latin typeface="Arial" panose="020B0604020202020204" pitchFamily="34" charset="0"/>
                <a:cs typeface="Arial" panose="020B0604020202020204" pitchFamily="34" charset="0"/>
              </a:rPr>
              <a:t>The terms to be understood before studying deletion operation are:</a:t>
            </a:r>
          </a:p>
          <a:p>
            <a:pPr lvl="1" algn="just">
              <a:lnSpc>
                <a:spcPct val="150000"/>
              </a:lnSpc>
              <a:buFont typeface="Wingdings" panose="05000000000000000000" pitchFamily="2" charset="2"/>
              <a:buChar char="Ø"/>
            </a:pPr>
            <a:r>
              <a:rPr lang="en-US" sz="2000" b="1" dirty="0" err="1">
                <a:latin typeface="Arial" panose="020B0604020202020204" pitchFamily="34" charset="0"/>
                <a:cs typeface="Arial" panose="020B0604020202020204" pitchFamily="34" charset="0"/>
              </a:rPr>
              <a:t>Inorder</a:t>
            </a:r>
            <a:r>
              <a:rPr lang="en-US" sz="2000" b="1" dirty="0">
                <a:latin typeface="Arial" panose="020B0604020202020204" pitchFamily="34" charset="0"/>
                <a:cs typeface="Arial" panose="020B0604020202020204" pitchFamily="34" charset="0"/>
              </a:rPr>
              <a:t> Predecessor</a:t>
            </a:r>
          </a:p>
          <a:p>
            <a:pPr lvl="1" algn="just">
              <a:lnSpc>
                <a:spcPct val="150000"/>
              </a:lnSpc>
            </a:pPr>
            <a:r>
              <a:rPr lang="en-US" sz="2000" dirty="0">
                <a:latin typeface="Arial" panose="020B0604020202020204" pitchFamily="34" charset="0"/>
                <a:cs typeface="Arial" panose="020B0604020202020204" pitchFamily="34" charset="0"/>
              </a:rPr>
              <a:t>The largest key on the left child of a node is called its </a:t>
            </a:r>
            <a:r>
              <a:rPr lang="en-US" sz="2000" dirty="0" err="1">
                <a:latin typeface="Arial" panose="020B0604020202020204" pitchFamily="34" charset="0"/>
                <a:cs typeface="Arial" panose="020B0604020202020204" pitchFamily="34" charset="0"/>
              </a:rPr>
              <a:t>inorder</a:t>
            </a:r>
            <a:r>
              <a:rPr lang="en-US" sz="2000" dirty="0">
                <a:latin typeface="Arial" panose="020B0604020202020204" pitchFamily="34" charset="0"/>
                <a:cs typeface="Arial" panose="020B0604020202020204" pitchFamily="34" charset="0"/>
              </a:rPr>
              <a:t> predecessor.</a:t>
            </a:r>
          </a:p>
          <a:p>
            <a:pPr lvl="1" algn="just">
              <a:lnSpc>
                <a:spcPct val="150000"/>
              </a:lnSpc>
              <a:buFont typeface="Wingdings" panose="05000000000000000000" pitchFamily="2" charset="2"/>
              <a:buChar char="Ø"/>
            </a:pPr>
            <a:r>
              <a:rPr lang="en-US" sz="2000" b="1" dirty="0" err="1">
                <a:latin typeface="Arial" panose="020B0604020202020204" pitchFamily="34" charset="0"/>
                <a:cs typeface="Arial" panose="020B0604020202020204" pitchFamily="34" charset="0"/>
              </a:rPr>
              <a:t>Inorder</a:t>
            </a:r>
            <a:r>
              <a:rPr lang="en-US" sz="2000" b="1" dirty="0">
                <a:latin typeface="Arial" panose="020B0604020202020204" pitchFamily="34" charset="0"/>
                <a:cs typeface="Arial" panose="020B0604020202020204" pitchFamily="34" charset="0"/>
              </a:rPr>
              <a:t> Successor</a:t>
            </a:r>
          </a:p>
          <a:p>
            <a:pPr lvl="1" algn="just">
              <a:lnSpc>
                <a:spcPct val="150000"/>
              </a:lnSpc>
            </a:pPr>
            <a:r>
              <a:rPr lang="en-US" sz="2000" dirty="0">
                <a:latin typeface="Arial" panose="020B0604020202020204" pitchFamily="34" charset="0"/>
                <a:cs typeface="Arial" panose="020B0604020202020204" pitchFamily="34" charset="0"/>
              </a:rPr>
              <a:t>The smallest key on the right child of a node is called its </a:t>
            </a:r>
            <a:r>
              <a:rPr lang="en-US" sz="2000" dirty="0" err="1">
                <a:latin typeface="Arial" panose="020B0604020202020204" pitchFamily="34" charset="0"/>
                <a:cs typeface="Arial" panose="020B0604020202020204" pitchFamily="34" charset="0"/>
              </a:rPr>
              <a:t>inorder</a:t>
            </a:r>
            <a:r>
              <a:rPr lang="en-US" sz="2000" dirty="0">
                <a:latin typeface="Arial" panose="020B0604020202020204" pitchFamily="34" charset="0"/>
                <a:cs typeface="Arial" panose="020B0604020202020204" pitchFamily="34" charset="0"/>
              </a:rPr>
              <a:t> successor.</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93066641"/>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7BDE7A1-ECB4-468D-9E6E-C907BB7F17EA}"/>
              </a:ext>
            </a:extLst>
          </p:cNvPr>
          <p:cNvSpPr>
            <a:spLocks noGrp="1"/>
          </p:cNvSpPr>
          <p:nvPr>
            <p:ph type="title"/>
          </p:nvPr>
        </p:nvSpPr>
        <p:spPr>
          <a:xfrm>
            <a:off x="838200" y="365126"/>
            <a:ext cx="10515600" cy="692710"/>
          </a:xfrm>
        </p:spPr>
        <p:txBody>
          <a:bodyPr>
            <a:normAutofit/>
          </a:bodyPr>
          <a:lstStyle/>
          <a:p>
            <a:r>
              <a:rPr lang="en-IN" sz="3200" b="1" dirty="0">
                <a:latin typeface="Arial" panose="020B0604020202020204" pitchFamily="34" charset="0"/>
                <a:cs typeface="Arial" panose="020B0604020202020204" pitchFamily="34" charset="0"/>
              </a:rPr>
              <a:t>Deletion Operation</a:t>
            </a:r>
          </a:p>
        </p:txBody>
      </p:sp>
      <p:sp>
        <p:nvSpPr>
          <p:cNvPr id="3" name="Content Placeholder 2">
            <a:extLst>
              <a:ext uri="{FF2B5EF4-FFF2-40B4-BE49-F238E27FC236}">
                <a16:creationId xmlns="" xmlns:a16="http://schemas.microsoft.com/office/drawing/2014/main" id="{8054D435-ECEE-401B-9F6E-AB5296A05330}"/>
              </a:ext>
            </a:extLst>
          </p:cNvPr>
          <p:cNvSpPr>
            <a:spLocks noGrp="1"/>
          </p:cNvSpPr>
          <p:nvPr>
            <p:ph idx="1"/>
          </p:nvPr>
        </p:nvSpPr>
        <p:spPr>
          <a:xfrm>
            <a:off x="838200" y="1057836"/>
            <a:ext cx="10515600" cy="5119127"/>
          </a:xfrm>
        </p:spPr>
        <p:txBody>
          <a:bodyPr>
            <a:normAutofit/>
          </a:bodyPr>
          <a:lstStyle/>
          <a:p>
            <a:pPr algn="just">
              <a:lnSpc>
                <a:spcPct val="150000"/>
              </a:lnSpc>
            </a:pPr>
            <a:r>
              <a:rPr lang="en-US" sz="2000" dirty="0">
                <a:latin typeface="Arial" panose="020B0604020202020204" pitchFamily="34" charset="0"/>
                <a:cs typeface="Arial" panose="020B0604020202020204" pitchFamily="34" charset="0"/>
              </a:rPr>
              <a:t>Before going through the steps below, one must know these facts about a B tree of degree m.</a:t>
            </a:r>
          </a:p>
          <a:p>
            <a:pPr lvl="1" algn="just">
              <a:lnSpc>
                <a:spcPct val="150000"/>
              </a:lnSpc>
              <a:buFont typeface="Wingdings" panose="05000000000000000000" pitchFamily="2" charset="2"/>
              <a:buChar char="Ø"/>
            </a:pPr>
            <a:r>
              <a:rPr lang="en-US" sz="2000" dirty="0">
                <a:latin typeface="Arial" panose="020B0604020202020204" pitchFamily="34" charset="0"/>
                <a:cs typeface="Arial" panose="020B0604020202020204" pitchFamily="34" charset="0"/>
              </a:rPr>
              <a:t>A node can have a maximum of m children. (i.e. 3)</a:t>
            </a:r>
          </a:p>
          <a:p>
            <a:pPr lvl="1" algn="just">
              <a:lnSpc>
                <a:spcPct val="150000"/>
              </a:lnSpc>
              <a:buFont typeface="Wingdings" panose="05000000000000000000" pitchFamily="2" charset="2"/>
              <a:buChar char="Ø"/>
            </a:pPr>
            <a:r>
              <a:rPr lang="en-US" sz="2000" dirty="0">
                <a:latin typeface="Arial" panose="020B0604020202020204" pitchFamily="34" charset="0"/>
                <a:cs typeface="Arial" panose="020B0604020202020204" pitchFamily="34" charset="0"/>
              </a:rPr>
              <a:t>A node can contain a maximum of m - 1 keys. (i.e. 2)</a:t>
            </a:r>
          </a:p>
          <a:p>
            <a:pPr lvl="1" algn="just">
              <a:lnSpc>
                <a:spcPct val="150000"/>
              </a:lnSpc>
              <a:buFont typeface="Wingdings" panose="05000000000000000000" pitchFamily="2" charset="2"/>
              <a:buChar char="Ø"/>
            </a:pPr>
            <a:r>
              <a:rPr lang="en-US" sz="2000" dirty="0">
                <a:latin typeface="Arial" panose="020B0604020202020204" pitchFamily="34" charset="0"/>
                <a:cs typeface="Arial" panose="020B0604020202020204" pitchFamily="34" charset="0"/>
              </a:rPr>
              <a:t>A node should have a minimum of ⌈m/2⌉ children. (i.e. 2)</a:t>
            </a:r>
          </a:p>
          <a:p>
            <a:pPr lvl="1" algn="just">
              <a:lnSpc>
                <a:spcPct val="150000"/>
              </a:lnSpc>
              <a:buFont typeface="Wingdings" panose="05000000000000000000" pitchFamily="2" charset="2"/>
              <a:buChar char="Ø"/>
            </a:pPr>
            <a:r>
              <a:rPr lang="en-US" sz="2000" dirty="0">
                <a:latin typeface="Arial" panose="020B0604020202020204" pitchFamily="34" charset="0"/>
                <a:cs typeface="Arial" panose="020B0604020202020204" pitchFamily="34" charset="0"/>
              </a:rPr>
              <a:t>A node (except root node) should contain a minimum of ⌈m/2⌉ - 1 keys. (i.e. 1)</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9093969"/>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A7FE004-95D0-4675-AB9B-B8C68841F0C5}"/>
              </a:ext>
            </a:extLst>
          </p:cNvPr>
          <p:cNvSpPr>
            <a:spLocks noGrp="1"/>
          </p:cNvSpPr>
          <p:nvPr>
            <p:ph type="title"/>
          </p:nvPr>
        </p:nvSpPr>
        <p:spPr/>
        <p:txBody>
          <a:bodyPr>
            <a:normAutofit/>
          </a:bodyPr>
          <a:lstStyle/>
          <a:p>
            <a:r>
              <a:rPr lang="en-IN" sz="3200" b="1" dirty="0">
                <a:latin typeface="Arial" panose="020B0604020202020204" pitchFamily="34" charset="0"/>
                <a:cs typeface="Arial" panose="020B0604020202020204" pitchFamily="34" charset="0"/>
              </a:rPr>
              <a:t>Lab: </a:t>
            </a:r>
            <a:r>
              <a:rPr lang="en-US" sz="3200" b="1" dirty="0">
                <a:latin typeface="Arial" panose="020B0604020202020204" pitchFamily="34" charset="0"/>
                <a:cs typeface="Arial" panose="020B0604020202020204" pitchFamily="34" charset="0"/>
              </a:rPr>
              <a:t>Deleting a key on a B-tree in Java</a:t>
            </a:r>
            <a:endParaRPr lang="en-IN" sz="3200" b="1"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 xmlns:a16="http://schemas.microsoft.com/office/drawing/2014/main" id="{D04AD39C-CEF5-4872-BDC6-DCE2E1DB4C38}"/>
              </a:ext>
            </a:extLst>
          </p:cNvPr>
          <p:cNvSpPr>
            <a:spLocks noGrp="1"/>
          </p:cNvSpPr>
          <p:nvPr>
            <p:ph idx="1"/>
          </p:nvPr>
        </p:nvSpPr>
        <p:spPr>
          <a:xfrm>
            <a:off x="838200" y="1431178"/>
            <a:ext cx="10515600" cy="4351338"/>
          </a:xfrm>
        </p:spPr>
        <p:txBody>
          <a:bodyPr>
            <a:normAutofit/>
          </a:bodyPr>
          <a:lstStyle/>
          <a:p>
            <a:pPr marL="0" indent="0">
              <a:buNone/>
            </a:pPr>
            <a:r>
              <a:rPr lang="en-IN" sz="2000" dirty="0">
                <a:latin typeface="Arial" panose="020B0604020202020204" pitchFamily="34" charset="0"/>
                <a:cs typeface="Arial" panose="020B0604020202020204" pitchFamily="34" charset="0"/>
              </a:rPr>
              <a:t>Lab 15.1 : Implementation to delete </a:t>
            </a:r>
            <a:r>
              <a:rPr lang="en-US" sz="2000" dirty="0">
                <a:latin typeface="Arial" panose="020B0604020202020204" pitchFamily="34" charset="0"/>
                <a:cs typeface="Arial" panose="020B0604020202020204" pitchFamily="34" charset="0"/>
              </a:rPr>
              <a:t>a key on a B-tree in Java.</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95822995"/>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7286A40-F480-4400-8501-0DFB7A0CFB94}"/>
              </a:ext>
            </a:extLst>
          </p:cNvPr>
          <p:cNvSpPr>
            <a:spLocks noGrp="1"/>
          </p:cNvSpPr>
          <p:nvPr>
            <p:ph type="title"/>
          </p:nvPr>
        </p:nvSpPr>
        <p:spPr>
          <a:xfrm>
            <a:off x="838200" y="400984"/>
            <a:ext cx="10515600" cy="701675"/>
          </a:xfrm>
        </p:spPr>
        <p:txBody>
          <a:bodyPr>
            <a:normAutofit fontScale="90000"/>
          </a:bodyPr>
          <a:lstStyle/>
          <a:p>
            <a:r>
              <a:rPr lang="en-IN" sz="3200" b="1" dirty="0">
                <a:latin typeface="Arial" panose="020B0604020202020204" pitchFamily="34" charset="0"/>
                <a:cs typeface="Arial" panose="020B0604020202020204" pitchFamily="34" charset="0"/>
              </a:rPr>
              <a:t>Graph Data Structure</a:t>
            </a:r>
            <a:br>
              <a:rPr lang="en-IN" sz="3200" b="1" dirty="0">
                <a:latin typeface="Arial" panose="020B0604020202020204" pitchFamily="34" charset="0"/>
                <a:cs typeface="Arial" panose="020B0604020202020204" pitchFamily="34" charset="0"/>
              </a:rPr>
            </a:br>
            <a:endParaRPr lang="en-IN" sz="3200" b="1"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 xmlns:a16="http://schemas.microsoft.com/office/drawing/2014/main" id="{49D3ED1A-A3AD-4F37-9C50-1497C278C75A}"/>
              </a:ext>
            </a:extLst>
          </p:cNvPr>
          <p:cNvSpPr>
            <a:spLocks noGrp="1"/>
          </p:cNvSpPr>
          <p:nvPr>
            <p:ph idx="1"/>
          </p:nvPr>
        </p:nvSpPr>
        <p:spPr>
          <a:xfrm>
            <a:off x="838200" y="824752"/>
            <a:ext cx="10515600" cy="5934635"/>
          </a:xfrm>
        </p:spPr>
        <p:txBody>
          <a:bodyPr>
            <a:normAutofit/>
          </a:bodyPr>
          <a:lstStyle/>
          <a:p>
            <a:pPr algn="just">
              <a:lnSpc>
                <a:spcPct val="150000"/>
              </a:lnSpc>
            </a:pPr>
            <a:r>
              <a:rPr lang="en-US" sz="2000" dirty="0">
                <a:latin typeface="Arial" panose="020B0604020202020204" pitchFamily="34" charset="0"/>
                <a:cs typeface="Arial" panose="020B0604020202020204" pitchFamily="34" charset="0"/>
              </a:rPr>
              <a:t>A graph data structure is a collection of nodes that have data and are connected to other nodes.</a:t>
            </a:r>
          </a:p>
          <a:p>
            <a:pPr algn="just">
              <a:lnSpc>
                <a:spcPct val="150000"/>
              </a:lnSpc>
            </a:pPr>
            <a:r>
              <a:rPr lang="en-US" sz="2000" dirty="0">
                <a:latin typeface="Arial" panose="020B0604020202020204" pitchFamily="34" charset="0"/>
                <a:cs typeface="Arial" panose="020B0604020202020204" pitchFamily="34" charset="0"/>
              </a:rPr>
              <a:t>Let's try to understand this through an example. On </a:t>
            </a:r>
            <a:r>
              <a:rPr lang="en-US" sz="2000" dirty="0" err="1">
                <a:latin typeface="Arial" panose="020B0604020202020204" pitchFamily="34" charset="0"/>
                <a:cs typeface="Arial" panose="020B0604020202020204" pitchFamily="34" charset="0"/>
              </a:rPr>
              <a:t>facebook</a:t>
            </a:r>
            <a:r>
              <a:rPr lang="en-US" sz="2000" dirty="0">
                <a:latin typeface="Arial" panose="020B0604020202020204" pitchFamily="34" charset="0"/>
                <a:cs typeface="Arial" panose="020B0604020202020204" pitchFamily="34" charset="0"/>
              </a:rPr>
              <a:t>, everything is a node. That includes User, Photo, Album, Event, Group, Page, Comment, Story, Video, Link, Note...anything that has data is a node.</a:t>
            </a:r>
          </a:p>
          <a:p>
            <a:pPr algn="just">
              <a:lnSpc>
                <a:spcPct val="150000"/>
              </a:lnSpc>
            </a:pPr>
            <a:r>
              <a:rPr lang="en-US" sz="2000" dirty="0">
                <a:latin typeface="Arial" panose="020B0604020202020204" pitchFamily="34" charset="0"/>
                <a:cs typeface="Arial" panose="020B0604020202020204" pitchFamily="34" charset="0"/>
              </a:rPr>
              <a:t>Every relationship is an edge from one node to another. Whether you post a photo, join a group, like a page, etc., a new edge is created for that relationship.</a:t>
            </a:r>
            <a:endParaRPr lang="en-IN" sz="20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 xmlns:a16="http://schemas.microsoft.com/office/drawing/2014/main" id="{BE4CE7FD-A8A1-4050-A995-6980C20FEA21}"/>
              </a:ext>
            </a:extLst>
          </p:cNvPr>
          <p:cNvPicPr>
            <a:picLocks noChangeAspect="1"/>
          </p:cNvPicPr>
          <p:nvPr/>
        </p:nvPicPr>
        <p:blipFill>
          <a:blip r:embed="rId2"/>
          <a:stretch>
            <a:fillRect/>
          </a:stretch>
        </p:blipFill>
        <p:spPr>
          <a:xfrm>
            <a:off x="2613638" y="4323484"/>
            <a:ext cx="4486409" cy="2435903"/>
          </a:xfrm>
          <a:prstGeom prst="rect">
            <a:avLst/>
          </a:prstGeom>
        </p:spPr>
      </p:pic>
    </p:spTree>
    <p:extLst>
      <p:ext uri="{BB962C8B-B14F-4D97-AF65-F5344CB8AC3E}">
        <p14:creationId xmlns:p14="http://schemas.microsoft.com/office/powerpoint/2010/main" val="261609176"/>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DDFC5DFF-A922-409E-A4C8-D5AB390DD79E}"/>
              </a:ext>
            </a:extLst>
          </p:cNvPr>
          <p:cNvSpPr>
            <a:spLocks noGrp="1"/>
          </p:cNvSpPr>
          <p:nvPr>
            <p:ph idx="1"/>
          </p:nvPr>
        </p:nvSpPr>
        <p:spPr>
          <a:xfrm>
            <a:off x="838200" y="206188"/>
            <a:ext cx="10515600" cy="5970775"/>
          </a:xfrm>
        </p:spPr>
        <p:txBody>
          <a:bodyPr>
            <a:normAutofit/>
          </a:bodyPr>
          <a:lstStyle/>
          <a:p>
            <a:pPr>
              <a:lnSpc>
                <a:spcPct val="150000"/>
              </a:lnSpc>
            </a:pPr>
            <a:r>
              <a:rPr lang="en-US" sz="2000" dirty="0">
                <a:latin typeface="Arial" panose="020B0604020202020204" pitchFamily="34" charset="0"/>
                <a:cs typeface="Arial" panose="020B0604020202020204" pitchFamily="34" charset="0"/>
              </a:rPr>
              <a:t>More precisely, a graph is a data structure (V, E) that consists of</a:t>
            </a:r>
          </a:p>
          <a:p>
            <a:pPr lvl="1">
              <a:lnSpc>
                <a:spcPct val="150000"/>
              </a:lnSpc>
              <a:buFont typeface="Wingdings" panose="05000000000000000000" pitchFamily="2" charset="2"/>
              <a:buChar char="Ø"/>
            </a:pPr>
            <a:r>
              <a:rPr lang="en-US" sz="2000" dirty="0">
                <a:latin typeface="Arial" panose="020B0604020202020204" pitchFamily="34" charset="0"/>
                <a:cs typeface="Arial" panose="020B0604020202020204" pitchFamily="34" charset="0"/>
              </a:rPr>
              <a:t>A collection of vertices V.</a:t>
            </a:r>
          </a:p>
          <a:p>
            <a:pPr lvl="1">
              <a:lnSpc>
                <a:spcPct val="150000"/>
              </a:lnSpc>
              <a:buFont typeface="Wingdings" panose="05000000000000000000" pitchFamily="2" charset="2"/>
              <a:buChar char="Ø"/>
            </a:pPr>
            <a:r>
              <a:rPr lang="en-US" sz="2000" dirty="0">
                <a:latin typeface="Arial" panose="020B0604020202020204" pitchFamily="34" charset="0"/>
                <a:cs typeface="Arial" panose="020B0604020202020204" pitchFamily="34" charset="0"/>
              </a:rPr>
              <a:t>A collection of edges E, represented as ordered pairs of vertices (</a:t>
            </a:r>
            <a:r>
              <a:rPr lang="en-US" sz="2000" dirty="0" err="1">
                <a:latin typeface="Arial" panose="020B0604020202020204" pitchFamily="34" charset="0"/>
                <a:cs typeface="Arial" panose="020B0604020202020204" pitchFamily="34" charset="0"/>
              </a:rPr>
              <a:t>u,v</a:t>
            </a:r>
            <a:r>
              <a:rPr lang="en-US" sz="2000" dirty="0">
                <a:latin typeface="Arial" panose="020B0604020202020204" pitchFamily="34" charset="0"/>
                <a:cs typeface="Arial" panose="020B0604020202020204" pitchFamily="34" charset="0"/>
              </a:rPr>
              <a:t>).</a:t>
            </a:r>
          </a:p>
          <a:p>
            <a:pPr lvl="1">
              <a:lnSpc>
                <a:spcPct val="150000"/>
              </a:lnSpc>
              <a:buFont typeface="Wingdings" panose="05000000000000000000" pitchFamily="2" charset="2"/>
              <a:buChar char="Ø"/>
            </a:pPr>
            <a:endParaRPr lang="en-US" sz="2000" dirty="0">
              <a:latin typeface="Arial" panose="020B0604020202020204" pitchFamily="34" charset="0"/>
              <a:cs typeface="Arial" panose="020B0604020202020204" pitchFamily="34" charset="0"/>
            </a:endParaRPr>
          </a:p>
          <a:p>
            <a:pPr lvl="1">
              <a:lnSpc>
                <a:spcPct val="150000"/>
              </a:lnSpc>
              <a:buFont typeface="Wingdings" panose="05000000000000000000" pitchFamily="2" charset="2"/>
              <a:buChar char="Ø"/>
            </a:pPr>
            <a:endParaRPr lang="en-US" sz="2000" dirty="0">
              <a:latin typeface="Arial" panose="020B0604020202020204" pitchFamily="34" charset="0"/>
              <a:cs typeface="Arial" panose="020B0604020202020204" pitchFamily="34" charset="0"/>
            </a:endParaRPr>
          </a:p>
          <a:p>
            <a:pPr lvl="1">
              <a:lnSpc>
                <a:spcPct val="150000"/>
              </a:lnSpc>
              <a:buFont typeface="Wingdings" panose="05000000000000000000" pitchFamily="2" charset="2"/>
              <a:buChar char="Ø"/>
            </a:pPr>
            <a:endParaRPr lang="en-US" sz="2000" dirty="0">
              <a:latin typeface="Arial" panose="020B0604020202020204" pitchFamily="34" charset="0"/>
              <a:cs typeface="Arial" panose="020B0604020202020204" pitchFamily="34" charset="0"/>
            </a:endParaRPr>
          </a:p>
          <a:p>
            <a:pPr lvl="1">
              <a:lnSpc>
                <a:spcPct val="150000"/>
              </a:lnSpc>
              <a:buFont typeface="Wingdings" panose="05000000000000000000" pitchFamily="2" charset="2"/>
              <a:buChar char="Ø"/>
            </a:pPr>
            <a:endParaRPr lang="en-US" sz="2000" dirty="0">
              <a:latin typeface="Arial" panose="020B0604020202020204" pitchFamily="34" charset="0"/>
              <a:cs typeface="Arial" panose="020B0604020202020204" pitchFamily="34" charset="0"/>
            </a:endParaRPr>
          </a:p>
          <a:p>
            <a:pPr lvl="1">
              <a:lnSpc>
                <a:spcPct val="150000"/>
              </a:lnSpc>
              <a:buFont typeface="Wingdings" panose="05000000000000000000" pitchFamily="2" charset="2"/>
              <a:buChar char="Ø"/>
            </a:pPr>
            <a:endParaRPr lang="en-US" sz="2000" dirty="0">
              <a:latin typeface="Arial" panose="020B0604020202020204" pitchFamily="34" charset="0"/>
              <a:cs typeface="Arial" panose="020B0604020202020204" pitchFamily="34" charset="0"/>
            </a:endParaRPr>
          </a:p>
          <a:p>
            <a:pPr lvl="1">
              <a:lnSpc>
                <a:spcPct val="150000"/>
              </a:lnSpc>
              <a:buFont typeface="Wingdings" panose="05000000000000000000" pitchFamily="2" charset="2"/>
              <a:buChar char="Ø"/>
            </a:pPr>
            <a:endParaRPr lang="en-US" sz="2000" dirty="0">
              <a:latin typeface="Arial" panose="020B0604020202020204" pitchFamily="34" charset="0"/>
              <a:cs typeface="Arial" panose="020B0604020202020204" pitchFamily="34" charset="0"/>
            </a:endParaRPr>
          </a:p>
          <a:p>
            <a:pPr>
              <a:lnSpc>
                <a:spcPct val="150000"/>
              </a:lnSpc>
              <a:buFont typeface="Wingdings" panose="05000000000000000000" pitchFamily="2" charset="2"/>
              <a:buChar char="Ø"/>
            </a:pPr>
            <a:endParaRPr lang="en-US" sz="2400" dirty="0">
              <a:latin typeface="Arial" panose="020B0604020202020204" pitchFamily="34" charset="0"/>
              <a:cs typeface="Arial" panose="020B0604020202020204" pitchFamily="34" charset="0"/>
            </a:endParaRPr>
          </a:p>
          <a:p>
            <a:pPr marL="0" indent="0">
              <a:lnSpc>
                <a:spcPct val="150000"/>
              </a:lnSpc>
              <a:buNone/>
            </a:pPr>
            <a:endParaRPr lang="en-US" sz="2400" dirty="0">
              <a:latin typeface="Arial" panose="020B0604020202020204" pitchFamily="34" charset="0"/>
              <a:cs typeface="Arial" panose="020B0604020202020204" pitchFamily="34" charset="0"/>
            </a:endParaRPr>
          </a:p>
          <a:p>
            <a:endParaRPr lang="en-IN" sz="20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 xmlns:a16="http://schemas.microsoft.com/office/drawing/2014/main" id="{E5679F86-790E-45A4-B89A-BBAAAA0BE494}"/>
              </a:ext>
            </a:extLst>
          </p:cNvPr>
          <p:cNvPicPr>
            <a:picLocks noChangeAspect="1"/>
          </p:cNvPicPr>
          <p:nvPr/>
        </p:nvPicPr>
        <p:blipFill>
          <a:blip r:embed="rId2"/>
          <a:stretch>
            <a:fillRect/>
          </a:stretch>
        </p:blipFill>
        <p:spPr>
          <a:xfrm>
            <a:off x="1911421" y="2026845"/>
            <a:ext cx="5855823" cy="2329459"/>
          </a:xfrm>
          <a:prstGeom prst="rect">
            <a:avLst/>
          </a:prstGeom>
        </p:spPr>
      </p:pic>
      <p:pic>
        <p:nvPicPr>
          <p:cNvPr id="7" name="Picture 6">
            <a:extLst>
              <a:ext uri="{FF2B5EF4-FFF2-40B4-BE49-F238E27FC236}">
                <a16:creationId xmlns="" xmlns:a16="http://schemas.microsoft.com/office/drawing/2014/main" id="{96BBA57A-F86E-451C-8A4A-D6411D5D9A77}"/>
              </a:ext>
            </a:extLst>
          </p:cNvPr>
          <p:cNvPicPr>
            <a:picLocks noChangeAspect="1"/>
          </p:cNvPicPr>
          <p:nvPr/>
        </p:nvPicPr>
        <p:blipFill>
          <a:blip r:embed="rId3"/>
          <a:stretch>
            <a:fillRect/>
          </a:stretch>
        </p:blipFill>
        <p:spPr>
          <a:xfrm>
            <a:off x="1759022" y="4684268"/>
            <a:ext cx="6533332" cy="1379340"/>
          </a:xfrm>
          <a:prstGeom prst="rect">
            <a:avLst/>
          </a:prstGeom>
        </p:spPr>
      </p:pic>
    </p:spTree>
    <p:extLst>
      <p:ext uri="{BB962C8B-B14F-4D97-AF65-F5344CB8AC3E}">
        <p14:creationId xmlns:p14="http://schemas.microsoft.com/office/powerpoint/2010/main" val="664686430"/>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1BAEDB3-B1ED-46C0-82AC-C6C5C406D4D1}"/>
              </a:ext>
            </a:extLst>
          </p:cNvPr>
          <p:cNvSpPr>
            <a:spLocks noGrp="1"/>
          </p:cNvSpPr>
          <p:nvPr>
            <p:ph type="title"/>
          </p:nvPr>
        </p:nvSpPr>
        <p:spPr>
          <a:xfrm>
            <a:off x="838200" y="161364"/>
            <a:ext cx="10515600" cy="878542"/>
          </a:xfrm>
        </p:spPr>
        <p:txBody>
          <a:bodyPr>
            <a:normAutofit/>
          </a:bodyPr>
          <a:lstStyle/>
          <a:p>
            <a:r>
              <a:rPr lang="en-IN" sz="3200" b="1" dirty="0">
                <a:latin typeface="Arial" panose="020B0604020202020204" pitchFamily="34" charset="0"/>
                <a:cs typeface="Arial" panose="020B0604020202020204" pitchFamily="34" charset="0"/>
              </a:rPr>
              <a:t>Graph Terminology</a:t>
            </a:r>
          </a:p>
        </p:txBody>
      </p:sp>
      <p:sp>
        <p:nvSpPr>
          <p:cNvPr id="3" name="Content Placeholder 2">
            <a:extLst>
              <a:ext uri="{FF2B5EF4-FFF2-40B4-BE49-F238E27FC236}">
                <a16:creationId xmlns="" xmlns:a16="http://schemas.microsoft.com/office/drawing/2014/main" id="{D4440849-1CD7-4A16-9C0F-0547413CE44A}"/>
              </a:ext>
            </a:extLst>
          </p:cNvPr>
          <p:cNvSpPr>
            <a:spLocks noGrp="1"/>
          </p:cNvSpPr>
          <p:nvPr>
            <p:ph idx="1"/>
          </p:nvPr>
        </p:nvSpPr>
        <p:spPr>
          <a:xfrm>
            <a:off x="838200" y="941294"/>
            <a:ext cx="10515600" cy="5235669"/>
          </a:xfrm>
        </p:spPr>
        <p:txBody>
          <a:bodyPr>
            <a:normAutofit/>
          </a:bodyPr>
          <a:lstStyle/>
          <a:p>
            <a:pPr algn="just">
              <a:lnSpc>
                <a:spcPct val="150000"/>
              </a:lnSpc>
              <a:buFont typeface="Arial" panose="020B0604020202020204" pitchFamily="34" charset="0"/>
              <a:buChar char="•"/>
            </a:pPr>
            <a:r>
              <a:rPr lang="en-US" sz="2000" b="1" i="0" dirty="0">
                <a:effectLst/>
                <a:latin typeface="Arial" panose="020B0604020202020204" pitchFamily="34" charset="0"/>
                <a:cs typeface="Arial" panose="020B0604020202020204" pitchFamily="34" charset="0"/>
              </a:rPr>
              <a:t>Adjacency</a:t>
            </a:r>
            <a:r>
              <a:rPr lang="en-US" sz="2000" b="0" i="0" dirty="0">
                <a:effectLst/>
                <a:latin typeface="Arial" panose="020B0604020202020204" pitchFamily="34" charset="0"/>
                <a:cs typeface="Arial" panose="020B0604020202020204" pitchFamily="34" charset="0"/>
              </a:rPr>
              <a:t>: A vertex is said to be adjacent to another vertex if there is an edge connecting them. Vertices 2 and 3 are not adjacent because there is no edge between them.</a:t>
            </a:r>
          </a:p>
          <a:p>
            <a:pPr algn="just">
              <a:lnSpc>
                <a:spcPct val="150000"/>
              </a:lnSpc>
              <a:buFont typeface="Arial" panose="020B0604020202020204" pitchFamily="34" charset="0"/>
              <a:buChar char="•"/>
            </a:pPr>
            <a:r>
              <a:rPr lang="en-US" sz="2000" b="1" i="0" dirty="0">
                <a:effectLst/>
                <a:latin typeface="Arial" panose="020B0604020202020204" pitchFamily="34" charset="0"/>
                <a:cs typeface="Arial" panose="020B0604020202020204" pitchFamily="34" charset="0"/>
              </a:rPr>
              <a:t>Path</a:t>
            </a:r>
            <a:r>
              <a:rPr lang="en-US" sz="2000" b="0" i="0" dirty="0">
                <a:effectLst/>
                <a:latin typeface="Arial" panose="020B0604020202020204" pitchFamily="34" charset="0"/>
                <a:cs typeface="Arial" panose="020B0604020202020204" pitchFamily="34" charset="0"/>
              </a:rPr>
              <a:t>: A sequence of edges that allows you to go from vertex A to vertex B is called a path. 0-1, 1-2 and 0-2 are paths from vertex 0 to vertex 2.</a:t>
            </a:r>
          </a:p>
          <a:p>
            <a:pPr algn="just">
              <a:lnSpc>
                <a:spcPct val="150000"/>
              </a:lnSpc>
              <a:buFont typeface="Arial" panose="020B0604020202020204" pitchFamily="34" charset="0"/>
              <a:buChar char="•"/>
            </a:pPr>
            <a:r>
              <a:rPr lang="en-US" sz="2000" b="1" i="0" dirty="0">
                <a:effectLst/>
                <a:latin typeface="Arial" panose="020B0604020202020204" pitchFamily="34" charset="0"/>
                <a:cs typeface="Arial" panose="020B0604020202020204" pitchFamily="34" charset="0"/>
              </a:rPr>
              <a:t>Directed Graph</a:t>
            </a:r>
            <a:r>
              <a:rPr lang="en-US" sz="2000" b="0" i="0" dirty="0">
                <a:effectLst/>
                <a:latin typeface="Arial" panose="020B0604020202020204" pitchFamily="34" charset="0"/>
                <a:cs typeface="Arial" panose="020B0604020202020204" pitchFamily="34" charset="0"/>
              </a:rPr>
              <a:t>: A graph in which an edge (</a:t>
            </a:r>
            <a:r>
              <a:rPr lang="en-US" sz="2000" b="0" i="0" dirty="0" err="1">
                <a:effectLst/>
                <a:latin typeface="Arial" panose="020B0604020202020204" pitchFamily="34" charset="0"/>
                <a:cs typeface="Arial" panose="020B0604020202020204" pitchFamily="34" charset="0"/>
              </a:rPr>
              <a:t>u,v</a:t>
            </a:r>
            <a:r>
              <a:rPr lang="en-US" sz="2000" b="0" i="0" dirty="0">
                <a:effectLst/>
                <a:latin typeface="Arial" panose="020B0604020202020204" pitchFamily="34" charset="0"/>
                <a:cs typeface="Arial" panose="020B0604020202020204" pitchFamily="34" charset="0"/>
              </a:rPr>
              <a:t>) doesn't necessarily mean that there is an edge (v, u) as well. The edges in such a graph are represented by arrows to show the direction of the edge.</a:t>
            </a:r>
          </a:p>
          <a:p>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80006142"/>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B952342-CD39-49AF-A052-A4B8FB63AA8B}"/>
              </a:ext>
            </a:extLst>
          </p:cNvPr>
          <p:cNvSpPr>
            <a:spLocks noGrp="1"/>
          </p:cNvSpPr>
          <p:nvPr>
            <p:ph type="title"/>
          </p:nvPr>
        </p:nvSpPr>
        <p:spPr>
          <a:xfrm>
            <a:off x="838200" y="365125"/>
            <a:ext cx="10515600" cy="755463"/>
          </a:xfrm>
        </p:spPr>
        <p:txBody>
          <a:bodyPr>
            <a:normAutofit/>
          </a:bodyPr>
          <a:lstStyle/>
          <a:p>
            <a:r>
              <a:rPr lang="en-IN" sz="3200" b="1" dirty="0">
                <a:latin typeface="Arial" panose="020B0604020202020204" pitchFamily="34" charset="0"/>
                <a:cs typeface="Arial" panose="020B0604020202020204" pitchFamily="34" charset="0"/>
              </a:rPr>
              <a:t>Graph Representation</a:t>
            </a:r>
          </a:p>
        </p:txBody>
      </p:sp>
      <p:sp>
        <p:nvSpPr>
          <p:cNvPr id="3" name="Content Placeholder 2">
            <a:extLst>
              <a:ext uri="{FF2B5EF4-FFF2-40B4-BE49-F238E27FC236}">
                <a16:creationId xmlns="" xmlns:a16="http://schemas.microsoft.com/office/drawing/2014/main" id="{0711CF4D-A442-4CFD-A484-CEFE0DB52662}"/>
              </a:ext>
            </a:extLst>
          </p:cNvPr>
          <p:cNvSpPr>
            <a:spLocks noGrp="1"/>
          </p:cNvSpPr>
          <p:nvPr>
            <p:ph idx="1"/>
          </p:nvPr>
        </p:nvSpPr>
        <p:spPr>
          <a:xfrm>
            <a:off x="838200" y="1120588"/>
            <a:ext cx="10515600" cy="5459506"/>
          </a:xfrm>
        </p:spPr>
        <p:txBody>
          <a:bodyPr>
            <a:normAutofit/>
          </a:bodyPr>
          <a:lstStyle/>
          <a:p>
            <a:pPr marL="0" indent="0">
              <a:buNone/>
            </a:pPr>
            <a:r>
              <a:rPr lang="en-IN" sz="2000" dirty="0">
                <a:latin typeface="Arial" panose="020B0604020202020204" pitchFamily="34" charset="0"/>
                <a:cs typeface="Arial" panose="020B0604020202020204" pitchFamily="34" charset="0"/>
              </a:rPr>
              <a:t>1. </a:t>
            </a:r>
            <a:r>
              <a:rPr lang="en-IN" sz="2000" b="1" dirty="0">
                <a:latin typeface="Arial" panose="020B0604020202020204" pitchFamily="34" charset="0"/>
                <a:cs typeface="Arial" panose="020B0604020202020204" pitchFamily="34" charset="0"/>
              </a:rPr>
              <a:t>Adjacency Matrix</a:t>
            </a:r>
          </a:p>
          <a:p>
            <a:r>
              <a:rPr lang="en-US" sz="2000" dirty="0">
                <a:latin typeface="Arial" panose="020B0604020202020204" pitchFamily="34" charset="0"/>
                <a:cs typeface="Arial" panose="020B0604020202020204" pitchFamily="34" charset="0"/>
              </a:rPr>
              <a:t>An adjacency matrix is a 2D array of V x V vertices. Each row and column represent a vertex.</a:t>
            </a:r>
          </a:p>
          <a:p>
            <a:r>
              <a:rPr lang="en-US" sz="2000" dirty="0">
                <a:latin typeface="Arial" panose="020B0604020202020204" pitchFamily="34" charset="0"/>
                <a:cs typeface="Arial" panose="020B0604020202020204" pitchFamily="34" charset="0"/>
              </a:rPr>
              <a:t>If the value of any element a[</a:t>
            </a:r>
            <a:r>
              <a:rPr lang="en-US" sz="2000" dirty="0" err="1">
                <a:latin typeface="Arial" panose="020B0604020202020204" pitchFamily="34" charset="0"/>
                <a:cs typeface="Arial" panose="020B0604020202020204" pitchFamily="34" charset="0"/>
              </a:rPr>
              <a:t>i</a:t>
            </a:r>
            <a:r>
              <a:rPr lang="en-US" sz="2000" dirty="0">
                <a:latin typeface="Arial" panose="020B0604020202020204" pitchFamily="34" charset="0"/>
                <a:cs typeface="Arial" panose="020B0604020202020204" pitchFamily="34" charset="0"/>
              </a:rPr>
              <a:t>][j] is 1, it represents that there is an edge connecting vertex </a:t>
            </a:r>
            <a:r>
              <a:rPr lang="en-US" sz="2000" dirty="0" err="1">
                <a:latin typeface="Arial" panose="020B0604020202020204" pitchFamily="34" charset="0"/>
                <a:cs typeface="Arial" panose="020B0604020202020204" pitchFamily="34" charset="0"/>
              </a:rPr>
              <a:t>i</a:t>
            </a:r>
            <a:r>
              <a:rPr lang="en-US" sz="2000" dirty="0">
                <a:latin typeface="Arial" panose="020B0604020202020204" pitchFamily="34" charset="0"/>
                <a:cs typeface="Arial" panose="020B0604020202020204" pitchFamily="34" charset="0"/>
              </a:rPr>
              <a:t> and vertex j.</a:t>
            </a:r>
          </a:p>
          <a:p>
            <a:pPr marL="0" indent="0">
              <a:buNone/>
            </a:pPr>
            <a:endParaRPr lang="en-IN" sz="20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 xmlns:a16="http://schemas.microsoft.com/office/drawing/2014/main" id="{7D17E04B-CBD2-441C-8354-F0F5A4C767CC}"/>
              </a:ext>
            </a:extLst>
          </p:cNvPr>
          <p:cNvPicPr>
            <a:picLocks noChangeAspect="1"/>
          </p:cNvPicPr>
          <p:nvPr/>
        </p:nvPicPr>
        <p:blipFill>
          <a:blip r:embed="rId2"/>
          <a:stretch>
            <a:fillRect/>
          </a:stretch>
        </p:blipFill>
        <p:spPr>
          <a:xfrm>
            <a:off x="1957591" y="3205041"/>
            <a:ext cx="5518974" cy="2644509"/>
          </a:xfrm>
          <a:prstGeom prst="rect">
            <a:avLst/>
          </a:prstGeom>
        </p:spPr>
      </p:pic>
    </p:spTree>
    <p:extLst>
      <p:ext uri="{BB962C8B-B14F-4D97-AF65-F5344CB8AC3E}">
        <p14:creationId xmlns:p14="http://schemas.microsoft.com/office/powerpoint/2010/main" val="377385066"/>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0BE48FEB-EB47-437E-A215-6CFB01227744}"/>
              </a:ext>
            </a:extLst>
          </p:cNvPr>
          <p:cNvSpPr>
            <a:spLocks noGrp="1"/>
          </p:cNvSpPr>
          <p:nvPr>
            <p:ph idx="1"/>
          </p:nvPr>
        </p:nvSpPr>
        <p:spPr>
          <a:xfrm>
            <a:off x="838200" y="268941"/>
            <a:ext cx="10515600" cy="5908022"/>
          </a:xfrm>
        </p:spPr>
        <p:txBody>
          <a:bodyPr>
            <a:normAutofit/>
          </a:bodyPr>
          <a:lstStyle/>
          <a:p>
            <a:pPr marL="0" indent="0">
              <a:buNone/>
            </a:pPr>
            <a:r>
              <a:rPr lang="en-IN" sz="2000" b="1" dirty="0">
                <a:latin typeface="Arial" panose="020B0604020202020204" pitchFamily="34" charset="0"/>
                <a:cs typeface="Arial" panose="020B0604020202020204" pitchFamily="34" charset="0"/>
              </a:rPr>
              <a:t>2. Adjacency List</a:t>
            </a:r>
          </a:p>
          <a:p>
            <a:pPr algn="just">
              <a:lnSpc>
                <a:spcPct val="150000"/>
              </a:lnSpc>
            </a:pPr>
            <a:r>
              <a:rPr lang="en-US" sz="2000" dirty="0">
                <a:latin typeface="Arial" panose="020B0604020202020204" pitchFamily="34" charset="0"/>
                <a:cs typeface="Arial" panose="020B0604020202020204" pitchFamily="34" charset="0"/>
              </a:rPr>
              <a:t>An adjacency list represents a graph as an array of linked lists.</a:t>
            </a:r>
          </a:p>
          <a:p>
            <a:pPr algn="just">
              <a:lnSpc>
                <a:spcPct val="150000"/>
              </a:lnSpc>
            </a:pPr>
            <a:r>
              <a:rPr lang="en-US" sz="2000" dirty="0">
                <a:latin typeface="Arial" panose="020B0604020202020204" pitchFamily="34" charset="0"/>
                <a:cs typeface="Arial" panose="020B0604020202020204" pitchFamily="34" charset="0"/>
              </a:rPr>
              <a:t>The index of the array represents a vertex and each element in its linked list represents the other vertices that form an edge with the vertex.</a:t>
            </a:r>
          </a:p>
          <a:p>
            <a:pPr marL="0" indent="0" algn="just">
              <a:lnSpc>
                <a:spcPct val="150000"/>
              </a:lnSpc>
              <a:buNone/>
            </a:pPr>
            <a:endParaRPr lang="en-IN" sz="20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 xmlns:a16="http://schemas.microsoft.com/office/drawing/2014/main" id="{E32EE7D4-8A05-4BC9-AABA-0F3AE85DF370}"/>
              </a:ext>
            </a:extLst>
          </p:cNvPr>
          <p:cNvPicPr>
            <a:picLocks noChangeAspect="1"/>
          </p:cNvPicPr>
          <p:nvPr/>
        </p:nvPicPr>
        <p:blipFill>
          <a:blip r:embed="rId2"/>
          <a:stretch>
            <a:fillRect/>
          </a:stretch>
        </p:blipFill>
        <p:spPr>
          <a:xfrm>
            <a:off x="2002192" y="2403289"/>
            <a:ext cx="6010846" cy="2975535"/>
          </a:xfrm>
          <a:prstGeom prst="rect">
            <a:avLst/>
          </a:prstGeom>
        </p:spPr>
      </p:pic>
    </p:spTree>
    <p:extLst>
      <p:ext uri="{BB962C8B-B14F-4D97-AF65-F5344CB8AC3E}">
        <p14:creationId xmlns:p14="http://schemas.microsoft.com/office/powerpoint/2010/main" val="3598690042"/>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2D6B160-9818-4D06-9430-2BFBF80A716E}"/>
              </a:ext>
            </a:extLst>
          </p:cNvPr>
          <p:cNvSpPr>
            <a:spLocks noGrp="1"/>
          </p:cNvSpPr>
          <p:nvPr>
            <p:ph type="title"/>
          </p:nvPr>
        </p:nvSpPr>
        <p:spPr>
          <a:xfrm>
            <a:off x="838200" y="258482"/>
            <a:ext cx="10515600" cy="845110"/>
          </a:xfrm>
        </p:spPr>
        <p:txBody>
          <a:bodyPr>
            <a:normAutofit/>
          </a:bodyPr>
          <a:lstStyle/>
          <a:p>
            <a:r>
              <a:rPr lang="en-IN" sz="3200" b="1" dirty="0">
                <a:latin typeface="Arial" panose="020B0604020202020204" pitchFamily="34" charset="0"/>
                <a:cs typeface="Arial" panose="020B0604020202020204" pitchFamily="34" charset="0"/>
              </a:rPr>
              <a:t>Graph Operations</a:t>
            </a:r>
          </a:p>
        </p:txBody>
      </p:sp>
      <p:sp>
        <p:nvSpPr>
          <p:cNvPr id="3" name="Content Placeholder 2">
            <a:extLst>
              <a:ext uri="{FF2B5EF4-FFF2-40B4-BE49-F238E27FC236}">
                <a16:creationId xmlns="" xmlns:a16="http://schemas.microsoft.com/office/drawing/2014/main" id="{DF754F60-B18C-44F4-B3EE-B0840949CA32}"/>
              </a:ext>
            </a:extLst>
          </p:cNvPr>
          <p:cNvSpPr>
            <a:spLocks noGrp="1"/>
          </p:cNvSpPr>
          <p:nvPr>
            <p:ph idx="1"/>
          </p:nvPr>
        </p:nvSpPr>
        <p:spPr>
          <a:xfrm>
            <a:off x="838200" y="1103592"/>
            <a:ext cx="10515600" cy="5073371"/>
          </a:xfrm>
        </p:spPr>
        <p:txBody>
          <a:bodyPr>
            <a:normAutofit/>
          </a:bodyPr>
          <a:lstStyle/>
          <a:p>
            <a:pPr algn="just">
              <a:lnSpc>
                <a:spcPct val="150000"/>
              </a:lnSpc>
            </a:pPr>
            <a:r>
              <a:rPr lang="en-US" sz="2000" dirty="0">
                <a:latin typeface="Arial" panose="020B0604020202020204" pitchFamily="34" charset="0"/>
                <a:cs typeface="Arial" panose="020B0604020202020204" pitchFamily="34" charset="0"/>
              </a:rPr>
              <a:t>The most common graph operations are:</a:t>
            </a:r>
          </a:p>
          <a:p>
            <a:pPr lvl="1" algn="just">
              <a:lnSpc>
                <a:spcPct val="150000"/>
              </a:lnSpc>
              <a:buFont typeface="Wingdings" panose="05000000000000000000" pitchFamily="2" charset="2"/>
              <a:buChar char="Ø"/>
            </a:pPr>
            <a:r>
              <a:rPr lang="en-US" sz="2000" dirty="0">
                <a:latin typeface="Arial" panose="020B0604020202020204" pitchFamily="34" charset="0"/>
                <a:cs typeface="Arial" panose="020B0604020202020204" pitchFamily="34" charset="0"/>
              </a:rPr>
              <a:t>Check if the element is present in the graph.</a:t>
            </a:r>
          </a:p>
          <a:p>
            <a:pPr lvl="1" algn="just">
              <a:lnSpc>
                <a:spcPct val="150000"/>
              </a:lnSpc>
              <a:buFont typeface="Wingdings" panose="05000000000000000000" pitchFamily="2" charset="2"/>
              <a:buChar char="Ø"/>
            </a:pPr>
            <a:r>
              <a:rPr lang="en-US" sz="2000" dirty="0">
                <a:latin typeface="Arial" panose="020B0604020202020204" pitchFamily="34" charset="0"/>
                <a:cs typeface="Arial" panose="020B0604020202020204" pitchFamily="34" charset="0"/>
              </a:rPr>
              <a:t>Graph Traversal.</a:t>
            </a:r>
          </a:p>
          <a:p>
            <a:pPr lvl="1" algn="just">
              <a:lnSpc>
                <a:spcPct val="150000"/>
              </a:lnSpc>
              <a:buFont typeface="Wingdings" panose="05000000000000000000" pitchFamily="2" charset="2"/>
              <a:buChar char="Ø"/>
            </a:pPr>
            <a:r>
              <a:rPr lang="en-US" sz="2000" dirty="0">
                <a:latin typeface="Arial" panose="020B0604020202020204" pitchFamily="34" charset="0"/>
                <a:cs typeface="Arial" panose="020B0604020202020204" pitchFamily="34" charset="0"/>
              </a:rPr>
              <a:t>Add elements(vertex, edges) to graph.</a:t>
            </a:r>
          </a:p>
          <a:p>
            <a:pPr lvl="1" algn="just">
              <a:lnSpc>
                <a:spcPct val="150000"/>
              </a:lnSpc>
              <a:buFont typeface="Wingdings" panose="05000000000000000000" pitchFamily="2" charset="2"/>
              <a:buChar char="Ø"/>
            </a:pPr>
            <a:r>
              <a:rPr lang="en-US" sz="2000" dirty="0">
                <a:latin typeface="Arial" panose="020B0604020202020204" pitchFamily="34" charset="0"/>
                <a:cs typeface="Arial" panose="020B0604020202020204" pitchFamily="34" charset="0"/>
              </a:rPr>
              <a:t>Finding the path from one vertex to another.</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6776388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B0525F4-6872-48CC-9B54-950F2057548E}"/>
              </a:ext>
            </a:extLst>
          </p:cNvPr>
          <p:cNvSpPr>
            <a:spLocks noGrp="1"/>
          </p:cNvSpPr>
          <p:nvPr>
            <p:ph type="title"/>
          </p:nvPr>
        </p:nvSpPr>
        <p:spPr>
          <a:xfrm>
            <a:off x="838200" y="365125"/>
            <a:ext cx="10515600" cy="773393"/>
          </a:xfrm>
        </p:spPr>
        <p:txBody>
          <a:bodyPr>
            <a:normAutofit/>
          </a:bodyPr>
          <a:lstStyle/>
          <a:p>
            <a:r>
              <a:rPr lang="en-IN" sz="3200" b="1" i="0" u="none" strike="noStrike" baseline="0" dirty="0">
                <a:latin typeface="Arial" panose="020B0604020202020204" pitchFamily="34" charset="0"/>
                <a:cs typeface="Arial" panose="020B0604020202020204" pitchFamily="34" charset="0"/>
              </a:rPr>
              <a:t>Dictionaries</a:t>
            </a:r>
            <a:endParaRPr lang="en-IN" sz="6600"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 xmlns:a16="http://schemas.microsoft.com/office/drawing/2014/main" id="{1E9C865C-D05A-488B-9981-C8F25C73E407}"/>
              </a:ext>
            </a:extLst>
          </p:cNvPr>
          <p:cNvSpPr>
            <a:spLocks noGrp="1"/>
          </p:cNvSpPr>
          <p:nvPr>
            <p:ph idx="1"/>
          </p:nvPr>
        </p:nvSpPr>
        <p:spPr>
          <a:xfrm>
            <a:off x="838200" y="1138518"/>
            <a:ext cx="10515600" cy="4886045"/>
          </a:xfrm>
        </p:spPr>
        <p:txBody>
          <a:bodyPr>
            <a:normAutofit/>
          </a:bodyPr>
          <a:lstStyle/>
          <a:p>
            <a:pPr marL="0" indent="0" algn="just">
              <a:lnSpc>
                <a:spcPct val="150000"/>
              </a:lnSpc>
              <a:buNone/>
            </a:pPr>
            <a:r>
              <a:rPr lang="en-US" sz="2000" b="0" i="0" u="none" strike="noStrike" baseline="0" dirty="0">
                <a:latin typeface="Arial" panose="020B0604020202020204" pitchFamily="34" charset="0"/>
                <a:cs typeface="Arial" panose="020B0604020202020204" pitchFamily="34" charset="0"/>
              </a:rPr>
              <a:t>• The keys in a dictionary must be simple types (such as integers or strings) while the values can be of any </a:t>
            </a:r>
            <a:r>
              <a:rPr lang="en-IN" sz="2000" b="0" i="0" u="none" strike="noStrike" baseline="0" dirty="0">
                <a:latin typeface="Arial" panose="020B0604020202020204" pitchFamily="34" charset="0"/>
                <a:cs typeface="Arial" panose="020B0604020202020204" pitchFamily="34" charset="0"/>
              </a:rPr>
              <a:t>type.</a:t>
            </a:r>
          </a:p>
          <a:p>
            <a:pPr marL="0" indent="0" algn="just">
              <a:lnSpc>
                <a:spcPct val="150000"/>
              </a:lnSpc>
              <a:buNone/>
            </a:pPr>
            <a:r>
              <a:rPr lang="en-IN" sz="2000" b="0" i="0" u="none" strike="noStrike" baseline="0" dirty="0">
                <a:latin typeface="Arial" panose="020B0604020202020204" pitchFamily="34" charset="0"/>
                <a:cs typeface="Arial" panose="020B0604020202020204" pitchFamily="34" charset="0"/>
              </a:rPr>
              <a:t>• Different languages enforce different type restrictions </a:t>
            </a:r>
            <a:r>
              <a:rPr lang="en-US" sz="2000" b="0" i="0" u="none" strike="noStrike" baseline="0" dirty="0">
                <a:latin typeface="Arial" panose="020B0604020202020204" pitchFamily="34" charset="0"/>
                <a:cs typeface="Arial" panose="020B0604020202020204" pitchFamily="34" charset="0"/>
              </a:rPr>
              <a:t>on keys and values in a dictionary.</a:t>
            </a:r>
          </a:p>
          <a:p>
            <a:pPr marL="0" indent="0" algn="just">
              <a:lnSpc>
                <a:spcPct val="150000"/>
              </a:lnSpc>
              <a:buNone/>
            </a:pPr>
            <a:r>
              <a:rPr lang="en-US" sz="2000" b="0" i="0" u="none" strike="noStrike" baseline="0" dirty="0">
                <a:latin typeface="Arial" panose="020B0604020202020204" pitchFamily="34" charset="0"/>
                <a:cs typeface="Arial" panose="020B0604020202020204" pitchFamily="34" charset="0"/>
              </a:rPr>
              <a:t>• Dictionaries are often implemented as hash tables.</a:t>
            </a:r>
          </a:p>
          <a:p>
            <a:pPr marL="0" indent="0" algn="just">
              <a:lnSpc>
                <a:spcPct val="150000"/>
              </a:lnSpc>
              <a:buNone/>
            </a:pPr>
            <a:r>
              <a:rPr lang="en-US" sz="2000" b="0" i="0" u="none" strike="noStrike" baseline="0" dirty="0">
                <a:latin typeface="Arial" panose="020B0604020202020204" pitchFamily="34" charset="0"/>
                <a:cs typeface="Arial" panose="020B0604020202020204" pitchFamily="34" charset="0"/>
              </a:rPr>
              <a:t>• Keys in a dictionary must be unique an attempt to create a duplicate key will typically overwrite the existing value for that key.</a:t>
            </a:r>
            <a:endParaRPr lang="en-IN"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42788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C0AE1B8-84F6-4B53-BDF9-2A7E1AB72F3B}"/>
              </a:ext>
            </a:extLst>
          </p:cNvPr>
          <p:cNvSpPr>
            <a:spLocks noGrp="1"/>
          </p:cNvSpPr>
          <p:nvPr>
            <p:ph type="title"/>
          </p:nvPr>
        </p:nvSpPr>
        <p:spPr>
          <a:xfrm>
            <a:off x="838200" y="159870"/>
            <a:ext cx="10515600" cy="969683"/>
          </a:xfrm>
        </p:spPr>
        <p:txBody>
          <a:bodyPr>
            <a:normAutofit/>
          </a:bodyPr>
          <a:lstStyle/>
          <a:p>
            <a:r>
              <a:rPr lang="en-US" sz="3200" b="1" dirty="0">
                <a:latin typeface="Arial" panose="020B0604020202020204" pitchFamily="34" charset="0"/>
                <a:cs typeface="Arial" panose="020B0604020202020204" pitchFamily="34" charset="0"/>
              </a:rPr>
              <a:t>Spanning Tree and Minimum Spanning Tree</a:t>
            </a:r>
            <a:endParaRPr lang="en-IN" sz="3200" b="1" dirty="0">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3CC229C4-7889-47CB-96E4-C26CFD176DED}"/>
                  </a:ext>
                </a:extLst>
              </p:cNvPr>
              <p:cNvSpPr>
                <a:spLocks noGrp="1"/>
              </p:cNvSpPr>
              <p:nvPr>
                <p:ph idx="1"/>
              </p:nvPr>
            </p:nvSpPr>
            <p:spPr>
              <a:xfrm>
                <a:off x="838200" y="1004046"/>
                <a:ext cx="10515600" cy="5853953"/>
              </a:xfrm>
            </p:spPr>
            <p:txBody>
              <a:bodyPr>
                <a:normAutofit/>
              </a:bodyPr>
              <a:lstStyle/>
              <a:p>
                <a:r>
                  <a:rPr lang="en-IN" sz="2000" b="1" dirty="0">
                    <a:latin typeface="Arial" panose="020B0604020202020204" pitchFamily="34" charset="0"/>
                    <a:cs typeface="Arial" panose="020B0604020202020204" pitchFamily="34" charset="0"/>
                  </a:rPr>
                  <a:t>Spanning tree</a:t>
                </a:r>
              </a:p>
              <a:p>
                <a:pPr lvl="1" algn="just">
                  <a:lnSpc>
                    <a:spcPct val="150000"/>
                  </a:lnSpc>
                  <a:buFont typeface="Wingdings" panose="05000000000000000000" pitchFamily="2" charset="2"/>
                  <a:buChar char="Ø"/>
                </a:pPr>
                <a:r>
                  <a:rPr lang="en-US" sz="2000" dirty="0">
                    <a:latin typeface="Arial" panose="020B0604020202020204" pitchFamily="34" charset="0"/>
                    <a:cs typeface="Arial" panose="020B0604020202020204" pitchFamily="34" charset="0"/>
                  </a:rPr>
                  <a:t>A spanning tree is a sub-graph of an undirected connected graph, which includes all the vertices of the graph with a minimum possible number of edges. If a vertex is missed, then it is not a spanning tree.</a:t>
                </a:r>
              </a:p>
              <a:p>
                <a:pPr lvl="1" algn="just">
                  <a:lnSpc>
                    <a:spcPct val="150000"/>
                  </a:lnSpc>
                  <a:buFont typeface="Wingdings" panose="05000000000000000000" pitchFamily="2" charset="2"/>
                  <a:buChar char="Ø"/>
                </a:pPr>
                <a:r>
                  <a:rPr lang="en-US" sz="2000" dirty="0">
                    <a:latin typeface="Arial" panose="020B0604020202020204" pitchFamily="34" charset="0"/>
                    <a:cs typeface="Arial" panose="020B0604020202020204" pitchFamily="34" charset="0"/>
                  </a:rPr>
                  <a:t>The edges may or may not have weights assigned to them.</a:t>
                </a:r>
              </a:p>
              <a:p>
                <a:pPr lvl="1" algn="just">
                  <a:lnSpc>
                    <a:spcPct val="150000"/>
                  </a:lnSpc>
                  <a:buFont typeface="Wingdings" panose="05000000000000000000" pitchFamily="2" charset="2"/>
                  <a:buChar char="Ø"/>
                </a:pPr>
                <a:r>
                  <a:rPr lang="en-US" sz="2000" dirty="0">
                    <a:latin typeface="Arial" panose="020B0604020202020204" pitchFamily="34" charset="0"/>
                    <a:cs typeface="Arial" panose="020B0604020202020204" pitchFamily="34" charset="0"/>
                  </a:rPr>
                  <a:t>The total number of spanning trees with n vertices that can be created from a complete graph is equal to </a:t>
                </a:r>
                <a14:m>
                  <m:oMath xmlns:m="http://schemas.openxmlformats.org/officeDocument/2006/math">
                    <m:sSup>
                      <m:sSupPr>
                        <m:ctrlPr>
                          <a:rPr lang="en-US" sz="2000" i="1" smtClean="0">
                            <a:latin typeface="Cambria Math" panose="02040503050406030204" pitchFamily="18" charset="0"/>
                            <a:cs typeface="Arial" panose="020B0604020202020204" pitchFamily="34" charset="0"/>
                          </a:rPr>
                        </m:ctrlPr>
                      </m:sSupPr>
                      <m:e>
                        <m:r>
                          <a:rPr lang="en-IN" sz="2000" b="0" i="1" smtClean="0">
                            <a:latin typeface="Cambria Math" panose="02040503050406030204" pitchFamily="18" charset="0"/>
                            <a:cs typeface="Arial" panose="020B0604020202020204" pitchFamily="34" charset="0"/>
                          </a:rPr>
                          <m:t>𝑛</m:t>
                        </m:r>
                      </m:e>
                      <m:sup>
                        <m:r>
                          <a:rPr lang="en-IN" sz="2000" b="0" i="1" smtClean="0">
                            <a:latin typeface="Cambria Math" panose="02040503050406030204" pitchFamily="18" charset="0"/>
                            <a:cs typeface="Arial" panose="020B0604020202020204" pitchFamily="34" charset="0"/>
                          </a:rPr>
                          <m:t>(</m:t>
                        </m:r>
                        <m:r>
                          <a:rPr lang="en-IN" sz="2000" b="0" i="1" smtClean="0">
                            <a:latin typeface="Cambria Math" panose="02040503050406030204" pitchFamily="18" charset="0"/>
                            <a:cs typeface="Arial" panose="020B0604020202020204" pitchFamily="34" charset="0"/>
                          </a:rPr>
                          <m:t>𝑛</m:t>
                        </m:r>
                        <m:r>
                          <a:rPr lang="en-IN" sz="2000" b="0" i="1" smtClean="0">
                            <a:latin typeface="Cambria Math" panose="02040503050406030204" pitchFamily="18" charset="0"/>
                            <a:cs typeface="Arial" panose="020B0604020202020204" pitchFamily="34" charset="0"/>
                          </a:rPr>
                          <m:t>−2)</m:t>
                        </m:r>
                      </m:sup>
                    </m:sSup>
                  </m:oMath>
                </a14:m>
                <a:r>
                  <a:rPr lang="en-US" sz="2000" dirty="0">
                    <a:latin typeface="Arial" panose="020B0604020202020204" pitchFamily="34" charset="0"/>
                    <a:cs typeface="Arial" panose="020B0604020202020204" pitchFamily="34" charset="0"/>
                  </a:rPr>
                  <a:t>.</a:t>
                </a:r>
              </a:p>
              <a:p>
                <a:pPr lvl="1" algn="just">
                  <a:lnSpc>
                    <a:spcPct val="150000"/>
                  </a:lnSpc>
                  <a:buFont typeface="Wingdings" panose="05000000000000000000" pitchFamily="2" charset="2"/>
                  <a:buChar char="Ø"/>
                </a:pPr>
                <a:r>
                  <a:rPr lang="en-US" sz="2000" dirty="0">
                    <a:latin typeface="Arial" panose="020B0604020202020204" pitchFamily="34" charset="0"/>
                    <a:cs typeface="Arial" panose="020B0604020202020204" pitchFamily="34" charset="0"/>
                  </a:rPr>
                  <a:t>If we have n = 4, the maximum number of possible spanning trees is equal to </a:t>
                </a:r>
                <a14:m>
                  <m:oMath xmlns:m="http://schemas.openxmlformats.org/officeDocument/2006/math">
                    <m:sSup>
                      <m:sSupPr>
                        <m:ctrlPr>
                          <a:rPr lang="en-US" sz="2000" i="1" smtClean="0">
                            <a:latin typeface="Cambria Math" panose="02040503050406030204" pitchFamily="18" charset="0"/>
                            <a:cs typeface="Arial" panose="020B0604020202020204" pitchFamily="34" charset="0"/>
                          </a:rPr>
                        </m:ctrlPr>
                      </m:sSupPr>
                      <m:e>
                        <m:r>
                          <a:rPr lang="en-IN" sz="2000" b="0" i="1" smtClean="0">
                            <a:latin typeface="Cambria Math" panose="02040503050406030204" pitchFamily="18" charset="0"/>
                            <a:cs typeface="Arial" panose="020B0604020202020204" pitchFamily="34" charset="0"/>
                          </a:rPr>
                          <m:t>4</m:t>
                        </m:r>
                      </m:e>
                      <m:sup>
                        <m:r>
                          <a:rPr lang="en-IN" sz="2000" b="0" i="1" smtClean="0">
                            <a:latin typeface="Cambria Math" panose="02040503050406030204" pitchFamily="18" charset="0"/>
                            <a:cs typeface="Arial" panose="020B0604020202020204" pitchFamily="34" charset="0"/>
                          </a:rPr>
                          <m:t>4−2</m:t>
                        </m:r>
                      </m:sup>
                    </m:sSup>
                  </m:oMath>
                </a14:m>
                <a:r>
                  <a:rPr lang="en-US" sz="2000" dirty="0">
                    <a:latin typeface="Arial" panose="020B0604020202020204" pitchFamily="34" charset="0"/>
                    <a:cs typeface="Arial" panose="020B0604020202020204" pitchFamily="34" charset="0"/>
                  </a:rPr>
                  <a:t> = 16. Thus, 16 spanning trees can be formed from a complete graph with 4 vertices.</a:t>
                </a:r>
              </a:p>
              <a:p>
                <a:pPr marL="457200" lvl="1" indent="0" algn="just">
                  <a:lnSpc>
                    <a:spcPct val="150000"/>
                  </a:lnSpc>
                  <a:buNone/>
                </a:pPr>
                <a:endParaRPr lang="en-IN" sz="2000" dirty="0">
                  <a:latin typeface="Arial" panose="020B0604020202020204" pitchFamily="34" charset="0"/>
                  <a:cs typeface="Arial" panose="020B0604020202020204" pitchFamily="34" charset="0"/>
                </a:endParaRPr>
              </a:p>
            </p:txBody>
          </p:sp>
        </mc:Choice>
        <mc:Fallback xmlns="">
          <p:sp>
            <p:nvSpPr>
              <p:cNvPr id="3" name="Content Placeholder 2">
                <a:extLst>
                  <a:ext uri="{FF2B5EF4-FFF2-40B4-BE49-F238E27FC236}">
                    <a16:creationId xmlns:a16="http://schemas.microsoft.com/office/drawing/2014/main" id="{3CC229C4-7889-47CB-96E4-C26CFD176DED}"/>
                  </a:ext>
                </a:extLst>
              </p:cNvPr>
              <p:cNvSpPr>
                <a:spLocks noGrp="1" noRot="1" noChangeAspect="1" noMove="1" noResize="1" noEditPoints="1" noAdjustHandles="1" noChangeArrowheads="1" noChangeShapeType="1" noTextEdit="1"/>
              </p:cNvSpPr>
              <p:nvPr>
                <p:ph idx="1"/>
              </p:nvPr>
            </p:nvSpPr>
            <p:spPr>
              <a:xfrm>
                <a:off x="838200" y="1004046"/>
                <a:ext cx="10515600" cy="5853953"/>
              </a:xfrm>
              <a:blipFill>
                <a:blip r:embed="rId2"/>
                <a:stretch>
                  <a:fillRect l="-522" t="-1042" r="-580"/>
                </a:stretch>
              </a:blipFill>
            </p:spPr>
            <p:txBody>
              <a:bodyPr/>
              <a:lstStyle/>
              <a:p>
                <a:r>
                  <a:rPr lang="en-IN">
                    <a:noFill/>
                  </a:rPr>
                  <a:t> </a:t>
                </a:r>
              </a:p>
            </p:txBody>
          </p:sp>
        </mc:Fallback>
      </mc:AlternateContent>
    </p:spTree>
    <p:extLst>
      <p:ext uri="{BB962C8B-B14F-4D97-AF65-F5344CB8AC3E}">
        <p14:creationId xmlns:p14="http://schemas.microsoft.com/office/powerpoint/2010/main" val="839263680"/>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 xmlns:a16="http://schemas.microsoft.com/office/drawing/2014/main" id="{4EE7A4D7-5762-4E55-81A2-C057D3C7C21B}"/>
              </a:ext>
            </a:extLst>
          </p:cNvPr>
          <p:cNvSpPr>
            <a:spLocks noGrp="1"/>
          </p:cNvSpPr>
          <p:nvPr>
            <p:ph idx="1"/>
          </p:nvPr>
        </p:nvSpPr>
        <p:spPr>
          <a:xfrm>
            <a:off x="953609" y="313678"/>
            <a:ext cx="10515600" cy="6167718"/>
          </a:xfrm>
        </p:spPr>
        <p:txBody>
          <a:bodyPr>
            <a:normAutofit/>
          </a:bodyPr>
          <a:lstStyle/>
          <a:p>
            <a:pPr marL="0" indent="0">
              <a:buNone/>
            </a:pPr>
            <a:r>
              <a:rPr lang="en-IN" sz="2000" b="1" dirty="0">
                <a:latin typeface="Arial" panose="020B0604020202020204" pitchFamily="34" charset="0"/>
                <a:cs typeface="Arial" panose="020B0604020202020204" pitchFamily="34" charset="0"/>
              </a:rPr>
              <a:t>Minimum Spanning Tree</a:t>
            </a:r>
          </a:p>
          <a:p>
            <a:pPr algn="just">
              <a:lnSpc>
                <a:spcPct val="150000"/>
              </a:lnSpc>
            </a:pPr>
            <a:r>
              <a:rPr lang="en-US" sz="2000" dirty="0">
                <a:latin typeface="Arial" panose="020B0604020202020204" pitchFamily="34" charset="0"/>
                <a:cs typeface="Arial" panose="020B0604020202020204" pitchFamily="34" charset="0"/>
              </a:rPr>
              <a:t>A minimum spanning tree is a spanning tree in which the sum of the weight of the edges is as minimum as possible.</a:t>
            </a:r>
          </a:p>
          <a:p>
            <a:pPr marL="0" indent="0" algn="just">
              <a:lnSpc>
                <a:spcPct val="150000"/>
              </a:lnSpc>
              <a:buNone/>
            </a:pPr>
            <a:r>
              <a:rPr lang="en-IN" sz="2000" b="1" dirty="0">
                <a:latin typeface="Arial" panose="020B0604020202020204" pitchFamily="34" charset="0"/>
                <a:cs typeface="Arial" panose="020B0604020202020204" pitchFamily="34" charset="0"/>
              </a:rPr>
              <a:t>Spanning Tree Applications</a:t>
            </a:r>
          </a:p>
          <a:p>
            <a:pPr algn="just">
              <a:lnSpc>
                <a:spcPct val="150000"/>
              </a:lnSpc>
            </a:pPr>
            <a:r>
              <a:rPr lang="en-US" sz="2000" dirty="0">
                <a:latin typeface="Arial" panose="020B0604020202020204" pitchFamily="34" charset="0"/>
                <a:cs typeface="Arial" panose="020B0604020202020204" pitchFamily="34" charset="0"/>
              </a:rPr>
              <a:t>Computer Network Routing Protocol.</a:t>
            </a:r>
          </a:p>
          <a:p>
            <a:pPr algn="just">
              <a:lnSpc>
                <a:spcPct val="150000"/>
              </a:lnSpc>
            </a:pPr>
            <a:r>
              <a:rPr lang="en-US" sz="2000" dirty="0">
                <a:latin typeface="Arial" panose="020B0604020202020204" pitchFamily="34" charset="0"/>
                <a:cs typeface="Arial" panose="020B0604020202020204" pitchFamily="34" charset="0"/>
              </a:rPr>
              <a:t>Cluster Analysis.</a:t>
            </a:r>
          </a:p>
          <a:p>
            <a:pPr algn="just">
              <a:lnSpc>
                <a:spcPct val="150000"/>
              </a:lnSpc>
            </a:pPr>
            <a:r>
              <a:rPr lang="en-US" sz="2000" dirty="0">
                <a:latin typeface="Arial" panose="020B0604020202020204" pitchFamily="34" charset="0"/>
                <a:cs typeface="Arial" panose="020B0604020202020204" pitchFamily="34" charset="0"/>
              </a:rPr>
              <a:t>Civil Network Planning.</a:t>
            </a:r>
          </a:p>
          <a:p>
            <a:pPr marL="0" indent="0" algn="just">
              <a:lnSpc>
                <a:spcPct val="150000"/>
              </a:lnSpc>
              <a:buNone/>
            </a:pPr>
            <a:r>
              <a:rPr lang="en-IN" sz="2000" b="1" dirty="0">
                <a:latin typeface="Arial" panose="020B0604020202020204" pitchFamily="34" charset="0"/>
                <a:cs typeface="Arial" panose="020B0604020202020204" pitchFamily="34" charset="0"/>
              </a:rPr>
              <a:t>Minimum Spanning tree Applications</a:t>
            </a:r>
          </a:p>
          <a:p>
            <a:pPr algn="just">
              <a:lnSpc>
                <a:spcPct val="150000"/>
              </a:lnSpc>
            </a:pPr>
            <a:r>
              <a:rPr lang="en-US" sz="2000" dirty="0">
                <a:latin typeface="Arial" panose="020B0604020202020204" pitchFamily="34" charset="0"/>
                <a:cs typeface="Arial" panose="020B0604020202020204" pitchFamily="34" charset="0"/>
              </a:rPr>
              <a:t>To find paths in the map.</a:t>
            </a:r>
          </a:p>
          <a:p>
            <a:pPr algn="just">
              <a:lnSpc>
                <a:spcPct val="150000"/>
              </a:lnSpc>
            </a:pPr>
            <a:r>
              <a:rPr lang="en-US" sz="2000" dirty="0">
                <a:latin typeface="Arial" panose="020B0604020202020204" pitchFamily="34" charset="0"/>
                <a:cs typeface="Arial" panose="020B0604020202020204" pitchFamily="34" charset="0"/>
              </a:rPr>
              <a:t>To design networks like telecommunication networks, water supply networks, and electrical grids.</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90308350"/>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9EC47DE-AFA7-4F4E-9A23-3DAA978AB346}"/>
              </a:ext>
            </a:extLst>
          </p:cNvPr>
          <p:cNvSpPr>
            <a:spLocks noGrp="1"/>
          </p:cNvSpPr>
          <p:nvPr>
            <p:ph type="title"/>
          </p:nvPr>
        </p:nvSpPr>
        <p:spPr>
          <a:xfrm>
            <a:off x="838200" y="289858"/>
            <a:ext cx="10515600" cy="782357"/>
          </a:xfrm>
        </p:spPr>
        <p:txBody>
          <a:bodyPr>
            <a:normAutofit/>
          </a:bodyPr>
          <a:lstStyle/>
          <a:p>
            <a:r>
              <a:rPr lang="en-IN" sz="3200" b="1" dirty="0">
                <a:latin typeface="Arial" panose="020B0604020202020204" pitchFamily="34" charset="0"/>
                <a:cs typeface="Arial" panose="020B0604020202020204" pitchFamily="34" charset="0"/>
              </a:rPr>
              <a:t>Strongly Connected Components</a:t>
            </a:r>
          </a:p>
        </p:txBody>
      </p:sp>
      <p:sp>
        <p:nvSpPr>
          <p:cNvPr id="3" name="Content Placeholder 2">
            <a:extLst>
              <a:ext uri="{FF2B5EF4-FFF2-40B4-BE49-F238E27FC236}">
                <a16:creationId xmlns="" xmlns:a16="http://schemas.microsoft.com/office/drawing/2014/main" id="{192EB844-A7C7-416F-A26E-9C3E305D2E9D}"/>
              </a:ext>
            </a:extLst>
          </p:cNvPr>
          <p:cNvSpPr>
            <a:spLocks noGrp="1"/>
          </p:cNvSpPr>
          <p:nvPr>
            <p:ph idx="1"/>
          </p:nvPr>
        </p:nvSpPr>
        <p:spPr>
          <a:xfrm>
            <a:off x="838200" y="1072214"/>
            <a:ext cx="10515600" cy="5633385"/>
          </a:xfrm>
        </p:spPr>
        <p:txBody>
          <a:bodyPr>
            <a:normAutofit/>
          </a:bodyPr>
          <a:lstStyle/>
          <a:p>
            <a:pPr algn="just">
              <a:lnSpc>
                <a:spcPct val="150000"/>
              </a:lnSpc>
            </a:pPr>
            <a:r>
              <a:rPr lang="en-US" sz="2000" dirty="0">
                <a:latin typeface="Arial" panose="020B0604020202020204" pitchFamily="34" charset="0"/>
                <a:cs typeface="Arial" panose="020B0604020202020204" pitchFamily="34" charset="0"/>
              </a:rPr>
              <a:t>A strongly connected component is the portion of a directed graph in which there is a path from each vertex to another vertex. It is applicable only on a directed graph.</a:t>
            </a:r>
          </a:p>
          <a:p>
            <a:pPr algn="just">
              <a:lnSpc>
                <a:spcPct val="150000"/>
              </a:lnSpc>
            </a:pPr>
            <a:r>
              <a:rPr lang="en-US" sz="2000" dirty="0">
                <a:latin typeface="Arial" panose="020B0604020202020204" pitchFamily="34" charset="0"/>
                <a:cs typeface="Arial" panose="020B0604020202020204" pitchFamily="34" charset="0"/>
              </a:rPr>
              <a:t>For example:</a:t>
            </a:r>
          </a:p>
          <a:p>
            <a:pPr algn="just">
              <a:lnSpc>
                <a:spcPct val="150000"/>
              </a:lnSpc>
            </a:pPr>
            <a:r>
              <a:rPr lang="en-US" sz="2000" dirty="0">
                <a:latin typeface="Arial" panose="020B0604020202020204" pitchFamily="34" charset="0"/>
                <a:cs typeface="Arial" panose="020B0604020202020204" pitchFamily="34" charset="0"/>
              </a:rPr>
              <a:t>Let us take the graph below.</a:t>
            </a:r>
          </a:p>
          <a:p>
            <a:pPr algn="just">
              <a:lnSpc>
                <a:spcPct val="150000"/>
              </a:lnSpc>
            </a:pPr>
            <a:endParaRPr lang="en-IN" sz="20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 xmlns:a16="http://schemas.microsoft.com/office/drawing/2014/main" id="{758F1436-BBD1-4F91-AD00-74EEBF82E741}"/>
              </a:ext>
            </a:extLst>
          </p:cNvPr>
          <p:cNvPicPr>
            <a:picLocks noChangeAspect="1"/>
          </p:cNvPicPr>
          <p:nvPr/>
        </p:nvPicPr>
        <p:blipFill>
          <a:blip r:embed="rId2"/>
          <a:stretch>
            <a:fillRect/>
          </a:stretch>
        </p:blipFill>
        <p:spPr>
          <a:xfrm>
            <a:off x="2008809" y="3888906"/>
            <a:ext cx="6620373" cy="2041525"/>
          </a:xfrm>
          <a:prstGeom prst="rect">
            <a:avLst/>
          </a:prstGeom>
        </p:spPr>
      </p:pic>
    </p:spTree>
    <p:extLst>
      <p:ext uri="{BB962C8B-B14F-4D97-AF65-F5344CB8AC3E}">
        <p14:creationId xmlns:p14="http://schemas.microsoft.com/office/powerpoint/2010/main" val="1416302113"/>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A8CDAB35-7068-412F-8091-CA6FF5A53823}"/>
              </a:ext>
            </a:extLst>
          </p:cNvPr>
          <p:cNvSpPr>
            <a:spLocks noGrp="1"/>
          </p:cNvSpPr>
          <p:nvPr>
            <p:ph idx="1"/>
          </p:nvPr>
        </p:nvSpPr>
        <p:spPr>
          <a:xfrm>
            <a:off x="838200" y="233082"/>
            <a:ext cx="10515600" cy="5943881"/>
          </a:xfrm>
        </p:spPr>
        <p:txBody>
          <a:bodyPr>
            <a:normAutofit/>
          </a:bodyPr>
          <a:lstStyle/>
          <a:p>
            <a:endParaRPr lang="en-US" sz="2000" dirty="0" smtClean="0">
              <a:latin typeface="Arial" panose="020B0604020202020204" pitchFamily="34" charset="0"/>
              <a:cs typeface="Arial" panose="020B0604020202020204" pitchFamily="34" charset="0"/>
            </a:endParaRPr>
          </a:p>
          <a:p>
            <a:r>
              <a:rPr lang="en-US" sz="2000" dirty="0" smtClean="0">
                <a:latin typeface="Arial" panose="020B0604020202020204" pitchFamily="34" charset="0"/>
                <a:cs typeface="Arial" panose="020B0604020202020204" pitchFamily="34" charset="0"/>
              </a:rPr>
              <a:t>The </a:t>
            </a:r>
            <a:r>
              <a:rPr lang="en-US" sz="2000" dirty="0">
                <a:latin typeface="Arial" panose="020B0604020202020204" pitchFamily="34" charset="0"/>
                <a:cs typeface="Arial" panose="020B0604020202020204" pitchFamily="34" charset="0"/>
              </a:rPr>
              <a:t>strongly connected components of the above graph are:</a:t>
            </a:r>
          </a:p>
          <a:p>
            <a:endParaRPr lang="en-US" sz="2000" dirty="0">
              <a:latin typeface="Arial" panose="020B0604020202020204" pitchFamily="34" charset="0"/>
              <a:cs typeface="Arial" panose="020B0604020202020204" pitchFamily="34" charset="0"/>
            </a:endParaRPr>
          </a:p>
          <a:p>
            <a:endParaRPr lang="en-US" sz="2000" dirty="0">
              <a:latin typeface="Arial" panose="020B0604020202020204" pitchFamily="34" charset="0"/>
              <a:cs typeface="Arial" panose="020B0604020202020204" pitchFamily="34" charset="0"/>
            </a:endParaRPr>
          </a:p>
          <a:p>
            <a:endParaRPr lang="en-US" sz="2000" dirty="0">
              <a:latin typeface="Arial" panose="020B0604020202020204" pitchFamily="34" charset="0"/>
              <a:cs typeface="Arial" panose="020B0604020202020204" pitchFamily="34" charset="0"/>
            </a:endParaRPr>
          </a:p>
          <a:p>
            <a:endParaRPr lang="en-US" sz="2000" dirty="0">
              <a:latin typeface="Arial" panose="020B0604020202020204" pitchFamily="34" charset="0"/>
              <a:cs typeface="Arial" panose="020B0604020202020204" pitchFamily="34" charset="0"/>
            </a:endParaRPr>
          </a:p>
          <a:p>
            <a:endParaRPr lang="en-US" sz="2000" dirty="0">
              <a:latin typeface="Arial" panose="020B0604020202020204" pitchFamily="34" charset="0"/>
              <a:cs typeface="Arial" panose="020B0604020202020204" pitchFamily="34" charset="0"/>
            </a:endParaRPr>
          </a:p>
          <a:p>
            <a:endParaRPr lang="en-US" sz="2000" dirty="0">
              <a:latin typeface="Arial" panose="020B0604020202020204" pitchFamily="34" charset="0"/>
              <a:cs typeface="Arial" panose="020B0604020202020204" pitchFamily="34" charset="0"/>
            </a:endParaRPr>
          </a:p>
          <a:p>
            <a:pPr algn="just">
              <a:lnSpc>
                <a:spcPct val="150000"/>
              </a:lnSpc>
            </a:pPr>
            <a:endParaRPr lang="en-US" sz="2000" dirty="0" smtClean="0">
              <a:latin typeface="Arial" panose="020B0604020202020204" pitchFamily="34" charset="0"/>
              <a:cs typeface="Arial" panose="020B0604020202020204" pitchFamily="34" charset="0"/>
            </a:endParaRPr>
          </a:p>
          <a:p>
            <a:pPr algn="just">
              <a:lnSpc>
                <a:spcPct val="150000"/>
              </a:lnSpc>
            </a:pPr>
            <a:endParaRPr lang="en-US" sz="2000" dirty="0">
              <a:latin typeface="Arial" panose="020B0604020202020204" pitchFamily="34" charset="0"/>
              <a:cs typeface="Arial" panose="020B0604020202020204" pitchFamily="34" charset="0"/>
            </a:endParaRPr>
          </a:p>
          <a:p>
            <a:pPr algn="just">
              <a:lnSpc>
                <a:spcPct val="150000"/>
              </a:lnSpc>
            </a:pPr>
            <a:r>
              <a:rPr lang="en-US" sz="2000" dirty="0" smtClean="0">
                <a:latin typeface="Arial" panose="020B0604020202020204" pitchFamily="34" charset="0"/>
                <a:cs typeface="Arial" panose="020B0604020202020204" pitchFamily="34" charset="0"/>
              </a:rPr>
              <a:t>You </a:t>
            </a:r>
            <a:r>
              <a:rPr lang="en-US" sz="2000" dirty="0">
                <a:latin typeface="Arial" panose="020B0604020202020204" pitchFamily="34" charset="0"/>
                <a:cs typeface="Arial" panose="020B0604020202020204" pitchFamily="34" charset="0"/>
              </a:rPr>
              <a:t>can observe that in the first strongly connected component, every vertex can reach the other vertex through the directed path.</a:t>
            </a:r>
          </a:p>
          <a:p>
            <a:endParaRPr lang="en-IN" sz="20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 xmlns:a16="http://schemas.microsoft.com/office/drawing/2014/main" id="{6CCDA24A-FB35-47C1-AD28-348E974ECDB2}"/>
              </a:ext>
            </a:extLst>
          </p:cNvPr>
          <p:cNvPicPr>
            <a:picLocks noChangeAspect="1"/>
          </p:cNvPicPr>
          <p:nvPr/>
        </p:nvPicPr>
        <p:blipFill>
          <a:blip r:embed="rId2"/>
          <a:stretch>
            <a:fillRect/>
          </a:stretch>
        </p:blipFill>
        <p:spPr>
          <a:xfrm>
            <a:off x="2154655" y="1479162"/>
            <a:ext cx="5714354" cy="2193009"/>
          </a:xfrm>
          <a:prstGeom prst="rect">
            <a:avLst/>
          </a:prstGeom>
        </p:spPr>
      </p:pic>
    </p:spTree>
    <p:extLst>
      <p:ext uri="{BB962C8B-B14F-4D97-AF65-F5344CB8AC3E}">
        <p14:creationId xmlns:p14="http://schemas.microsoft.com/office/powerpoint/2010/main" val="3283105143"/>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654057D-D999-43DF-A506-99C182C2E497}"/>
              </a:ext>
            </a:extLst>
          </p:cNvPr>
          <p:cNvSpPr>
            <a:spLocks noGrp="1"/>
          </p:cNvSpPr>
          <p:nvPr>
            <p:ph type="title"/>
          </p:nvPr>
        </p:nvSpPr>
        <p:spPr>
          <a:xfrm>
            <a:off x="838200" y="87220"/>
            <a:ext cx="10515600" cy="1096122"/>
          </a:xfrm>
        </p:spPr>
        <p:txBody>
          <a:bodyPr>
            <a:normAutofit/>
          </a:bodyPr>
          <a:lstStyle/>
          <a:p>
            <a:r>
              <a:rPr lang="en-IN" sz="3200" b="1" dirty="0" err="1">
                <a:latin typeface="Arial" panose="020B0604020202020204" pitchFamily="34" charset="0"/>
                <a:cs typeface="Arial" panose="020B0604020202020204" pitchFamily="34" charset="0"/>
              </a:rPr>
              <a:t>Kosaraju's</a:t>
            </a:r>
            <a:r>
              <a:rPr lang="en-IN" sz="3200" b="1" dirty="0">
                <a:latin typeface="Arial" panose="020B0604020202020204" pitchFamily="34" charset="0"/>
                <a:cs typeface="Arial" panose="020B0604020202020204" pitchFamily="34" charset="0"/>
              </a:rPr>
              <a:t> Algorithm</a:t>
            </a:r>
          </a:p>
        </p:txBody>
      </p:sp>
      <p:sp>
        <p:nvSpPr>
          <p:cNvPr id="3" name="Content Placeholder 2">
            <a:extLst>
              <a:ext uri="{FF2B5EF4-FFF2-40B4-BE49-F238E27FC236}">
                <a16:creationId xmlns="" xmlns:a16="http://schemas.microsoft.com/office/drawing/2014/main" id="{83BA2842-6E61-4E03-9AAF-59B31FAFBE1F}"/>
              </a:ext>
            </a:extLst>
          </p:cNvPr>
          <p:cNvSpPr>
            <a:spLocks noGrp="1"/>
          </p:cNvSpPr>
          <p:nvPr>
            <p:ph idx="1"/>
          </p:nvPr>
        </p:nvSpPr>
        <p:spPr>
          <a:xfrm>
            <a:off x="838200" y="1039906"/>
            <a:ext cx="10515600" cy="5730874"/>
          </a:xfrm>
        </p:spPr>
        <p:txBody>
          <a:bodyPr>
            <a:normAutofit/>
          </a:bodyPr>
          <a:lstStyle/>
          <a:p>
            <a:pPr algn="just"/>
            <a:r>
              <a:rPr lang="en-US" sz="2000" dirty="0" err="1">
                <a:latin typeface="Arial" panose="020B0604020202020204" pitchFamily="34" charset="0"/>
                <a:cs typeface="Arial" panose="020B0604020202020204" pitchFamily="34" charset="0"/>
              </a:rPr>
              <a:t>Kosaraju's</a:t>
            </a:r>
            <a:r>
              <a:rPr lang="en-US" sz="2000" dirty="0">
                <a:latin typeface="Arial" panose="020B0604020202020204" pitchFamily="34" charset="0"/>
                <a:cs typeface="Arial" panose="020B0604020202020204" pitchFamily="34" charset="0"/>
              </a:rPr>
              <a:t> Algorithm is based on the depth-first search algorithm implemented twice.</a:t>
            </a:r>
          </a:p>
          <a:p>
            <a:pPr marL="0" indent="0" algn="just">
              <a:buNone/>
            </a:pPr>
            <a:r>
              <a:rPr lang="en-IN" sz="2000" dirty="0">
                <a:latin typeface="Arial" panose="020B0604020202020204" pitchFamily="34" charset="0"/>
                <a:cs typeface="Arial" panose="020B0604020202020204" pitchFamily="34" charset="0"/>
              </a:rPr>
              <a:t>Three steps are involved.</a:t>
            </a:r>
          </a:p>
          <a:p>
            <a:pPr marL="0" indent="0" algn="just">
              <a:buNone/>
            </a:pPr>
            <a:r>
              <a:rPr lang="en-US" sz="2000" dirty="0">
                <a:latin typeface="Arial" panose="020B0604020202020204" pitchFamily="34" charset="0"/>
                <a:cs typeface="Arial" panose="020B0604020202020204" pitchFamily="34" charset="0"/>
              </a:rPr>
              <a:t>1. Perform a depth first search on the whole graph.</a:t>
            </a:r>
          </a:p>
          <a:p>
            <a:pPr marL="0" indent="0" algn="just">
              <a:buNone/>
            </a:pPr>
            <a:r>
              <a:rPr lang="en-US" sz="2000" dirty="0">
                <a:latin typeface="Arial" panose="020B0604020202020204" pitchFamily="34" charset="0"/>
                <a:cs typeface="Arial" panose="020B0604020202020204" pitchFamily="34" charset="0"/>
              </a:rPr>
              <a:t>2. Reverse the original graph.</a:t>
            </a:r>
          </a:p>
          <a:p>
            <a:pPr marL="0" indent="0" algn="just">
              <a:buNone/>
            </a:pPr>
            <a:r>
              <a:rPr lang="en-US" sz="2000" dirty="0">
                <a:latin typeface="Arial" panose="020B0604020202020204" pitchFamily="34" charset="0"/>
                <a:cs typeface="Arial" panose="020B0604020202020204" pitchFamily="34" charset="0"/>
              </a:rPr>
              <a:t>3. Perform depth-first search on the reversed graph.</a:t>
            </a:r>
          </a:p>
        </p:txBody>
      </p:sp>
      <p:pic>
        <p:nvPicPr>
          <p:cNvPr id="5" name="Picture 4">
            <a:extLst>
              <a:ext uri="{FF2B5EF4-FFF2-40B4-BE49-F238E27FC236}">
                <a16:creationId xmlns="" xmlns:a16="http://schemas.microsoft.com/office/drawing/2014/main" id="{B342BB85-EE8E-4716-B71B-2DE949E2613C}"/>
              </a:ext>
            </a:extLst>
          </p:cNvPr>
          <p:cNvPicPr>
            <a:picLocks noChangeAspect="1"/>
          </p:cNvPicPr>
          <p:nvPr/>
        </p:nvPicPr>
        <p:blipFill>
          <a:blip r:embed="rId2"/>
          <a:stretch>
            <a:fillRect/>
          </a:stretch>
        </p:blipFill>
        <p:spPr>
          <a:xfrm>
            <a:off x="2410792" y="3375734"/>
            <a:ext cx="6138404" cy="3135847"/>
          </a:xfrm>
          <a:prstGeom prst="rect">
            <a:avLst/>
          </a:prstGeom>
        </p:spPr>
      </p:pic>
    </p:spTree>
    <p:extLst>
      <p:ext uri="{BB962C8B-B14F-4D97-AF65-F5344CB8AC3E}">
        <p14:creationId xmlns:p14="http://schemas.microsoft.com/office/powerpoint/2010/main" val="103037958"/>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DD65DD0-58B8-486C-8EF4-71CAA99F0444}"/>
              </a:ext>
            </a:extLst>
          </p:cNvPr>
          <p:cNvSpPr>
            <a:spLocks noGrp="1"/>
          </p:cNvSpPr>
          <p:nvPr>
            <p:ph type="title"/>
          </p:nvPr>
        </p:nvSpPr>
        <p:spPr>
          <a:xfrm>
            <a:off x="838200" y="365125"/>
            <a:ext cx="10515600" cy="647887"/>
          </a:xfrm>
        </p:spPr>
        <p:txBody>
          <a:bodyPr>
            <a:normAutofit/>
          </a:bodyPr>
          <a:lstStyle/>
          <a:p>
            <a:r>
              <a:rPr lang="en-IN" sz="3200" b="1" dirty="0">
                <a:latin typeface="Arial" panose="020B0604020202020204" pitchFamily="34" charset="0"/>
                <a:cs typeface="Arial" panose="020B0604020202020204" pitchFamily="34" charset="0"/>
              </a:rPr>
              <a:t>Strongly Connected Components Applications</a:t>
            </a:r>
          </a:p>
        </p:txBody>
      </p:sp>
      <p:sp>
        <p:nvSpPr>
          <p:cNvPr id="3" name="Content Placeholder 2">
            <a:extLst>
              <a:ext uri="{FF2B5EF4-FFF2-40B4-BE49-F238E27FC236}">
                <a16:creationId xmlns="" xmlns:a16="http://schemas.microsoft.com/office/drawing/2014/main" id="{D69125AF-F759-4346-8CA7-AE16EFE50182}"/>
              </a:ext>
            </a:extLst>
          </p:cNvPr>
          <p:cNvSpPr>
            <a:spLocks noGrp="1"/>
          </p:cNvSpPr>
          <p:nvPr>
            <p:ph idx="1"/>
          </p:nvPr>
        </p:nvSpPr>
        <p:spPr>
          <a:xfrm>
            <a:off x="838200" y="1013012"/>
            <a:ext cx="10515600" cy="5163951"/>
          </a:xfrm>
        </p:spPr>
        <p:txBody>
          <a:bodyPr>
            <a:normAutofit/>
          </a:bodyPr>
          <a:lstStyle/>
          <a:p>
            <a:r>
              <a:rPr lang="en-US" sz="2000" dirty="0">
                <a:latin typeface="Arial" panose="020B0604020202020204" pitchFamily="34" charset="0"/>
                <a:cs typeface="Arial" panose="020B0604020202020204" pitchFamily="34" charset="0"/>
              </a:rPr>
              <a:t>Vehicle routing applications.</a:t>
            </a:r>
          </a:p>
          <a:p>
            <a:r>
              <a:rPr lang="en-US" sz="2000" dirty="0">
                <a:latin typeface="Arial" panose="020B0604020202020204" pitchFamily="34" charset="0"/>
                <a:cs typeface="Arial" panose="020B0604020202020204" pitchFamily="34" charset="0"/>
              </a:rPr>
              <a:t>Maps.</a:t>
            </a:r>
          </a:p>
          <a:p>
            <a:r>
              <a:rPr lang="en-US" sz="2000" dirty="0">
                <a:latin typeface="Arial" panose="020B0604020202020204" pitchFamily="34" charset="0"/>
                <a:cs typeface="Arial" panose="020B0604020202020204" pitchFamily="34" charset="0"/>
              </a:rPr>
              <a:t>Model-checking in formal verification.</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94427051"/>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F9FD3A6-47B0-45B2-B591-C297F79D3985}"/>
              </a:ext>
            </a:extLst>
          </p:cNvPr>
          <p:cNvSpPr>
            <a:spLocks noGrp="1"/>
          </p:cNvSpPr>
          <p:nvPr>
            <p:ph type="title"/>
          </p:nvPr>
        </p:nvSpPr>
        <p:spPr>
          <a:xfrm>
            <a:off x="838200" y="302372"/>
            <a:ext cx="10515600" cy="683746"/>
          </a:xfrm>
        </p:spPr>
        <p:txBody>
          <a:bodyPr>
            <a:normAutofit/>
          </a:bodyPr>
          <a:lstStyle/>
          <a:p>
            <a:r>
              <a:rPr lang="en-IN" sz="3200" b="1" dirty="0">
                <a:latin typeface="Arial" panose="020B0604020202020204" pitchFamily="34" charset="0"/>
                <a:cs typeface="Arial" panose="020B0604020202020204" pitchFamily="34" charset="0"/>
              </a:rPr>
              <a:t>Depth First Search (DFS)</a:t>
            </a:r>
          </a:p>
        </p:txBody>
      </p:sp>
      <p:sp>
        <p:nvSpPr>
          <p:cNvPr id="3" name="Content Placeholder 2">
            <a:extLst>
              <a:ext uri="{FF2B5EF4-FFF2-40B4-BE49-F238E27FC236}">
                <a16:creationId xmlns="" xmlns:a16="http://schemas.microsoft.com/office/drawing/2014/main" id="{9B48EDE2-82FD-4E66-8188-07A4C0F599E1}"/>
              </a:ext>
            </a:extLst>
          </p:cNvPr>
          <p:cNvSpPr>
            <a:spLocks noGrp="1"/>
          </p:cNvSpPr>
          <p:nvPr>
            <p:ph idx="1"/>
          </p:nvPr>
        </p:nvSpPr>
        <p:spPr>
          <a:xfrm>
            <a:off x="838200" y="986118"/>
            <a:ext cx="10515600" cy="5190845"/>
          </a:xfrm>
        </p:spPr>
        <p:txBody>
          <a:bodyPr>
            <a:normAutofit/>
          </a:bodyPr>
          <a:lstStyle/>
          <a:p>
            <a:pPr>
              <a:lnSpc>
                <a:spcPct val="150000"/>
              </a:lnSpc>
            </a:pPr>
            <a:r>
              <a:rPr lang="en-US" sz="2000" dirty="0">
                <a:latin typeface="Arial" panose="020B0604020202020204" pitchFamily="34" charset="0"/>
                <a:cs typeface="Arial" panose="020B0604020202020204" pitchFamily="34" charset="0"/>
              </a:rPr>
              <a:t>Depth first Search or Depth first traversal is a recursive algorithm for searching all the vertices of a graph or tree data structure. Traversal means visiting all the nodes of a graph.</a:t>
            </a:r>
          </a:p>
          <a:p>
            <a:pPr>
              <a:lnSpc>
                <a:spcPct val="150000"/>
              </a:lnSpc>
            </a:pPr>
            <a:endParaRPr lang="en-US" sz="2000" dirty="0" smtClean="0">
              <a:latin typeface="Arial" panose="020B0604020202020204" pitchFamily="34" charset="0"/>
              <a:cs typeface="Arial" panose="020B0604020202020204" pitchFamily="34" charset="0"/>
            </a:endParaRPr>
          </a:p>
          <a:p>
            <a:pPr>
              <a:lnSpc>
                <a:spcPct val="150000"/>
              </a:lnSpc>
            </a:pPr>
            <a:r>
              <a:rPr lang="en-US" sz="2000" dirty="0" smtClean="0">
                <a:latin typeface="Arial" panose="020B0604020202020204" pitchFamily="34" charset="0"/>
                <a:cs typeface="Arial" panose="020B0604020202020204" pitchFamily="34" charset="0"/>
              </a:rPr>
              <a:t>A </a:t>
            </a:r>
            <a:r>
              <a:rPr lang="en-US" sz="2000" dirty="0">
                <a:latin typeface="Arial" panose="020B0604020202020204" pitchFamily="34" charset="0"/>
                <a:cs typeface="Arial" panose="020B0604020202020204" pitchFamily="34" charset="0"/>
              </a:rPr>
              <a:t>standard DFS implementation puts each vertex of the graph into one of two categories:</a:t>
            </a:r>
          </a:p>
          <a:p>
            <a:pPr lvl="1">
              <a:lnSpc>
                <a:spcPct val="150000"/>
              </a:lnSpc>
              <a:buFont typeface="Wingdings" panose="05000000000000000000" pitchFamily="2" charset="2"/>
              <a:buChar char="Ø"/>
            </a:pPr>
            <a:r>
              <a:rPr lang="en-US" sz="2000" dirty="0">
                <a:latin typeface="Arial" panose="020B0604020202020204" pitchFamily="34" charset="0"/>
                <a:cs typeface="Arial" panose="020B0604020202020204" pitchFamily="34" charset="0"/>
              </a:rPr>
              <a:t>Visited.</a:t>
            </a:r>
          </a:p>
          <a:p>
            <a:pPr lvl="1">
              <a:lnSpc>
                <a:spcPct val="150000"/>
              </a:lnSpc>
              <a:buFont typeface="Wingdings" panose="05000000000000000000" pitchFamily="2" charset="2"/>
              <a:buChar char="Ø"/>
            </a:pPr>
            <a:r>
              <a:rPr lang="en-US" sz="2000" dirty="0">
                <a:latin typeface="Arial" panose="020B0604020202020204" pitchFamily="34" charset="0"/>
                <a:cs typeface="Arial" panose="020B0604020202020204" pitchFamily="34" charset="0"/>
              </a:rPr>
              <a:t>Not Visited.</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37171640"/>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95BDA12-9F11-45AE-BCD0-B347F0844952}"/>
              </a:ext>
            </a:extLst>
          </p:cNvPr>
          <p:cNvSpPr>
            <a:spLocks noGrp="1"/>
          </p:cNvSpPr>
          <p:nvPr>
            <p:ph type="title"/>
          </p:nvPr>
        </p:nvSpPr>
        <p:spPr>
          <a:xfrm>
            <a:off x="838200" y="230654"/>
            <a:ext cx="10515600" cy="719605"/>
          </a:xfrm>
        </p:spPr>
        <p:txBody>
          <a:bodyPr>
            <a:normAutofit/>
          </a:bodyPr>
          <a:lstStyle/>
          <a:p>
            <a:r>
              <a:rPr lang="en-US" sz="3200" b="1" dirty="0">
                <a:latin typeface="Arial" panose="020B0604020202020204" pitchFamily="34" charset="0"/>
                <a:cs typeface="Arial" panose="020B0604020202020204" pitchFamily="34" charset="0"/>
              </a:rPr>
              <a:t>Working DFS algorithm</a:t>
            </a:r>
            <a:endParaRPr lang="en-IN" sz="3200" b="1"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 xmlns:a16="http://schemas.microsoft.com/office/drawing/2014/main" id="{ED75B846-FEE2-4B7E-B2CD-0C97DCF3CEAF}"/>
              </a:ext>
            </a:extLst>
          </p:cNvPr>
          <p:cNvSpPr>
            <a:spLocks noGrp="1"/>
          </p:cNvSpPr>
          <p:nvPr>
            <p:ph idx="1"/>
          </p:nvPr>
        </p:nvSpPr>
        <p:spPr>
          <a:xfrm>
            <a:off x="838200" y="950259"/>
            <a:ext cx="10515600" cy="5226704"/>
          </a:xfrm>
        </p:spPr>
        <p:txBody>
          <a:bodyPr>
            <a:normAutofit/>
          </a:bodyPr>
          <a:lstStyle/>
          <a:p>
            <a:pPr algn="just">
              <a:lnSpc>
                <a:spcPct val="150000"/>
              </a:lnSpc>
            </a:pPr>
            <a:endParaRPr lang="en-US" sz="2000" dirty="0" smtClean="0">
              <a:latin typeface="Arial" panose="020B0604020202020204" pitchFamily="34" charset="0"/>
              <a:cs typeface="Arial" panose="020B0604020202020204" pitchFamily="34" charset="0"/>
            </a:endParaRPr>
          </a:p>
          <a:p>
            <a:pPr algn="just">
              <a:lnSpc>
                <a:spcPct val="150000"/>
              </a:lnSpc>
            </a:pPr>
            <a:r>
              <a:rPr lang="en-US" sz="2000" dirty="0" smtClean="0">
                <a:latin typeface="Arial" panose="020B0604020202020204" pitchFamily="34" charset="0"/>
                <a:cs typeface="Arial" panose="020B0604020202020204" pitchFamily="34" charset="0"/>
              </a:rPr>
              <a:t>Start </a:t>
            </a:r>
            <a:r>
              <a:rPr lang="en-US" sz="2000" dirty="0">
                <a:latin typeface="Arial" panose="020B0604020202020204" pitchFamily="34" charset="0"/>
                <a:cs typeface="Arial" panose="020B0604020202020204" pitchFamily="34" charset="0"/>
              </a:rPr>
              <a:t>by putting any one of the graph's vertices on top of a stack.</a:t>
            </a:r>
          </a:p>
          <a:p>
            <a:pPr algn="just">
              <a:lnSpc>
                <a:spcPct val="150000"/>
              </a:lnSpc>
            </a:pPr>
            <a:r>
              <a:rPr lang="en-US" sz="2000" dirty="0">
                <a:latin typeface="Arial" panose="020B0604020202020204" pitchFamily="34" charset="0"/>
                <a:cs typeface="Arial" panose="020B0604020202020204" pitchFamily="34" charset="0"/>
              </a:rPr>
              <a:t>Take the top item of the stack and add it to the visited list.</a:t>
            </a:r>
          </a:p>
          <a:p>
            <a:pPr algn="just">
              <a:lnSpc>
                <a:spcPct val="150000"/>
              </a:lnSpc>
            </a:pPr>
            <a:r>
              <a:rPr lang="en-US" sz="2000" dirty="0">
                <a:latin typeface="Arial" panose="020B0604020202020204" pitchFamily="34" charset="0"/>
                <a:cs typeface="Arial" panose="020B0604020202020204" pitchFamily="34" charset="0"/>
              </a:rPr>
              <a:t>Create a list of that vertex's adjacent nodes. Add the ones which aren't in the visited list to the top of the stack.</a:t>
            </a:r>
          </a:p>
          <a:p>
            <a:pPr algn="just">
              <a:lnSpc>
                <a:spcPct val="150000"/>
              </a:lnSpc>
            </a:pPr>
            <a:r>
              <a:rPr lang="en-US" sz="2000" dirty="0">
                <a:latin typeface="Arial" panose="020B0604020202020204" pitchFamily="34" charset="0"/>
                <a:cs typeface="Arial" panose="020B0604020202020204" pitchFamily="34" charset="0"/>
              </a:rPr>
              <a:t>Keep repeating steps 2 and 3 until the stack is empty.</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40598269"/>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8BB4E88-7BB4-49CF-A843-5F5979E9AA25}"/>
              </a:ext>
            </a:extLst>
          </p:cNvPr>
          <p:cNvSpPr>
            <a:spLocks noGrp="1"/>
          </p:cNvSpPr>
          <p:nvPr>
            <p:ph type="title"/>
          </p:nvPr>
        </p:nvSpPr>
        <p:spPr/>
        <p:txBody>
          <a:bodyPr>
            <a:normAutofit/>
          </a:bodyPr>
          <a:lstStyle/>
          <a:p>
            <a:r>
              <a:rPr lang="en-IN" sz="3200" b="1" dirty="0">
                <a:latin typeface="Arial" panose="020B0604020202020204" pitchFamily="34" charset="0"/>
                <a:cs typeface="Arial" panose="020B0604020202020204" pitchFamily="34" charset="0"/>
              </a:rPr>
              <a:t>Lab: DFS algorithm in Java</a:t>
            </a:r>
          </a:p>
        </p:txBody>
      </p:sp>
      <p:sp>
        <p:nvSpPr>
          <p:cNvPr id="3" name="Content Placeholder 2">
            <a:extLst>
              <a:ext uri="{FF2B5EF4-FFF2-40B4-BE49-F238E27FC236}">
                <a16:creationId xmlns="" xmlns:a16="http://schemas.microsoft.com/office/drawing/2014/main" id="{8E5FD21E-EA15-446D-88E4-213FCB52A813}"/>
              </a:ext>
            </a:extLst>
          </p:cNvPr>
          <p:cNvSpPr>
            <a:spLocks noGrp="1"/>
          </p:cNvSpPr>
          <p:nvPr>
            <p:ph idx="1"/>
          </p:nvPr>
        </p:nvSpPr>
        <p:spPr/>
        <p:txBody>
          <a:bodyPr>
            <a:normAutofit/>
          </a:bodyPr>
          <a:lstStyle/>
          <a:p>
            <a:pPr marL="0" indent="0">
              <a:buNone/>
            </a:pPr>
            <a:r>
              <a:rPr lang="en-IN" sz="2000" dirty="0">
                <a:latin typeface="Arial" panose="020B0604020202020204" pitchFamily="34" charset="0"/>
                <a:cs typeface="Arial" panose="020B0604020202020204" pitchFamily="34" charset="0"/>
              </a:rPr>
              <a:t>Lab 16.1:  DFS algorithm in Java.</a:t>
            </a:r>
          </a:p>
        </p:txBody>
      </p:sp>
    </p:spTree>
    <p:extLst>
      <p:ext uri="{BB962C8B-B14F-4D97-AF65-F5344CB8AC3E}">
        <p14:creationId xmlns:p14="http://schemas.microsoft.com/office/powerpoint/2010/main" val="2499451110"/>
      </p:ext>
    </p:extLst>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ED83588-F4ED-44EE-8D33-76B304FAD27F}"/>
              </a:ext>
            </a:extLst>
          </p:cNvPr>
          <p:cNvSpPr>
            <a:spLocks noGrp="1"/>
          </p:cNvSpPr>
          <p:nvPr>
            <p:ph type="title"/>
          </p:nvPr>
        </p:nvSpPr>
        <p:spPr>
          <a:xfrm>
            <a:off x="838200" y="167901"/>
            <a:ext cx="10515600" cy="764428"/>
          </a:xfrm>
        </p:spPr>
        <p:txBody>
          <a:bodyPr>
            <a:normAutofit/>
          </a:bodyPr>
          <a:lstStyle/>
          <a:p>
            <a:r>
              <a:rPr lang="en-IN" sz="3200" b="1" dirty="0">
                <a:latin typeface="Arial" panose="020B0604020202020204" pitchFamily="34" charset="0"/>
                <a:cs typeface="Arial" panose="020B0604020202020204" pitchFamily="34" charset="0"/>
              </a:rPr>
              <a:t>Sorting and Searching Algorithms</a:t>
            </a:r>
          </a:p>
        </p:txBody>
      </p:sp>
      <p:sp>
        <p:nvSpPr>
          <p:cNvPr id="3" name="Content Placeholder 2">
            <a:extLst>
              <a:ext uri="{FF2B5EF4-FFF2-40B4-BE49-F238E27FC236}">
                <a16:creationId xmlns="" xmlns:a16="http://schemas.microsoft.com/office/drawing/2014/main" id="{0952CDF8-95CA-4735-AC62-6BD298CB88F0}"/>
              </a:ext>
            </a:extLst>
          </p:cNvPr>
          <p:cNvSpPr>
            <a:spLocks noGrp="1"/>
          </p:cNvSpPr>
          <p:nvPr>
            <p:ph idx="1"/>
          </p:nvPr>
        </p:nvSpPr>
        <p:spPr>
          <a:xfrm>
            <a:off x="838200" y="932329"/>
            <a:ext cx="10515600" cy="5244634"/>
          </a:xfrm>
        </p:spPr>
        <p:txBody>
          <a:bodyPr>
            <a:normAutofit/>
          </a:bodyPr>
          <a:lstStyle/>
          <a:p>
            <a:pPr marL="457200" indent="-457200">
              <a:buAutoNum type="arabicPeriod"/>
            </a:pPr>
            <a:endParaRPr lang="en-IN" sz="2000" b="1" dirty="0" smtClean="0">
              <a:latin typeface="Arial" panose="020B0604020202020204" pitchFamily="34" charset="0"/>
              <a:cs typeface="Arial" panose="020B0604020202020204" pitchFamily="34" charset="0"/>
            </a:endParaRPr>
          </a:p>
          <a:p>
            <a:pPr marL="457200" indent="-457200">
              <a:buAutoNum type="arabicPeriod"/>
            </a:pPr>
            <a:r>
              <a:rPr lang="en-IN" sz="2000" b="1" dirty="0" smtClean="0">
                <a:latin typeface="Arial" panose="020B0604020202020204" pitchFamily="34" charset="0"/>
                <a:cs typeface="Arial" panose="020B0604020202020204" pitchFamily="34" charset="0"/>
              </a:rPr>
              <a:t>Bubble </a:t>
            </a:r>
            <a:r>
              <a:rPr lang="en-IN" sz="2000" b="1" dirty="0">
                <a:latin typeface="Arial" panose="020B0604020202020204" pitchFamily="34" charset="0"/>
                <a:cs typeface="Arial" panose="020B0604020202020204" pitchFamily="34" charset="0"/>
              </a:rPr>
              <a:t>Sort</a:t>
            </a:r>
          </a:p>
          <a:p>
            <a:pPr algn="just">
              <a:lnSpc>
                <a:spcPct val="150000"/>
              </a:lnSpc>
            </a:pPr>
            <a:r>
              <a:rPr lang="en-US" sz="2000" dirty="0">
                <a:latin typeface="Arial" panose="020B0604020202020204" pitchFamily="34" charset="0"/>
                <a:cs typeface="Arial" panose="020B0604020202020204" pitchFamily="34" charset="0"/>
              </a:rPr>
              <a:t>Bubble sort is a sorting algorithm that compares two adjacent elements and swaps them until they are not in the intended order.</a:t>
            </a:r>
          </a:p>
          <a:p>
            <a:pPr algn="just">
              <a:lnSpc>
                <a:spcPct val="150000"/>
              </a:lnSpc>
            </a:pPr>
            <a:r>
              <a:rPr lang="en-US" sz="2000" dirty="0">
                <a:latin typeface="Arial" panose="020B0604020202020204" pitchFamily="34" charset="0"/>
                <a:cs typeface="Arial" panose="020B0604020202020204" pitchFamily="34" charset="0"/>
              </a:rPr>
              <a:t>Just like the movement of air bubbles in the water that rise up to the surface, each element of the array move to the end in each iteration. Therefore, it is called a bubble sort.</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5097848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F21713A-DE6C-4B5A-88ED-7BF34B53BE24}"/>
              </a:ext>
            </a:extLst>
          </p:cNvPr>
          <p:cNvSpPr>
            <a:spLocks noGrp="1"/>
          </p:cNvSpPr>
          <p:nvPr>
            <p:ph type="title"/>
          </p:nvPr>
        </p:nvSpPr>
        <p:spPr>
          <a:xfrm>
            <a:off x="838200" y="96651"/>
            <a:ext cx="10515600" cy="1325563"/>
          </a:xfrm>
        </p:spPr>
        <p:txBody>
          <a:bodyPr>
            <a:normAutofit/>
          </a:bodyPr>
          <a:lstStyle/>
          <a:p>
            <a:r>
              <a:rPr lang="en-IN" sz="3200" b="1" dirty="0">
                <a:latin typeface="Arial" panose="020B0604020202020204" pitchFamily="34" charset="0"/>
                <a:cs typeface="Arial" panose="020B0604020202020204" pitchFamily="34" charset="0"/>
              </a:rPr>
              <a:t>Dictionaries</a:t>
            </a:r>
          </a:p>
        </p:txBody>
      </p:sp>
      <p:sp>
        <p:nvSpPr>
          <p:cNvPr id="3" name="Content Placeholder 2">
            <a:extLst>
              <a:ext uri="{FF2B5EF4-FFF2-40B4-BE49-F238E27FC236}">
                <a16:creationId xmlns="" xmlns:a16="http://schemas.microsoft.com/office/drawing/2014/main" id="{CD85F350-F30E-400C-864E-D571E601C48A}"/>
              </a:ext>
            </a:extLst>
          </p:cNvPr>
          <p:cNvSpPr>
            <a:spLocks noGrp="1"/>
          </p:cNvSpPr>
          <p:nvPr>
            <p:ph idx="1"/>
          </p:nvPr>
        </p:nvSpPr>
        <p:spPr>
          <a:xfrm>
            <a:off x="838200" y="1253331"/>
            <a:ext cx="10515600" cy="4351338"/>
          </a:xfrm>
        </p:spPr>
        <p:txBody>
          <a:bodyPr>
            <a:normAutofit/>
          </a:bodyPr>
          <a:lstStyle/>
          <a:p>
            <a:pPr marL="0" indent="0" algn="just">
              <a:lnSpc>
                <a:spcPct val="150000"/>
              </a:lnSpc>
              <a:buNone/>
            </a:pPr>
            <a:r>
              <a:rPr lang="en-US" sz="2000" dirty="0">
                <a:latin typeface="Arial" panose="020B0604020202020204" pitchFamily="34" charset="0"/>
                <a:cs typeface="Arial" panose="020B0604020202020204" pitchFamily="34" charset="0"/>
              </a:rPr>
              <a:t>• Dictionary is an abstract data structure that supports the following operations:</a:t>
            </a:r>
          </a:p>
          <a:p>
            <a:pPr lvl="1" algn="just">
              <a:lnSpc>
                <a:spcPct val="150000"/>
              </a:lnSpc>
              <a:buFont typeface="Wingdings" panose="05000000000000000000" pitchFamily="2" charset="2"/>
              <a:buChar char="Ø"/>
            </a:pPr>
            <a:r>
              <a:rPr lang="en-US" sz="2000" dirty="0">
                <a:latin typeface="Arial" panose="020B0604020202020204" pitchFamily="34" charset="0"/>
                <a:cs typeface="Arial" panose="020B0604020202020204" pitchFamily="34" charset="0"/>
              </a:rPr>
              <a:t>search(K key) (returns the value associated with the given key)</a:t>
            </a:r>
          </a:p>
          <a:p>
            <a:pPr lvl="1" algn="just">
              <a:lnSpc>
                <a:spcPct val="150000"/>
              </a:lnSpc>
              <a:buFont typeface="Wingdings" panose="05000000000000000000" pitchFamily="2" charset="2"/>
              <a:buChar char="Ø"/>
            </a:pPr>
            <a:r>
              <a:rPr lang="en-US" sz="2000" dirty="0">
                <a:latin typeface="Arial" panose="020B0604020202020204" pitchFamily="34" charset="0"/>
                <a:cs typeface="Arial" panose="020B0604020202020204" pitchFamily="34" charset="0"/>
              </a:rPr>
              <a:t>insert(K key, V value)</a:t>
            </a:r>
          </a:p>
          <a:p>
            <a:pPr lvl="1" algn="just">
              <a:lnSpc>
                <a:spcPct val="150000"/>
              </a:lnSpc>
              <a:buFont typeface="Wingdings" panose="05000000000000000000" pitchFamily="2" charset="2"/>
              <a:buChar char="Ø"/>
            </a:pPr>
            <a:r>
              <a:rPr lang="en-US" sz="2000" dirty="0">
                <a:latin typeface="Arial" panose="020B0604020202020204" pitchFamily="34" charset="0"/>
                <a:cs typeface="Arial" panose="020B0604020202020204" pitchFamily="34" charset="0"/>
              </a:rPr>
              <a:t>delete(K key)</a:t>
            </a:r>
          </a:p>
          <a:p>
            <a:pPr marL="0" indent="0" algn="just">
              <a:lnSpc>
                <a:spcPct val="150000"/>
              </a:lnSpc>
              <a:buNone/>
            </a:pPr>
            <a:r>
              <a:rPr lang="en-US" sz="2000" dirty="0">
                <a:latin typeface="Arial" panose="020B0604020202020204" pitchFamily="34" charset="0"/>
                <a:cs typeface="Arial" panose="020B0604020202020204" pitchFamily="34" charset="0"/>
              </a:rPr>
              <a:t>• Each element stored in a dictionary is identified by a key of type K.</a:t>
            </a:r>
          </a:p>
          <a:p>
            <a:pPr marL="0" indent="0" algn="just">
              <a:lnSpc>
                <a:spcPct val="150000"/>
              </a:lnSpc>
              <a:buNone/>
            </a:pPr>
            <a:r>
              <a:rPr lang="en-US" sz="2000" dirty="0">
                <a:latin typeface="Arial" panose="020B0604020202020204" pitchFamily="34" charset="0"/>
                <a:cs typeface="Arial" panose="020B0604020202020204" pitchFamily="34" charset="0"/>
              </a:rPr>
              <a:t>• Dictionary represents a mapping from keys to values.</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28616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41053E6-7099-4FDB-B4E3-A52CD462FCB2}"/>
              </a:ext>
            </a:extLst>
          </p:cNvPr>
          <p:cNvSpPr>
            <a:spLocks noGrp="1"/>
          </p:cNvSpPr>
          <p:nvPr>
            <p:ph type="title"/>
          </p:nvPr>
        </p:nvSpPr>
        <p:spPr>
          <a:xfrm>
            <a:off x="838200" y="365126"/>
            <a:ext cx="10515600" cy="585134"/>
          </a:xfrm>
        </p:spPr>
        <p:txBody>
          <a:bodyPr>
            <a:normAutofit/>
          </a:bodyPr>
          <a:lstStyle/>
          <a:p>
            <a:r>
              <a:rPr lang="en-IN" sz="3200" b="1" dirty="0">
                <a:latin typeface="Arial" panose="020B0604020202020204" pitchFamily="34" charset="0"/>
                <a:cs typeface="Arial" panose="020B0604020202020204" pitchFamily="34" charset="0"/>
              </a:rPr>
              <a:t>Working of Bubble Sort</a:t>
            </a:r>
          </a:p>
        </p:txBody>
      </p:sp>
      <p:sp>
        <p:nvSpPr>
          <p:cNvPr id="3" name="Content Placeholder 2">
            <a:extLst>
              <a:ext uri="{FF2B5EF4-FFF2-40B4-BE49-F238E27FC236}">
                <a16:creationId xmlns="" xmlns:a16="http://schemas.microsoft.com/office/drawing/2014/main" id="{20084DF3-1A42-4AEA-8FD0-F06E0CB1291B}"/>
              </a:ext>
            </a:extLst>
          </p:cNvPr>
          <p:cNvSpPr>
            <a:spLocks noGrp="1"/>
          </p:cNvSpPr>
          <p:nvPr>
            <p:ph idx="1"/>
          </p:nvPr>
        </p:nvSpPr>
        <p:spPr>
          <a:xfrm>
            <a:off x="838200" y="1057834"/>
            <a:ext cx="10515600" cy="5647765"/>
          </a:xfrm>
        </p:spPr>
        <p:txBody>
          <a:bodyPr/>
          <a:lstStyle/>
          <a:p>
            <a:pPr marL="0" indent="0">
              <a:buNone/>
            </a:pPr>
            <a:r>
              <a:rPr lang="en-US" sz="2000" b="1" dirty="0">
                <a:latin typeface="Arial" panose="020B0604020202020204" pitchFamily="34" charset="0"/>
                <a:cs typeface="Arial" panose="020B0604020202020204" pitchFamily="34" charset="0"/>
              </a:rPr>
              <a:t>1. First Iteration (Compare and Swap)</a:t>
            </a:r>
          </a:p>
          <a:p>
            <a:r>
              <a:rPr lang="en-US" sz="2000" dirty="0">
                <a:latin typeface="Arial" panose="020B0604020202020204" pitchFamily="34" charset="0"/>
                <a:cs typeface="Arial" panose="020B0604020202020204" pitchFamily="34" charset="0"/>
              </a:rPr>
              <a:t>Starting from the first index, compare the first and the second elements.</a:t>
            </a:r>
          </a:p>
          <a:p>
            <a:r>
              <a:rPr lang="en-US" sz="2000" dirty="0">
                <a:latin typeface="Arial" panose="020B0604020202020204" pitchFamily="34" charset="0"/>
                <a:cs typeface="Arial" panose="020B0604020202020204" pitchFamily="34" charset="0"/>
              </a:rPr>
              <a:t>If the first element is greater than the second element, they are swapped.</a:t>
            </a:r>
          </a:p>
          <a:p>
            <a:r>
              <a:rPr lang="en-US" sz="2000" dirty="0">
                <a:latin typeface="Arial" panose="020B0604020202020204" pitchFamily="34" charset="0"/>
                <a:cs typeface="Arial" panose="020B0604020202020204" pitchFamily="34" charset="0"/>
              </a:rPr>
              <a:t>Now, compare the second and the third elements. Swap them if they are not in order.</a:t>
            </a:r>
          </a:p>
          <a:p>
            <a:r>
              <a:rPr lang="en-US" sz="2000" dirty="0">
                <a:latin typeface="Arial" panose="020B0604020202020204" pitchFamily="34" charset="0"/>
                <a:cs typeface="Arial" panose="020B0604020202020204" pitchFamily="34" charset="0"/>
              </a:rPr>
              <a:t>The above process goes on until the last element.</a:t>
            </a:r>
            <a:endParaRPr lang="en-IN" sz="20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 xmlns:a16="http://schemas.microsoft.com/office/drawing/2014/main" id="{CA26A2D1-F937-4F3F-9A74-32037BEAF61B}"/>
              </a:ext>
            </a:extLst>
          </p:cNvPr>
          <p:cNvPicPr>
            <a:picLocks noChangeAspect="1"/>
          </p:cNvPicPr>
          <p:nvPr/>
        </p:nvPicPr>
        <p:blipFill>
          <a:blip r:embed="rId2"/>
          <a:stretch>
            <a:fillRect/>
          </a:stretch>
        </p:blipFill>
        <p:spPr>
          <a:xfrm>
            <a:off x="6983506" y="2852815"/>
            <a:ext cx="4751289" cy="3736241"/>
          </a:xfrm>
          <a:prstGeom prst="rect">
            <a:avLst/>
          </a:prstGeom>
        </p:spPr>
      </p:pic>
    </p:spTree>
    <p:extLst>
      <p:ext uri="{BB962C8B-B14F-4D97-AF65-F5344CB8AC3E}">
        <p14:creationId xmlns:p14="http://schemas.microsoft.com/office/powerpoint/2010/main" val="3242163993"/>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95BDA746-C998-440A-9B32-A67C20FF951C}"/>
              </a:ext>
            </a:extLst>
          </p:cNvPr>
          <p:cNvSpPr>
            <a:spLocks noGrp="1"/>
          </p:cNvSpPr>
          <p:nvPr>
            <p:ph idx="1"/>
          </p:nvPr>
        </p:nvSpPr>
        <p:spPr>
          <a:xfrm>
            <a:off x="838200" y="295835"/>
            <a:ext cx="10515600" cy="5881128"/>
          </a:xfrm>
        </p:spPr>
        <p:txBody>
          <a:bodyPr>
            <a:normAutofit/>
          </a:bodyPr>
          <a:lstStyle/>
          <a:p>
            <a:pPr marL="0" indent="0">
              <a:buNone/>
            </a:pPr>
            <a:r>
              <a:rPr lang="en-IN" sz="2000" b="1" dirty="0">
                <a:latin typeface="Arial" panose="020B0604020202020204" pitchFamily="34" charset="0"/>
                <a:cs typeface="Arial" panose="020B0604020202020204" pitchFamily="34" charset="0"/>
              </a:rPr>
              <a:t>2. Remaining Iteration</a:t>
            </a:r>
          </a:p>
          <a:p>
            <a:pPr algn="just">
              <a:lnSpc>
                <a:spcPct val="150000"/>
              </a:lnSpc>
            </a:pPr>
            <a:r>
              <a:rPr lang="en-US" sz="2000" dirty="0">
                <a:latin typeface="Arial" panose="020B0604020202020204" pitchFamily="34" charset="0"/>
                <a:cs typeface="Arial" panose="020B0604020202020204" pitchFamily="34" charset="0"/>
              </a:rPr>
              <a:t>The same process goes on for the remaining iterations.</a:t>
            </a:r>
          </a:p>
          <a:p>
            <a:pPr algn="just">
              <a:lnSpc>
                <a:spcPct val="150000"/>
              </a:lnSpc>
            </a:pPr>
            <a:r>
              <a:rPr lang="en-US" sz="2000" dirty="0">
                <a:latin typeface="Arial" panose="020B0604020202020204" pitchFamily="34" charset="0"/>
                <a:cs typeface="Arial" panose="020B0604020202020204" pitchFamily="34" charset="0"/>
              </a:rPr>
              <a:t>After each iteration, the largest element among the unsorted elements is placed at the end.</a:t>
            </a:r>
          </a:p>
          <a:p>
            <a:pPr marL="0" indent="0" algn="just">
              <a:lnSpc>
                <a:spcPct val="150000"/>
              </a:lnSpc>
              <a:buNone/>
            </a:pPr>
            <a:endParaRPr lang="en-IN" sz="20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 xmlns:a16="http://schemas.microsoft.com/office/drawing/2014/main" id="{5E98DF36-5C26-4EE6-A533-FB051C941390}"/>
              </a:ext>
            </a:extLst>
          </p:cNvPr>
          <p:cNvPicPr>
            <a:picLocks noChangeAspect="1"/>
          </p:cNvPicPr>
          <p:nvPr/>
        </p:nvPicPr>
        <p:blipFill>
          <a:blip r:embed="rId2"/>
          <a:stretch>
            <a:fillRect/>
          </a:stretch>
        </p:blipFill>
        <p:spPr>
          <a:xfrm>
            <a:off x="2214282" y="2077659"/>
            <a:ext cx="6343949" cy="4009656"/>
          </a:xfrm>
          <a:prstGeom prst="rect">
            <a:avLst/>
          </a:prstGeom>
        </p:spPr>
      </p:pic>
    </p:spTree>
    <p:extLst>
      <p:ext uri="{BB962C8B-B14F-4D97-AF65-F5344CB8AC3E}">
        <p14:creationId xmlns:p14="http://schemas.microsoft.com/office/powerpoint/2010/main" val="2978147671"/>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18BBADCD-1506-4B56-9945-1618740DCBAC}"/>
              </a:ext>
            </a:extLst>
          </p:cNvPr>
          <p:cNvSpPr>
            <a:spLocks noGrp="1"/>
          </p:cNvSpPr>
          <p:nvPr>
            <p:ph idx="1"/>
          </p:nvPr>
        </p:nvSpPr>
        <p:spPr>
          <a:xfrm>
            <a:off x="838200" y="295835"/>
            <a:ext cx="10515600" cy="5881128"/>
          </a:xfrm>
        </p:spPr>
        <p:txBody>
          <a:bodyPr>
            <a:normAutofit/>
          </a:bodyPr>
          <a:lstStyle/>
          <a:p>
            <a:r>
              <a:rPr lang="en-US" sz="2000" dirty="0">
                <a:latin typeface="Arial" panose="020B0604020202020204" pitchFamily="34" charset="0"/>
                <a:cs typeface="Arial" panose="020B0604020202020204" pitchFamily="34" charset="0"/>
              </a:rPr>
              <a:t>In each iteration, the comparison takes place up to the last unsorted element.</a:t>
            </a:r>
            <a:endParaRPr lang="en-IN" sz="20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 xmlns:a16="http://schemas.microsoft.com/office/drawing/2014/main" id="{33552CED-88B7-4A3A-BFF5-F464BE3550E8}"/>
              </a:ext>
            </a:extLst>
          </p:cNvPr>
          <p:cNvPicPr>
            <a:picLocks noChangeAspect="1"/>
          </p:cNvPicPr>
          <p:nvPr/>
        </p:nvPicPr>
        <p:blipFill>
          <a:blip r:embed="rId2"/>
          <a:stretch>
            <a:fillRect/>
          </a:stretch>
        </p:blipFill>
        <p:spPr>
          <a:xfrm>
            <a:off x="1418364" y="1198120"/>
            <a:ext cx="6345072" cy="3508350"/>
          </a:xfrm>
          <a:prstGeom prst="rect">
            <a:avLst/>
          </a:prstGeom>
        </p:spPr>
      </p:pic>
    </p:spTree>
    <p:extLst>
      <p:ext uri="{BB962C8B-B14F-4D97-AF65-F5344CB8AC3E}">
        <p14:creationId xmlns:p14="http://schemas.microsoft.com/office/powerpoint/2010/main" val="3607034573"/>
      </p:ext>
    </p:extLst>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5ABA92FA-88CB-48C0-8767-4475F5C9EE41}"/>
              </a:ext>
            </a:extLst>
          </p:cNvPr>
          <p:cNvSpPr>
            <a:spLocks noGrp="1"/>
          </p:cNvSpPr>
          <p:nvPr>
            <p:ph idx="1"/>
          </p:nvPr>
        </p:nvSpPr>
        <p:spPr>
          <a:xfrm>
            <a:off x="838200" y="206188"/>
            <a:ext cx="10515600" cy="5970775"/>
          </a:xfrm>
        </p:spPr>
        <p:txBody>
          <a:bodyPr/>
          <a:lstStyle/>
          <a:p>
            <a:r>
              <a:rPr lang="en-US" sz="2000" dirty="0">
                <a:latin typeface="Arial" panose="020B0604020202020204" pitchFamily="34" charset="0"/>
                <a:cs typeface="Arial" panose="020B0604020202020204" pitchFamily="34" charset="0"/>
              </a:rPr>
              <a:t>The array is sorted when all the unsorted elements are placed at their correct positions.</a:t>
            </a:r>
          </a:p>
          <a:p>
            <a:endParaRPr lang="en-IN" dirty="0"/>
          </a:p>
        </p:txBody>
      </p:sp>
      <p:pic>
        <p:nvPicPr>
          <p:cNvPr id="5" name="Picture 4">
            <a:extLst>
              <a:ext uri="{FF2B5EF4-FFF2-40B4-BE49-F238E27FC236}">
                <a16:creationId xmlns="" xmlns:a16="http://schemas.microsoft.com/office/drawing/2014/main" id="{7A0302FE-A348-47D1-B74E-F8F48F58C114}"/>
              </a:ext>
            </a:extLst>
          </p:cNvPr>
          <p:cNvPicPr>
            <a:picLocks noChangeAspect="1"/>
          </p:cNvPicPr>
          <p:nvPr/>
        </p:nvPicPr>
        <p:blipFill>
          <a:blip r:embed="rId2"/>
          <a:stretch>
            <a:fillRect/>
          </a:stretch>
        </p:blipFill>
        <p:spPr>
          <a:xfrm>
            <a:off x="1182593" y="1215722"/>
            <a:ext cx="6213289" cy="2845290"/>
          </a:xfrm>
          <a:prstGeom prst="rect">
            <a:avLst/>
          </a:prstGeom>
        </p:spPr>
      </p:pic>
    </p:spTree>
    <p:extLst>
      <p:ext uri="{BB962C8B-B14F-4D97-AF65-F5344CB8AC3E}">
        <p14:creationId xmlns:p14="http://schemas.microsoft.com/office/powerpoint/2010/main" val="1968479384"/>
      </p:ext>
    </p:extLst>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F751F441-C843-4F0B-A301-F9436BE1602A}"/>
              </a:ext>
            </a:extLst>
          </p:cNvPr>
          <p:cNvSpPr>
            <a:spLocks noGrp="1"/>
          </p:cNvSpPr>
          <p:nvPr>
            <p:ph idx="1"/>
          </p:nvPr>
        </p:nvSpPr>
        <p:spPr>
          <a:xfrm>
            <a:off x="838200" y="295835"/>
            <a:ext cx="10515600" cy="5881128"/>
          </a:xfrm>
        </p:spPr>
        <p:txBody>
          <a:bodyPr>
            <a:normAutofit/>
          </a:bodyPr>
          <a:lstStyle/>
          <a:p>
            <a:r>
              <a:rPr lang="en-IN" sz="2000" b="1" dirty="0">
                <a:latin typeface="Arial" panose="020B0604020202020204" pitchFamily="34" charset="0"/>
                <a:cs typeface="Arial" panose="020B0604020202020204" pitchFamily="34" charset="0"/>
              </a:rPr>
              <a:t>Bubble Sort Algorithm</a:t>
            </a:r>
          </a:p>
        </p:txBody>
      </p:sp>
      <p:pic>
        <p:nvPicPr>
          <p:cNvPr id="7" name="Picture 6">
            <a:extLst>
              <a:ext uri="{FF2B5EF4-FFF2-40B4-BE49-F238E27FC236}">
                <a16:creationId xmlns="" xmlns:a16="http://schemas.microsoft.com/office/drawing/2014/main" id="{F9A569F2-5F8C-4204-AD1B-1BA394947EB4}"/>
              </a:ext>
            </a:extLst>
          </p:cNvPr>
          <p:cNvPicPr>
            <a:picLocks noChangeAspect="1"/>
          </p:cNvPicPr>
          <p:nvPr/>
        </p:nvPicPr>
        <p:blipFill>
          <a:blip r:embed="rId2"/>
          <a:stretch>
            <a:fillRect/>
          </a:stretch>
        </p:blipFill>
        <p:spPr>
          <a:xfrm>
            <a:off x="1465652" y="1266209"/>
            <a:ext cx="6136419" cy="1593532"/>
          </a:xfrm>
          <a:prstGeom prst="rect">
            <a:avLst/>
          </a:prstGeom>
        </p:spPr>
      </p:pic>
    </p:spTree>
    <p:extLst>
      <p:ext uri="{BB962C8B-B14F-4D97-AF65-F5344CB8AC3E}">
        <p14:creationId xmlns:p14="http://schemas.microsoft.com/office/powerpoint/2010/main" val="1940633720"/>
      </p:ext>
    </p:extLst>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7A63E86-66EB-4252-B636-36038B864CBE}"/>
              </a:ext>
            </a:extLst>
          </p:cNvPr>
          <p:cNvSpPr>
            <a:spLocks noGrp="1"/>
          </p:cNvSpPr>
          <p:nvPr>
            <p:ph type="title"/>
          </p:nvPr>
        </p:nvSpPr>
        <p:spPr/>
        <p:txBody>
          <a:bodyPr>
            <a:normAutofit/>
          </a:bodyPr>
          <a:lstStyle/>
          <a:p>
            <a:r>
              <a:rPr lang="en-IN" sz="3200" b="1" dirty="0">
                <a:latin typeface="Arial" panose="020B0604020202020204" pitchFamily="34" charset="0"/>
                <a:cs typeface="Arial" panose="020B0604020202020204" pitchFamily="34" charset="0"/>
              </a:rPr>
              <a:t>Lab : Bubble sort in Java</a:t>
            </a:r>
          </a:p>
        </p:txBody>
      </p:sp>
      <p:sp>
        <p:nvSpPr>
          <p:cNvPr id="3" name="Content Placeholder 2">
            <a:extLst>
              <a:ext uri="{FF2B5EF4-FFF2-40B4-BE49-F238E27FC236}">
                <a16:creationId xmlns="" xmlns:a16="http://schemas.microsoft.com/office/drawing/2014/main" id="{95580772-5184-4DCD-8720-AE7C55823693}"/>
              </a:ext>
            </a:extLst>
          </p:cNvPr>
          <p:cNvSpPr>
            <a:spLocks noGrp="1"/>
          </p:cNvSpPr>
          <p:nvPr>
            <p:ph idx="1"/>
          </p:nvPr>
        </p:nvSpPr>
        <p:spPr>
          <a:xfrm>
            <a:off x="766482" y="1458072"/>
            <a:ext cx="10515600" cy="4351338"/>
          </a:xfrm>
        </p:spPr>
        <p:txBody>
          <a:bodyPr>
            <a:normAutofit/>
          </a:bodyPr>
          <a:lstStyle/>
          <a:p>
            <a:pPr marL="0" indent="0">
              <a:buNone/>
            </a:pPr>
            <a:r>
              <a:rPr lang="en-IN" sz="2000" dirty="0">
                <a:latin typeface="Arial" panose="020B0604020202020204" pitchFamily="34" charset="0"/>
                <a:cs typeface="Arial" panose="020B0604020202020204" pitchFamily="34" charset="0"/>
              </a:rPr>
              <a:t>Lab 17.1: Implementation of Bubble sort in Java.</a:t>
            </a:r>
          </a:p>
        </p:txBody>
      </p:sp>
    </p:spTree>
    <p:extLst>
      <p:ext uri="{BB962C8B-B14F-4D97-AF65-F5344CB8AC3E}">
        <p14:creationId xmlns:p14="http://schemas.microsoft.com/office/powerpoint/2010/main" val="1725273567"/>
      </p:ext>
    </p:extLst>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5A08A7D-5DDC-46EF-881A-F8A26FD23998}"/>
              </a:ext>
            </a:extLst>
          </p:cNvPr>
          <p:cNvSpPr>
            <a:spLocks noGrp="1"/>
          </p:cNvSpPr>
          <p:nvPr>
            <p:ph type="title"/>
          </p:nvPr>
        </p:nvSpPr>
        <p:spPr>
          <a:xfrm>
            <a:off x="838200" y="215153"/>
            <a:ext cx="10515600" cy="842683"/>
          </a:xfrm>
        </p:spPr>
        <p:txBody>
          <a:bodyPr>
            <a:normAutofit/>
          </a:bodyPr>
          <a:lstStyle/>
          <a:p>
            <a:r>
              <a:rPr lang="en-IN" sz="3200" b="1" dirty="0">
                <a:latin typeface="Arial" panose="020B0604020202020204" pitchFamily="34" charset="0"/>
                <a:cs typeface="Arial" panose="020B0604020202020204" pitchFamily="34" charset="0"/>
              </a:rPr>
              <a:t>Optimized Bubble Sort Algorithm</a:t>
            </a:r>
          </a:p>
        </p:txBody>
      </p:sp>
      <p:sp>
        <p:nvSpPr>
          <p:cNvPr id="3" name="Content Placeholder 2">
            <a:extLst>
              <a:ext uri="{FF2B5EF4-FFF2-40B4-BE49-F238E27FC236}">
                <a16:creationId xmlns="" xmlns:a16="http://schemas.microsoft.com/office/drawing/2014/main" id="{9BBF373E-27E9-4156-8A28-E52586793EAE}"/>
              </a:ext>
            </a:extLst>
          </p:cNvPr>
          <p:cNvSpPr>
            <a:spLocks noGrp="1"/>
          </p:cNvSpPr>
          <p:nvPr>
            <p:ph idx="1"/>
          </p:nvPr>
        </p:nvSpPr>
        <p:spPr>
          <a:xfrm>
            <a:off x="838199" y="905435"/>
            <a:ext cx="11137777" cy="5737412"/>
          </a:xfrm>
        </p:spPr>
        <p:txBody>
          <a:bodyPr>
            <a:normAutofit/>
          </a:bodyPr>
          <a:lstStyle/>
          <a:p>
            <a:pPr algn="just"/>
            <a:endParaRPr lang="en-US" sz="2000" dirty="0" smtClean="0">
              <a:latin typeface="Arial" panose="020B0604020202020204" pitchFamily="34" charset="0"/>
              <a:cs typeface="Arial" panose="020B0604020202020204" pitchFamily="34" charset="0"/>
            </a:endParaRPr>
          </a:p>
          <a:p>
            <a:pPr algn="just"/>
            <a:r>
              <a:rPr lang="en-US" sz="2000" dirty="0" smtClean="0">
                <a:latin typeface="Arial" panose="020B0604020202020204" pitchFamily="34" charset="0"/>
                <a:cs typeface="Arial" panose="020B0604020202020204" pitchFamily="34" charset="0"/>
              </a:rPr>
              <a:t>In </a:t>
            </a:r>
            <a:r>
              <a:rPr lang="en-US" sz="2000" dirty="0">
                <a:latin typeface="Arial" panose="020B0604020202020204" pitchFamily="34" charset="0"/>
                <a:cs typeface="Arial" panose="020B0604020202020204" pitchFamily="34" charset="0"/>
              </a:rPr>
              <a:t>the Bubble sort algorithm, all the comparisons are made even if the array is already sorted.</a:t>
            </a:r>
          </a:p>
          <a:p>
            <a:pPr algn="just"/>
            <a:r>
              <a:rPr lang="en-US" sz="2000" dirty="0">
                <a:latin typeface="Arial" panose="020B0604020202020204" pitchFamily="34" charset="0"/>
                <a:cs typeface="Arial" panose="020B0604020202020204" pitchFamily="34" charset="0"/>
              </a:rPr>
              <a:t>This increases the execution time.</a:t>
            </a:r>
          </a:p>
          <a:p>
            <a:pPr algn="just"/>
            <a:r>
              <a:rPr lang="en-US" sz="2000" dirty="0">
                <a:latin typeface="Arial" panose="020B0604020202020204" pitchFamily="34" charset="0"/>
                <a:cs typeface="Arial" panose="020B0604020202020204" pitchFamily="34" charset="0"/>
              </a:rPr>
              <a:t>To solve this, we can introduce an extra variable swapped. The value of swapped is set true if there occurs swapping of elements. Otherwise, it is set false.</a:t>
            </a:r>
          </a:p>
          <a:p>
            <a:pPr algn="just"/>
            <a:r>
              <a:rPr lang="en-US" sz="2000" dirty="0">
                <a:latin typeface="Arial" panose="020B0604020202020204" pitchFamily="34" charset="0"/>
                <a:cs typeface="Arial" panose="020B0604020202020204" pitchFamily="34" charset="0"/>
              </a:rPr>
              <a:t>After an iteration, if there is no swapping, the value of swapped will be false. This means elements are already sorted and there is no need to perform further iterations.</a:t>
            </a:r>
          </a:p>
          <a:p>
            <a:pPr algn="just"/>
            <a:r>
              <a:rPr lang="en-US" sz="2000" dirty="0">
                <a:latin typeface="Arial" panose="020B0604020202020204" pitchFamily="34" charset="0"/>
                <a:cs typeface="Arial" panose="020B0604020202020204" pitchFamily="34" charset="0"/>
              </a:rPr>
              <a:t>This will reduce the execution time and helps to optimize the bubble sort.</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6613429"/>
      </p:ext>
    </p:extLst>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96FBC35F-FE86-4879-B202-D4EFE7BD9A70}"/>
              </a:ext>
            </a:extLst>
          </p:cNvPr>
          <p:cNvSpPr>
            <a:spLocks noGrp="1"/>
          </p:cNvSpPr>
          <p:nvPr>
            <p:ph idx="1"/>
          </p:nvPr>
        </p:nvSpPr>
        <p:spPr>
          <a:xfrm>
            <a:off x="838200" y="259976"/>
            <a:ext cx="10515600" cy="5916987"/>
          </a:xfrm>
        </p:spPr>
        <p:txBody>
          <a:bodyPr>
            <a:normAutofit/>
          </a:bodyPr>
          <a:lstStyle/>
          <a:p>
            <a:r>
              <a:rPr lang="en-IN" sz="2000" b="1" dirty="0">
                <a:latin typeface="Arial" panose="020B0604020202020204" pitchFamily="34" charset="0"/>
                <a:cs typeface="Arial" panose="020B0604020202020204" pitchFamily="34" charset="0"/>
              </a:rPr>
              <a:t>Algorithm for optimized bubble sort</a:t>
            </a:r>
          </a:p>
          <a:p>
            <a:pPr marL="0" indent="0">
              <a:buNone/>
            </a:pPr>
            <a:endParaRPr lang="en-IN" sz="2000" b="1"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 xmlns:a16="http://schemas.microsoft.com/office/drawing/2014/main" id="{5EAD120D-BCE0-4220-A866-011E13947EE1}"/>
              </a:ext>
            </a:extLst>
          </p:cNvPr>
          <p:cNvPicPr>
            <a:picLocks noChangeAspect="1"/>
          </p:cNvPicPr>
          <p:nvPr/>
        </p:nvPicPr>
        <p:blipFill>
          <a:blip r:embed="rId2"/>
          <a:stretch>
            <a:fillRect/>
          </a:stretch>
        </p:blipFill>
        <p:spPr>
          <a:xfrm>
            <a:off x="1796226" y="979546"/>
            <a:ext cx="6298903" cy="1727795"/>
          </a:xfrm>
          <a:prstGeom prst="rect">
            <a:avLst/>
          </a:prstGeom>
        </p:spPr>
      </p:pic>
    </p:spTree>
    <p:extLst>
      <p:ext uri="{BB962C8B-B14F-4D97-AF65-F5344CB8AC3E}">
        <p14:creationId xmlns:p14="http://schemas.microsoft.com/office/powerpoint/2010/main" val="3688027977"/>
      </p:ext>
    </p:extLst>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247F947C-0E71-49C1-928D-84EAC8B11B75}"/>
              </a:ext>
            </a:extLst>
          </p:cNvPr>
          <p:cNvSpPr>
            <a:spLocks noGrp="1"/>
          </p:cNvSpPr>
          <p:nvPr>
            <p:ph idx="1"/>
          </p:nvPr>
        </p:nvSpPr>
        <p:spPr>
          <a:xfrm>
            <a:off x="838200" y="304800"/>
            <a:ext cx="10515600" cy="5872163"/>
          </a:xfrm>
        </p:spPr>
        <p:txBody>
          <a:bodyPr/>
          <a:lstStyle/>
          <a:p>
            <a:r>
              <a:rPr lang="en-IN" sz="2000" b="1" dirty="0">
                <a:latin typeface="Arial" panose="020B0604020202020204" pitchFamily="34" charset="0"/>
                <a:cs typeface="Arial" panose="020B0604020202020204" pitchFamily="34" charset="0"/>
              </a:rPr>
              <a:t>Bubble Sort Complexity</a:t>
            </a:r>
          </a:p>
          <a:p>
            <a:endParaRPr lang="en-IN" dirty="0"/>
          </a:p>
        </p:txBody>
      </p:sp>
      <p:pic>
        <p:nvPicPr>
          <p:cNvPr id="5" name="Picture 4">
            <a:extLst>
              <a:ext uri="{FF2B5EF4-FFF2-40B4-BE49-F238E27FC236}">
                <a16:creationId xmlns="" xmlns:a16="http://schemas.microsoft.com/office/drawing/2014/main" id="{C99713B7-C480-4F67-BC74-89C53EDF53A6}"/>
              </a:ext>
            </a:extLst>
          </p:cNvPr>
          <p:cNvPicPr>
            <a:picLocks noChangeAspect="1"/>
          </p:cNvPicPr>
          <p:nvPr/>
        </p:nvPicPr>
        <p:blipFill>
          <a:blip r:embed="rId2"/>
          <a:stretch>
            <a:fillRect/>
          </a:stretch>
        </p:blipFill>
        <p:spPr>
          <a:xfrm>
            <a:off x="1351802" y="1088192"/>
            <a:ext cx="6339916" cy="2488726"/>
          </a:xfrm>
          <a:prstGeom prst="rect">
            <a:avLst/>
          </a:prstGeom>
        </p:spPr>
      </p:pic>
    </p:spTree>
    <p:extLst>
      <p:ext uri="{BB962C8B-B14F-4D97-AF65-F5344CB8AC3E}">
        <p14:creationId xmlns:p14="http://schemas.microsoft.com/office/powerpoint/2010/main" val="3486458471"/>
      </p:ext>
    </p:extLst>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ED338B63-AE8F-4BD3-B61B-51934B94DC38}"/>
                  </a:ext>
                </a:extLst>
              </p:cNvPr>
              <p:cNvSpPr>
                <a:spLocks noGrp="1"/>
              </p:cNvSpPr>
              <p:nvPr>
                <p:ph idx="1"/>
              </p:nvPr>
            </p:nvSpPr>
            <p:spPr>
              <a:xfrm>
                <a:off x="838200" y="161364"/>
                <a:ext cx="10515600" cy="6463553"/>
              </a:xfrm>
            </p:spPr>
            <p:txBody>
              <a:bodyPr>
                <a:normAutofit/>
              </a:bodyPr>
              <a:lstStyle/>
              <a:p>
                <a:r>
                  <a:rPr lang="en-IN" sz="2000" dirty="0">
                    <a:latin typeface="Arial" panose="020B0604020202020204" pitchFamily="34" charset="0"/>
                    <a:cs typeface="Arial" panose="020B0604020202020204" pitchFamily="34" charset="0"/>
                  </a:rPr>
                  <a:t>Bubble Sort compares the adjacent elements.</a:t>
                </a:r>
              </a:p>
              <a:p>
                <a:endParaRPr lang="en-IN" sz="2000" dirty="0">
                  <a:latin typeface="Arial" panose="020B0604020202020204" pitchFamily="34" charset="0"/>
                  <a:cs typeface="Arial" panose="020B0604020202020204" pitchFamily="34" charset="0"/>
                </a:endParaRPr>
              </a:p>
              <a:p>
                <a:endParaRPr lang="en-IN" sz="2000" dirty="0">
                  <a:latin typeface="Arial" panose="020B0604020202020204" pitchFamily="34" charset="0"/>
                  <a:cs typeface="Arial" panose="020B0604020202020204" pitchFamily="34" charset="0"/>
                </a:endParaRPr>
              </a:p>
              <a:p>
                <a:endParaRPr lang="en-IN" sz="2000" dirty="0">
                  <a:latin typeface="Arial" panose="020B0604020202020204" pitchFamily="34" charset="0"/>
                  <a:cs typeface="Arial" panose="020B0604020202020204" pitchFamily="34" charset="0"/>
                </a:endParaRPr>
              </a:p>
              <a:p>
                <a:endParaRPr lang="en-IN" sz="2000" dirty="0">
                  <a:latin typeface="Arial" panose="020B0604020202020204" pitchFamily="34" charset="0"/>
                  <a:cs typeface="Arial" panose="020B0604020202020204" pitchFamily="34" charset="0"/>
                </a:endParaRPr>
              </a:p>
              <a:p>
                <a:endParaRPr lang="en-IN" sz="2000" dirty="0">
                  <a:latin typeface="Arial" panose="020B0604020202020204" pitchFamily="34" charset="0"/>
                  <a:cs typeface="Arial" panose="020B0604020202020204" pitchFamily="34" charset="0"/>
                </a:endParaRPr>
              </a:p>
              <a:p>
                <a:endParaRPr lang="en-IN" sz="2000" dirty="0">
                  <a:latin typeface="Arial" panose="020B0604020202020204" pitchFamily="34" charset="0"/>
                  <a:cs typeface="Arial" panose="020B0604020202020204" pitchFamily="34" charset="0"/>
                </a:endParaRPr>
              </a:p>
              <a:p>
                <a:endParaRPr lang="en-IN" sz="2000" dirty="0">
                  <a:latin typeface="Arial" panose="020B0604020202020204" pitchFamily="34" charset="0"/>
                  <a:cs typeface="Arial" panose="020B0604020202020204" pitchFamily="34" charset="0"/>
                </a:endParaRPr>
              </a:p>
              <a:p>
                <a:r>
                  <a:rPr lang="en-US" sz="2000" dirty="0">
                    <a:latin typeface="Arial" panose="020B0604020202020204" pitchFamily="34" charset="0"/>
                    <a:cs typeface="Arial" panose="020B0604020202020204" pitchFamily="34" charset="0"/>
                  </a:rPr>
                  <a:t>Hence, the number of comparisons is nearly equals to </a:t>
                </a:r>
                <a14:m>
                  <m:oMath xmlns:m="http://schemas.openxmlformats.org/officeDocument/2006/math">
                    <m:sSup>
                      <m:sSupPr>
                        <m:ctrlPr>
                          <a:rPr lang="en-US" sz="2000" i="1" smtClean="0">
                            <a:latin typeface="Cambria Math" panose="02040503050406030204" pitchFamily="18" charset="0"/>
                            <a:cs typeface="Arial" panose="020B0604020202020204" pitchFamily="34" charset="0"/>
                          </a:rPr>
                        </m:ctrlPr>
                      </m:sSupPr>
                      <m:e>
                        <m:r>
                          <a:rPr lang="en-IN" sz="2000" b="0" i="1" smtClean="0">
                            <a:latin typeface="Cambria Math" panose="02040503050406030204" pitchFamily="18" charset="0"/>
                            <a:cs typeface="Arial" panose="020B0604020202020204" pitchFamily="34" charset="0"/>
                          </a:rPr>
                          <m:t>𝑛</m:t>
                        </m:r>
                      </m:e>
                      <m:sup>
                        <m:r>
                          <a:rPr lang="en-IN" sz="2000" b="0" i="1" smtClean="0">
                            <a:latin typeface="Cambria Math" panose="02040503050406030204" pitchFamily="18" charset="0"/>
                            <a:cs typeface="Arial" panose="020B0604020202020204" pitchFamily="34" charset="0"/>
                          </a:rPr>
                          <m:t>2</m:t>
                        </m:r>
                      </m:sup>
                    </m:sSup>
                  </m:oMath>
                </a14:m>
                <a:endParaRPr lang="en-IN" sz="2000" dirty="0">
                  <a:latin typeface="Arial" panose="020B0604020202020204" pitchFamily="34" charset="0"/>
                  <a:cs typeface="Arial" panose="020B0604020202020204" pitchFamily="34" charset="0"/>
                </a:endParaRPr>
              </a:p>
              <a:p>
                <a:endParaRPr lang="en-IN" sz="2000" dirty="0">
                  <a:latin typeface="Arial" panose="020B0604020202020204" pitchFamily="34" charset="0"/>
                  <a:cs typeface="Arial" panose="020B0604020202020204" pitchFamily="34" charset="0"/>
                </a:endParaRPr>
              </a:p>
              <a:p>
                <a:endParaRPr lang="en-IN" sz="200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Hence, Complexity: 0(</a:t>
                </a:r>
                <a14:m>
                  <m:oMath xmlns:m="http://schemas.openxmlformats.org/officeDocument/2006/math">
                    <m:sSup>
                      <m:sSupPr>
                        <m:ctrlPr>
                          <a:rPr lang="en-IN" sz="2000" i="1" smtClean="0">
                            <a:latin typeface="Cambria Math" panose="02040503050406030204" pitchFamily="18" charset="0"/>
                            <a:cs typeface="Arial" panose="020B0604020202020204" pitchFamily="34" charset="0"/>
                          </a:rPr>
                        </m:ctrlPr>
                      </m:sSupPr>
                      <m:e>
                        <m:r>
                          <a:rPr lang="en-IN" sz="2000" b="0" i="1" smtClean="0">
                            <a:latin typeface="Cambria Math" panose="02040503050406030204" pitchFamily="18" charset="0"/>
                            <a:cs typeface="Arial" panose="020B0604020202020204" pitchFamily="34" charset="0"/>
                          </a:rPr>
                          <m:t>𝑛</m:t>
                        </m:r>
                      </m:e>
                      <m:sup>
                        <m:r>
                          <a:rPr lang="en-IN" sz="2000" b="0" i="1" smtClean="0">
                            <a:latin typeface="Cambria Math" panose="02040503050406030204" pitchFamily="18" charset="0"/>
                            <a:cs typeface="Arial" panose="020B0604020202020204" pitchFamily="34" charset="0"/>
                          </a:rPr>
                          <m:t>2</m:t>
                        </m:r>
                      </m:sup>
                    </m:sSup>
                  </m:oMath>
                </a14:m>
                <a:r>
                  <a:rPr lang="en-IN" sz="2000" dirty="0">
                    <a:latin typeface="Arial" panose="020B0604020202020204" pitchFamily="34" charset="0"/>
                    <a:cs typeface="Arial" panose="020B0604020202020204" pitchFamily="34" charset="0"/>
                  </a:rPr>
                  <a:t>)</a:t>
                </a:r>
              </a:p>
              <a:p>
                <a:r>
                  <a:rPr lang="en-US" sz="2000" dirty="0">
                    <a:latin typeface="Arial" panose="020B0604020202020204" pitchFamily="34" charset="0"/>
                    <a:cs typeface="Arial" panose="020B0604020202020204" pitchFamily="34" charset="0"/>
                  </a:rPr>
                  <a:t>Also, if we observe the code, bubble sort requires two loops. Hence, the complexity is n*n = </a:t>
                </a:r>
                <a14:m>
                  <m:oMath xmlns:m="http://schemas.openxmlformats.org/officeDocument/2006/math">
                    <m:sSup>
                      <m:sSupPr>
                        <m:ctrlPr>
                          <a:rPr lang="en-US" sz="2000" i="1" smtClean="0">
                            <a:latin typeface="Cambria Math" panose="02040503050406030204" pitchFamily="18" charset="0"/>
                            <a:cs typeface="Arial" panose="020B0604020202020204" pitchFamily="34" charset="0"/>
                          </a:rPr>
                        </m:ctrlPr>
                      </m:sSupPr>
                      <m:e>
                        <m:r>
                          <a:rPr lang="en-IN" sz="2000" b="0" i="1" smtClean="0">
                            <a:latin typeface="Cambria Math" panose="02040503050406030204" pitchFamily="18" charset="0"/>
                            <a:cs typeface="Arial" panose="020B0604020202020204" pitchFamily="34" charset="0"/>
                          </a:rPr>
                          <m:t>𝑛</m:t>
                        </m:r>
                      </m:e>
                      <m:sup>
                        <m:r>
                          <a:rPr lang="en-IN" sz="2000" b="0" i="1" smtClean="0">
                            <a:latin typeface="Cambria Math" panose="02040503050406030204" pitchFamily="18" charset="0"/>
                            <a:cs typeface="Arial" panose="020B0604020202020204" pitchFamily="34" charset="0"/>
                          </a:rPr>
                          <m:t>2</m:t>
                        </m:r>
                      </m:sup>
                    </m:sSup>
                  </m:oMath>
                </a14:m>
                <a:endParaRPr lang="en-IN" sz="2000" dirty="0">
                  <a:latin typeface="Arial" panose="020B0604020202020204" pitchFamily="34" charset="0"/>
                  <a:cs typeface="Arial" panose="020B0604020202020204" pitchFamily="34" charset="0"/>
                </a:endParaRPr>
              </a:p>
            </p:txBody>
          </p:sp>
        </mc:Choice>
        <mc:Fallback xmlns="">
          <p:sp>
            <p:nvSpPr>
              <p:cNvPr id="3" name="Content Placeholder 2">
                <a:extLst>
                  <a:ext uri="{FF2B5EF4-FFF2-40B4-BE49-F238E27FC236}">
                    <a16:creationId xmlns:a16="http://schemas.microsoft.com/office/drawing/2014/main" id="{ED338B63-AE8F-4BD3-B61B-51934B94DC38}"/>
                  </a:ext>
                </a:extLst>
              </p:cNvPr>
              <p:cNvSpPr>
                <a:spLocks noGrp="1" noRot="1" noChangeAspect="1" noMove="1" noResize="1" noEditPoints="1" noAdjustHandles="1" noChangeArrowheads="1" noChangeShapeType="1" noTextEdit="1"/>
              </p:cNvSpPr>
              <p:nvPr>
                <p:ph idx="1"/>
              </p:nvPr>
            </p:nvSpPr>
            <p:spPr>
              <a:xfrm>
                <a:off x="838200" y="161364"/>
                <a:ext cx="10515600" cy="6463553"/>
              </a:xfrm>
              <a:blipFill>
                <a:blip r:embed="rId2"/>
                <a:stretch>
                  <a:fillRect l="-522" t="-848" r="-696"/>
                </a:stretch>
              </a:blipFill>
            </p:spPr>
            <p:txBody>
              <a:bodyPr/>
              <a:lstStyle/>
              <a:p>
                <a:r>
                  <a:rPr lang="en-IN">
                    <a:noFill/>
                  </a:rPr>
                  <a:t> </a:t>
                </a:r>
              </a:p>
            </p:txBody>
          </p:sp>
        </mc:Fallback>
      </mc:AlternateContent>
      <p:pic>
        <p:nvPicPr>
          <p:cNvPr id="5" name="Picture 4">
            <a:extLst>
              <a:ext uri="{FF2B5EF4-FFF2-40B4-BE49-F238E27FC236}">
                <a16:creationId xmlns="" xmlns:a16="http://schemas.microsoft.com/office/drawing/2014/main" id="{7FF0FF1C-383A-4AB7-8977-FC4534D46F7E}"/>
              </a:ext>
            </a:extLst>
          </p:cNvPr>
          <p:cNvPicPr>
            <a:picLocks noChangeAspect="1"/>
          </p:cNvPicPr>
          <p:nvPr/>
        </p:nvPicPr>
        <p:blipFill>
          <a:blip r:embed="rId3"/>
          <a:stretch>
            <a:fillRect/>
          </a:stretch>
        </p:blipFill>
        <p:spPr>
          <a:xfrm>
            <a:off x="1518320" y="639452"/>
            <a:ext cx="5967209" cy="2480266"/>
          </a:xfrm>
          <a:prstGeom prst="rect">
            <a:avLst/>
          </a:prstGeom>
        </p:spPr>
      </p:pic>
      <p:pic>
        <p:nvPicPr>
          <p:cNvPr id="7" name="Picture 6">
            <a:extLst>
              <a:ext uri="{FF2B5EF4-FFF2-40B4-BE49-F238E27FC236}">
                <a16:creationId xmlns="" xmlns:a16="http://schemas.microsoft.com/office/drawing/2014/main" id="{D4F7F6D9-7B5F-4E84-A9D4-1D4226A857FF}"/>
              </a:ext>
            </a:extLst>
          </p:cNvPr>
          <p:cNvPicPr>
            <a:picLocks noChangeAspect="1"/>
          </p:cNvPicPr>
          <p:nvPr/>
        </p:nvPicPr>
        <p:blipFill>
          <a:blip r:embed="rId4"/>
          <a:stretch>
            <a:fillRect/>
          </a:stretch>
        </p:blipFill>
        <p:spPr>
          <a:xfrm>
            <a:off x="1710776" y="3777833"/>
            <a:ext cx="6919560" cy="617273"/>
          </a:xfrm>
          <a:prstGeom prst="rect">
            <a:avLst/>
          </a:prstGeom>
        </p:spPr>
      </p:pic>
    </p:spTree>
    <p:extLst>
      <p:ext uri="{BB962C8B-B14F-4D97-AF65-F5344CB8AC3E}">
        <p14:creationId xmlns:p14="http://schemas.microsoft.com/office/powerpoint/2010/main" val="214729437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8B4319D-9661-4FF7-9FD1-01E364C45537}"/>
              </a:ext>
            </a:extLst>
          </p:cNvPr>
          <p:cNvSpPr>
            <a:spLocks noGrp="1"/>
          </p:cNvSpPr>
          <p:nvPr>
            <p:ph type="title"/>
          </p:nvPr>
        </p:nvSpPr>
        <p:spPr>
          <a:xfrm>
            <a:off x="838200" y="295835"/>
            <a:ext cx="10515600" cy="818216"/>
          </a:xfrm>
        </p:spPr>
        <p:txBody>
          <a:bodyPr>
            <a:normAutofit/>
          </a:bodyPr>
          <a:lstStyle/>
          <a:p>
            <a:r>
              <a:rPr lang="en-IN" sz="3200" b="1" dirty="0">
                <a:latin typeface="Arial" panose="020B0604020202020204" pitchFamily="34" charset="0"/>
                <a:cs typeface="Arial" panose="020B0604020202020204" pitchFamily="34" charset="0"/>
              </a:rPr>
              <a:t>Dictionaries</a:t>
            </a:r>
          </a:p>
        </p:txBody>
      </p:sp>
      <p:sp>
        <p:nvSpPr>
          <p:cNvPr id="3" name="Content Placeholder 2">
            <a:extLst>
              <a:ext uri="{FF2B5EF4-FFF2-40B4-BE49-F238E27FC236}">
                <a16:creationId xmlns="" xmlns:a16="http://schemas.microsoft.com/office/drawing/2014/main" id="{17CC6839-7840-4F21-B559-1AFC21ED3D5C}"/>
              </a:ext>
            </a:extLst>
          </p:cNvPr>
          <p:cNvSpPr>
            <a:spLocks noGrp="1"/>
          </p:cNvSpPr>
          <p:nvPr>
            <p:ph idx="1"/>
          </p:nvPr>
        </p:nvSpPr>
        <p:spPr>
          <a:xfrm>
            <a:off x="838200" y="1013012"/>
            <a:ext cx="10515600" cy="5316071"/>
          </a:xfrm>
        </p:spPr>
        <p:txBody>
          <a:bodyPr>
            <a:normAutofit/>
          </a:bodyPr>
          <a:lstStyle/>
          <a:p>
            <a:pPr algn="just">
              <a:lnSpc>
                <a:spcPct val="150000"/>
              </a:lnSpc>
            </a:pPr>
            <a:r>
              <a:rPr lang="en-US" sz="2000" dirty="0">
                <a:latin typeface="Arial" panose="020B0604020202020204" pitchFamily="34" charset="0"/>
                <a:cs typeface="Arial" panose="020B0604020202020204" pitchFamily="34" charset="0"/>
              </a:rPr>
              <a:t>Dictionaries have numerous applications.</a:t>
            </a:r>
          </a:p>
          <a:p>
            <a:pPr algn="just">
              <a:lnSpc>
                <a:spcPct val="150000"/>
              </a:lnSpc>
              <a:buFont typeface="Wingdings" panose="05000000000000000000" pitchFamily="2" charset="2"/>
              <a:buChar char="Ø"/>
            </a:pPr>
            <a:r>
              <a:rPr lang="en-US" sz="2000" dirty="0">
                <a:latin typeface="Arial" panose="020B0604020202020204" pitchFamily="34" charset="0"/>
                <a:cs typeface="Arial" panose="020B0604020202020204" pitchFamily="34" charset="0"/>
              </a:rPr>
              <a:t>contact book</a:t>
            </a:r>
          </a:p>
          <a:p>
            <a:pPr marL="0" indent="0" algn="just">
              <a:lnSpc>
                <a:spcPct val="150000"/>
              </a:lnSpc>
              <a:buNone/>
            </a:pPr>
            <a:r>
              <a:rPr lang="en-US" sz="2000" dirty="0">
                <a:latin typeface="Arial" panose="020B0604020202020204" pitchFamily="34" charset="0"/>
                <a:cs typeface="Arial" panose="020B0604020202020204" pitchFamily="34" charset="0"/>
              </a:rPr>
              <a:t>• key: name of person; value:</a:t>
            </a:r>
          </a:p>
          <a:p>
            <a:pPr algn="just">
              <a:lnSpc>
                <a:spcPct val="150000"/>
              </a:lnSpc>
              <a:buFont typeface="Wingdings" panose="05000000000000000000" pitchFamily="2" charset="2"/>
              <a:buChar char="Ø"/>
            </a:pPr>
            <a:r>
              <a:rPr lang="en-US" sz="2000" dirty="0">
                <a:latin typeface="Arial" panose="020B0604020202020204" pitchFamily="34" charset="0"/>
                <a:cs typeface="Arial" panose="020B0604020202020204" pitchFamily="34" charset="0"/>
              </a:rPr>
              <a:t>telephone number table of program variable </a:t>
            </a:r>
            <a:r>
              <a:rPr lang="en-US" sz="2000" dirty="0" err="1">
                <a:latin typeface="Arial" panose="020B0604020202020204" pitchFamily="34" charset="0"/>
                <a:cs typeface="Arial" panose="020B0604020202020204" pitchFamily="34" charset="0"/>
              </a:rPr>
              <a:t>identiers</a:t>
            </a:r>
            <a:endParaRPr lang="en-US" sz="2000" dirty="0">
              <a:latin typeface="Arial" panose="020B0604020202020204" pitchFamily="34" charset="0"/>
              <a:cs typeface="Arial" panose="020B0604020202020204" pitchFamily="34" charset="0"/>
            </a:endParaRPr>
          </a:p>
          <a:p>
            <a:pPr marL="0" indent="0" algn="just">
              <a:lnSpc>
                <a:spcPct val="150000"/>
              </a:lnSpc>
              <a:buNone/>
            </a:pPr>
            <a:r>
              <a:rPr lang="en-US" sz="2000" dirty="0">
                <a:latin typeface="Arial" panose="020B0604020202020204" pitchFamily="34" charset="0"/>
                <a:cs typeface="Arial" panose="020B0604020202020204" pitchFamily="34" charset="0"/>
              </a:rPr>
              <a:t>• key: </a:t>
            </a:r>
            <a:r>
              <a:rPr lang="en-US" sz="2000" dirty="0" err="1">
                <a:latin typeface="Arial" panose="020B0604020202020204" pitchFamily="34" charset="0"/>
                <a:cs typeface="Arial" panose="020B0604020202020204" pitchFamily="34" charset="0"/>
              </a:rPr>
              <a:t>identier</a:t>
            </a:r>
            <a:r>
              <a:rPr lang="en-US" sz="2000" dirty="0">
                <a:latin typeface="Arial" panose="020B0604020202020204" pitchFamily="34" charset="0"/>
                <a:cs typeface="Arial" panose="020B0604020202020204" pitchFamily="34" charset="0"/>
              </a:rPr>
              <a:t>; value: address in memory</a:t>
            </a:r>
          </a:p>
          <a:p>
            <a:pPr algn="just">
              <a:lnSpc>
                <a:spcPct val="150000"/>
              </a:lnSpc>
              <a:buFont typeface="Wingdings" panose="05000000000000000000" pitchFamily="2" charset="2"/>
              <a:buChar char="Ø"/>
            </a:pPr>
            <a:r>
              <a:rPr lang="en-US" sz="2000" dirty="0">
                <a:latin typeface="Arial" panose="020B0604020202020204" pitchFamily="34" charset="0"/>
                <a:cs typeface="Arial" panose="020B0604020202020204" pitchFamily="34" charset="0"/>
              </a:rPr>
              <a:t>property-value collection</a:t>
            </a:r>
          </a:p>
          <a:p>
            <a:pPr marL="0" indent="0" algn="just">
              <a:lnSpc>
                <a:spcPct val="150000"/>
              </a:lnSpc>
              <a:buNone/>
            </a:pPr>
            <a:r>
              <a:rPr lang="en-US" sz="2000" dirty="0">
                <a:latin typeface="Arial" panose="020B0604020202020204" pitchFamily="34" charset="0"/>
                <a:cs typeface="Arial" panose="020B0604020202020204" pitchFamily="34" charset="0"/>
              </a:rPr>
              <a:t>• key: property name; value: associated value</a:t>
            </a:r>
          </a:p>
          <a:p>
            <a:pPr algn="just">
              <a:lnSpc>
                <a:spcPct val="150000"/>
              </a:lnSpc>
              <a:buFont typeface="Wingdings" panose="05000000000000000000" pitchFamily="2" charset="2"/>
              <a:buChar char="Ø"/>
            </a:pPr>
            <a:r>
              <a:rPr lang="en-US" sz="2000" dirty="0">
                <a:latin typeface="Arial" panose="020B0604020202020204" pitchFamily="34" charset="0"/>
                <a:cs typeface="Arial" panose="020B0604020202020204" pitchFamily="34" charset="0"/>
              </a:rPr>
              <a:t>natural language dictionary</a:t>
            </a:r>
          </a:p>
          <a:p>
            <a:pPr marL="0" indent="0" algn="just">
              <a:lnSpc>
                <a:spcPct val="150000"/>
              </a:lnSpc>
              <a:buNone/>
            </a:pPr>
            <a:r>
              <a:rPr lang="en-US" sz="2000" dirty="0">
                <a:latin typeface="Arial" panose="020B0604020202020204" pitchFamily="34" charset="0"/>
                <a:cs typeface="Arial" panose="020B0604020202020204" pitchFamily="34" charset="0"/>
              </a:rPr>
              <a:t>• key: word in language X; value: word in language Y.</a:t>
            </a:r>
          </a:p>
        </p:txBody>
      </p:sp>
    </p:spTree>
    <p:extLst>
      <p:ext uri="{BB962C8B-B14F-4D97-AF65-F5344CB8AC3E}">
        <p14:creationId xmlns:p14="http://schemas.microsoft.com/office/powerpoint/2010/main" val="197445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47DA7FBB-1064-439A-BF98-131CA2A0BE7D}"/>
                  </a:ext>
                </a:extLst>
              </p:cNvPr>
              <p:cNvSpPr>
                <a:spLocks noGrp="1"/>
              </p:cNvSpPr>
              <p:nvPr>
                <p:ph idx="1"/>
              </p:nvPr>
            </p:nvSpPr>
            <p:spPr>
              <a:xfrm>
                <a:off x="838200" y="286870"/>
                <a:ext cx="10515600" cy="6293223"/>
              </a:xfrm>
            </p:spPr>
            <p:txBody>
              <a:bodyPr>
                <a:normAutofit/>
              </a:bodyPr>
              <a:lstStyle/>
              <a:p>
                <a:pPr marL="457200" indent="-457200">
                  <a:buAutoNum type="arabicPeriod"/>
                </a:pPr>
                <a:r>
                  <a:rPr lang="en-IN" sz="2000" b="1" dirty="0">
                    <a:latin typeface="Arial" panose="020B0604020202020204" pitchFamily="34" charset="0"/>
                    <a:cs typeface="Arial" panose="020B0604020202020204" pitchFamily="34" charset="0"/>
                  </a:rPr>
                  <a:t>Time Complexities</a:t>
                </a:r>
              </a:p>
              <a:p>
                <a:pPr algn="just">
                  <a:buFont typeface="Wingdings" panose="05000000000000000000" pitchFamily="2" charset="2"/>
                  <a:buChar char="Ø"/>
                </a:pPr>
                <a:r>
                  <a:rPr lang="en-US" sz="2000" b="1" dirty="0">
                    <a:latin typeface="Arial" panose="020B0604020202020204" pitchFamily="34" charset="0"/>
                    <a:cs typeface="Arial" panose="020B0604020202020204" pitchFamily="34" charset="0"/>
                  </a:rPr>
                  <a:t>Worst Case Complexity: O(</a:t>
                </a:r>
                <a14:m>
                  <m:oMath xmlns:m="http://schemas.openxmlformats.org/officeDocument/2006/math">
                    <m:sSup>
                      <m:sSupPr>
                        <m:ctrlPr>
                          <a:rPr lang="en-US" sz="2000" b="1" i="1" smtClean="0">
                            <a:latin typeface="Cambria Math" panose="02040503050406030204" pitchFamily="18" charset="0"/>
                            <a:cs typeface="Arial" panose="020B0604020202020204" pitchFamily="34" charset="0"/>
                          </a:rPr>
                        </m:ctrlPr>
                      </m:sSupPr>
                      <m:e>
                        <m:r>
                          <a:rPr lang="en-IN" sz="2000" b="1" i="1" smtClean="0">
                            <a:latin typeface="Cambria Math" panose="02040503050406030204" pitchFamily="18" charset="0"/>
                            <a:cs typeface="Arial" panose="020B0604020202020204" pitchFamily="34" charset="0"/>
                          </a:rPr>
                          <m:t>𝒏</m:t>
                        </m:r>
                      </m:e>
                      <m:sup>
                        <m:r>
                          <a:rPr lang="en-IN" sz="2000" b="1" i="1" smtClean="0">
                            <a:latin typeface="Cambria Math" panose="02040503050406030204" pitchFamily="18" charset="0"/>
                            <a:cs typeface="Arial" panose="020B0604020202020204" pitchFamily="34" charset="0"/>
                          </a:rPr>
                          <m:t>𝟐</m:t>
                        </m:r>
                      </m:sup>
                    </m:sSup>
                  </m:oMath>
                </a14:m>
                <a:r>
                  <a:rPr lang="en-US" sz="2000" b="1" dirty="0">
                    <a:latin typeface="Arial" panose="020B0604020202020204" pitchFamily="34" charset="0"/>
                    <a:cs typeface="Arial" panose="020B0604020202020204" pitchFamily="34" charset="0"/>
                  </a:rPr>
                  <a:t>)</a:t>
                </a:r>
              </a:p>
              <a:p>
                <a:pPr marL="0" indent="0" algn="just">
                  <a:buNone/>
                </a:pPr>
                <a:r>
                  <a:rPr lang="en-US" sz="2000" dirty="0">
                    <a:latin typeface="Arial" panose="020B0604020202020204" pitchFamily="34" charset="0"/>
                    <a:cs typeface="Arial" panose="020B0604020202020204" pitchFamily="34" charset="0"/>
                  </a:rPr>
                  <a:t>If we want to sort in ascending order and the array is in descending order then the worst case occurs.</a:t>
                </a:r>
              </a:p>
              <a:p>
                <a:pPr algn="just">
                  <a:buFont typeface="Wingdings" panose="05000000000000000000" pitchFamily="2" charset="2"/>
                  <a:buChar char="Ø"/>
                </a:pPr>
                <a:r>
                  <a:rPr lang="en-US" sz="2000" b="1" dirty="0">
                    <a:latin typeface="Arial" panose="020B0604020202020204" pitchFamily="34" charset="0"/>
                    <a:cs typeface="Arial" panose="020B0604020202020204" pitchFamily="34" charset="0"/>
                  </a:rPr>
                  <a:t>Best Case Complexity: O(</a:t>
                </a:r>
                <a14:m>
                  <m:oMath xmlns:m="http://schemas.openxmlformats.org/officeDocument/2006/math">
                    <m:r>
                      <a:rPr lang="en-IN" sz="2000" b="1" i="1" smtClean="0">
                        <a:latin typeface="Cambria Math" panose="02040503050406030204" pitchFamily="18" charset="0"/>
                        <a:cs typeface="Arial" panose="020B0604020202020204" pitchFamily="34" charset="0"/>
                      </a:rPr>
                      <m:t>𝒏</m:t>
                    </m:r>
                  </m:oMath>
                </a14:m>
                <a:r>
                  <a:rPr lang="en-US" sz="2000" b="1" dirty="0">
                    <a:latin typeface="Arial" panose="020B0604020202020204" pitchFamily="34" charset="0"/>
                    <a:cs typeface="Arial" panose="020B0604020202020204" pitchFamily="34" charset="0"/>
                  </a:rPr>
                  <a:t>)</a:t>
                </a:r>
              </a:p>
              <a:p>
                <a:pPr marL="0" indent="0" algn="just">
                  <a:buNone/>
                </a:pPr>
                <a:r>
                  <a:rPr lang="en-US" sz="2000" dirty="0">
                    <a:latin typeface="Arial" panose="020B0604020202020204" pitchFamily="34" charset="0"/>
                    <a:cs typeface="Arial" panose="020B0604020202020204" pitchFamily="34" charset="0"/>
                  </a:rPr>
                  <a:t>If the array is already sorted, then there is no need for sorting.</a:t>
                </a:r>
              </a:p>
              <a:p>
                <a:pPr algn="just">
                  <a:buFont typeface="Wingdings" panose="05000000000000000000" pitchFamily="2" charset="2"/>
                  <a:buChar char="Ø"/>
                </a:pPr>
                <a:r>
                  <a:rPr lang="en-US" sz="2000" b="1" dirty="0">
                    <a:latin typeface="Arial" panose="020B0604020202020204" pitchFamily="34" charset="0"/>
                    <a:cs typeface="Arial" panose="020B0604020202020204" pitchFamily="34" charset="0"/>
                  </a:rPr>
                  <a:t>Average Case Complexity: O(</a:t>
                </a:r>
                <a14:m>
                  <m:oMath xmlns:m="http://schemas.openxmlformats.org/officeDocument/2006/math">
                    <m:sSup>
                      <m:sSupPr>
                        <m:ctrlPr>
                          <a:rPr lang="en-US" sz="2000" b="1" i="1" smtClean="0">
                            <a:latin typeface="Cambria Math" panose="02040503050406030204" pitchFamily="18" charset="0"/>
                            <a:cs typeface="Arial" panose="020B0604020202020204" pitchFamily="34" charset="0"/>
                          </a:rPr>
                        </m:ctrlPr>
                      </m:sSupPr>
                      <m:e>
                        <m:r>
                          <a:rPr lang="en-IN" sz="2000" b="1" i="1" smtClean="0">
                            <a:latin typeface="Cambria Math" panose="02040503050406030204" pitchFamily="18" charset="0"/>
                            <a:cs typeface="Arial" panose="020B0604020202020204" pitchFamily="34" charset="0"/>
                          </a:rPr>
                          <m:t>𝒏</m:t>
                        </m:r>
                      </m:e>
                      <m:sup>
                        <m:r>
                          <a:rPr lang="en-IN" sz="2000" b="1" i="1" smtClean="0">
                            <a:latin typeface="Cambria Math" panose="02040503050406030204" pitchFamily="18" charset="0"/>
                            <a:cs typeface="Arial" panose="020B0604020202020204" pitchFamily="34" charset="0"/>
                          </a:rPr>
                          <m:t>𝟐</m:t>
                        </m:r>
                      </m:sup>
                    </m:sSup>
                  </m:oMath>
                </a14:m>
                <a:r>
                  <a:rPr lang="en-US" sz="2000" b="1" dirty="0">
                    <a:latin typeface="Arial" panose="020B0604020202020204" pitchFamily="34" charset="0"/>
                    <a:cs typeface="Arial" panose="020B0604020202020204" pitchFamily="34" charset="0"/>
                  </a:rPr>
                  <a:t>)</a:t>
                </a:r>
              </a:p>
              <a:p>
                <a:pPr marL="0" indent="0" algn="just">
                  <a:buNone/>
                </a:pPr>
                <a:r>
                  <a:rPr lang="en-US" sz="2000" dirty="0">
                    <a:latin typeface="Arial" panose="020B0604020202020204" pitchFamily="34" charset="0"/>
                    <a:cs typeface="Arial" panose="020B0604020202020204" pitchFamily="34" charset="0"/>
                  </a:rPr>
                  <a:t>It occurs when the elements of the array are in jumbled order (neither ascending nor descending).</a:t>
                </a:r>
                <a:endParaRPr lang="en-IN" sz="2000" dirty="0">
                  <a:latin typeface="Arial" panose="020B0604020202020204" pitchFamily="34" charset="0"/>
                  <a:cs typeface="Arial" panose="020B0604020202020204" pitchFamily="34" charset="0"/>
                </a:endParaRPr>
              </a:p>
            </p:txBody>
          </p:sp>
        </mc:Choice>
        <mc:Fallback xmlns="">
          <p:sp>
            <p:nvSpPr>
              <p:cNvPr id="3" name="Content Placeholder 2">
                <a:extLst>
                  <a:ext uri="{FF2B5EF4-FFF2-40B4-BE49-F238E27FC236}">
                    <a16:creationId xmlns:a16="http://schemas.microsoft.com/office/drawing/2014/main" id="{47DA7FBB-1064-439A-BF98-131CA2A0BE7D}"/>
                  </a:ext>
                </a:extLst>
              </p:cNvPr>
              <p:cNvSpPr>
                <a:spLocks noGrp="1" noRot="1" noChangeAspect="1" noMove="1" noResize="1" noEditPoints="1" noAdjustHandles="1" noChangeArrowheads="1" noChangeShapeType="1" noTextEdit="1"/>
              </p:cNvSpPr>
              <p:nvPr>
                <p:ph idx="1"/>
              </p:nvPr>
            </p:nvSpPr>
            <p:spPr>
              <a:xfrm>
                <a:off x="838200" y="286870"/>
                <a:ext cx="10515600" cy="6293223"/>
              </a:xfrm>
              <a:blipFill>
                <a:blip r:embed="rId2"/>
                <a:stretch>
                  <a:fillRect l="-638" t="-872" r="-580"/>
                </a:stretch>
              </a:blipFill>
            </p:spPr>
            <p:txBody>
              <a:bodyPr/>
              <a:lstStyle/>
              <a:p>
                <a:r>
                  <a:rPr lang="en-IN">
                    <a:noFill/>
                  </a:rPr>
                  <a:t> </a:t>
                </a:r>
              </a:p>
            </p:txBody>
          </p:sp>
        </mc:Fallback>
      </mc:AlternateContent>
    </p:spTree>
    <p:extLst>
      <p:ext uri="{BB962C8B-B14F-4D97-AF65-F5344CB8AC3E}">
        <p14:creationId xmlns:p14="http://schemas.microsoft.com/office/powerpoint/2010/main" val="3948843861"/>
      </p:ext>
    </p:extLst>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FF6E90D6-2E05-46E0-9436-067A2E66D266}"/>
              </a:ext>
            </a:extLst>
          </p:cNvPr>
          <p:cNvSpPr>
            <a:spLocks noGrp="1"/>
          </p:cNvSpPr>
          <p:nvPr>
            <p:ph idx="1"/>
          </p:nvPr>
        </p:nvSpPr>
        <p:spPr>
          <a:xfrm>
            <a:off x="838200" y="313765"/>
            <a:ext cx="10515600" cy="5863198"/>
          </a:xfrm>
        </p:spPr>
        <p:txBody>
          <a:bodyPr>
            <a:normAutofit/>
          </a:bodyPr>
          <a:lstStyle/>
          <a:p>
            <a:pPr marL="0" indent="0">
              <a:buNone/>
            </a:pPr>
            <a:r>
              <a:rPr lang="en-IN" sz="2000" b="1" dirty="0">
                <a:latin typeface="Arial" panose="020B0604020202020204" pitchFamily="34" charset="0"/>
                <a:cs typeface="Arial" panose="020B0604020202020204" pitchFamily="34" charset="0"/>
              </a:rPr>
              <a:t>2. Space Complexity</a:t>
            </a:r>
          </a:p>
          <a:p>
            <a:pPr algn="just"/>
            <a:r>
              <a:rPr lang="en-US" sz="2000" dirty="0">
                <a:latin typeface="Arial" panose="020B0604020202020204" pitchFamily="34" charset="0"/>
                <a:cs typeface="Arial" panose="020B0604020202020204" pitchFamily="34" charset="0"/>
              </a:rPr>
              <a:t>Space complexity is O(1) because an extra variable is used for swapping.</a:t>
            </a:r>
          </a:p>
          <a:p>
            <a:pPr algn="just"/>
            <a:r>
              <a:rPr lang="en-US" sz="2000" dirty="0">
                <a:latin typeface="Arial" panose="020B0604020202020204" pitchFamily="34" charset="0"/>
                <a:cs typeface="Arial" panose="020B0604020202020204" pitchFamily="34" charset="0"/>
              </a:rPr>
              <a:t>In the optimized bubble sort algorithm, two extra variables are used. Hence, the space complexity will be O(2).</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49905291"/>
      </p:ext>
    </p:extLst>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640CA4A-062B-42F9-8241-4E00E04D3FDA}"/>
              </a:ext>
            </a:extLst>
          </p:cNvPr>
          <p:cNvSpPr>
            <a:spLocks noGrp="1"/>
          </p:cNvSpPr>
          <p:nvPr>
            <p:ph type="title"/>
          </p:nvPr>
        </p:nvSpPr>
        <p:spPr>
          <a:xfrm>
            <a:off x="838200" y="338231"/>
            <a:ext cx="10515600" cy="925793"/>
          </a:xfrm>
        </p:spPr>
        <p:txBody>
          <a:bodyPr>
            <a:normAutofit/>
          </a:bodyPr>
          <a:lstStyle/>
          <a:p>
            <a:r>
              <a:rPr lang="en-IN" sz="3200" b="1" dirty="0">
                <a:latin typeface="Arial" panose="020B0604020202020204" pitchFamily="34" charset="0"/>
                <a:cs typeface="Arial" panose="020B0604020202020204" pitchFamily="34" charset="0"/>
              </a:rPr>
              <a:t>Bubble Sort Applications</a:t>
            </a:r>
          </a:p>
        </p:txBody>
      </p:sp>
      <p:sp>
        <p:nvSpPr>
          <p:cNvPr id="3" name="Content Placeholder 2">
            <a:extLst>
              <a:ext uri="{FF2B5EF4-FFF2-40B4-BE49-F238E27FC236}">
                <a16:creationId xmlns="" xmlns:a16="http://schemas.microsoft.com/office/drawing/2014/main" id="{D93A01AB-2E8E-4359-9949-530B9D6F44BD}"/>
              </a:ext>
            </a:extLst>
          </p:cNvPr>
          <p:cNvSpPr>
            <a:spLocks noGrp="1"/>
          </p:cNvSpPr>
          <p:nvPr>
            <p:ph idx="1"/>
          </p:nvPr>
        </p:nvSpPr>
        <p:spPr>
          <a:xfrm>
            <a:off x="838200" y="1129553"/>
            <a:ext cx="10515600" cy="5047410"/>
          </a:xfrm>
        </p:spPr>
        <p:txBody>
          <a:bodyPr>
            <a:normAutofit/>
          </a:bodyPr>
          <a:lstStyle/>
          <a:p>
            <a:pPr marL="0" indent="0">
              <a:buNone/>
            </a:pPr>
            <a:endParaRPr lang="en-US" sz="2000" dirty="0" smtClean="0">
              <a:latin typeface="Arial" panose="020B0604020202020204" pitchFamily="34" charset="0"/>
              <a:cs typeface="Arial" panose="020B0604020202020204" pitchFamily="34" charset="0"/>
            </a:endParaRPr>
          </a:p>
          <a:p>
            <a:pPr marL="0" indent="0">
              <a:buNone/>
            </a:pPr>
            <a:r>
              <a:rPr lang="en-US" sz="2000" dirty="0" smtClean="0">
                <a:latin typeface="Arial" panose="020B0604020202020204" pitchFamily="34" charset="0"/>
                <a:cs typeface="Arial" panose="020B0604020202020204" pitchFamily="34" charset="0"/>
              </a:rPr>
              <a:t>Bubble </a:t>
            </a:r>
            <a:r>
              <a:rPr lang="en-US" sz="2000" dirty="0">
                <a:latin typeface="Arial" panose="020B0604020202020204" pitchFamily="34" charset="0"/>
                <a:cs typeface="Arial" panose="020B0604020202020204" pitchFamily="34" charset="0"/>
              </a:rPr>
              <a:t>sort is used if</a:t>
            </a:r>
          </a:p>
          <a:p>
            <a:r>
              <a:rPr lang="en-US" sz="2000" dirty="0">
                <a:latin typeface="Arial" panose="020B0604020202020204" pitchFamily="34" charset="0"/>
                <a:cs typeface="Arial" panose="020B0604020202020204" pitchFamily="34" charset="0"/>
              </a:rPr>
              <a:t>Complexity does not matter.</a:t>
            </a:r>
          </a:p>
          <a:p>
            <a:r>
              <a:rPr lang="en-US" sz="2000" dirty="0">
                <a:latin typeface="Arial" panose="020B0604020202020204" pitchFamily="34" charset="0"/>
                <a:cs typeface="Arial" panose="020B0604020202020204" pitchFamily="34" charset="0"/>
              </a:rPr>
              <a:t>Short and simple code is preferred.</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01823540"/>
      </p:ext>
    </p:extLst>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B6286D4-E600-42D3-B13D-D0D206EF60E7}"/>
              </a:ext>
            </a:extLst>
          </p:cNvPr>
          <p:cNvSpPr>
            <a:spLocks noGrp="1"/>
          </p:cNvSpPr>
          <p:nvPr>
            <p:ph type="title"/>
          </p:nvPr>
        </p:nvSpPr>
        <p:spPr/>
        <p:txBody>
          <a:bodyPr>
            <a:normAutofit/>
          </a:bodyPr>
          <a:lstStyle/>
          <a:p>
            <a:r>
              <a:rPr lang="en-IN" sz="3200" b="1" dirty="0">
                <a:latin typeface="Arial" panose="020B0604020202020204" pitchFamily="34" charset="0"/>
                <a:cs typeface="Arial" panose="020B0604020202020204" pitchFamily="34" charset="0"/>
              </a:rPr>
              <a:t>Lab : </a:t>
            </a:r>
            <a:r>
              <a:rPr lang="en-US" sz="3200" b="1" dirty="0">
                <a:latin typeface="Arial" panose="020B0604020202020204" pitchFamily="34" charset="0"/>
                <a:cs typeface="Arial" panose="020B0604020202020204" pitchFamily="34" charset="0"/>
              </a:rPr>
              <a:t>Optimized Bubble sort in Java</a:t>
            </a:r>
            <a:endParaRPr lang="en-IN" sz="3200" b="1"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 xmlns:a16="http://schemas.microsoft.com/office/drawing/2014/main" id="{0DA24939-9A18-4357-9108-84D1FED6ABAB}"/>
              </a:ext>
            </a:extLst>
          </p:cNvPr>
          <p:cNvSpPr>
            <a:spLocks noGrp="1"/>
          </p:cNvSpPr>
          <p:nvPr>
            <p:ph idx="1"/>
          </p:nvPr>
        </p:nvSpPr>
        <p:spPr/>
        <p:txBody>
          <a:bodyPr/>
          <a:lstStyle/>
          <a:p>
            <a:pPr marL="0" indent="0">
              <a:buNone/>
            </a:pPr>
            <a:r>
              <a:rPr lang="en-IN" dirty="0"/>
              <a:t>Lab 18.1: Implementation of </a:t>
            </a:r>
            <a:r>
              <a:rPr lang="en-US" dirty="0"/>
              <a:t>Optimized Bubble sort in Java.</a:t>
            </a:r>
            <a:endParaRPr lang="en-IN" dirty="0"/>
          </a:p>
        </p:txBody>
      </p:sp>
    </p:spTree>
    <p:extLst>
      <p:ext uri="{BB962C8B-B14F-4D97-AF65-F5344CB8AC3E}">
        <p14:creationId xmlns:p14="http://schemas.microsoft.com/office/powerpoint/2010/main" val="2662827653"/>
      </p:ext>
    </p:extLst>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EC4049D1-5DC7-41BF-838B-15E92F3C4B87}"/>
              </a:ext>
            </a:extLst>
          </p:cNvPr>
          <p:cNvSpPr>
            <a:spLocks noGrp="1"/>
          </p:cNvSpPr>
          <p:nvPr>
            <p:ph idx="1"/>
          </p:nvPr>
        </p:nvSpPr>
        <p:spPr>
          <a:xfrm>
            <a:off x="838200" y="134471"/>
            <a:ext cx="10515600" cy="6436658"/>
          </a:xfrm>
        </p:spPr>
        <p:txBody>
          <a:bodyPr>
            <a:normAutofit/>
          </a:bodyPr>
          <a:lstStyle/>
          <a:p>
            <a:pPr marL="0" indent="0">
              <a:buNone/>
            </a:pPr>
            <a:endParaRPr lang="en-IN" sz="2000" b="1" dirty="0" smtClean="0">
              <a:latin typeface="Arial" panose="020B0604020202020204" pitchFamily="34" charset="0"/>
              <a:cs typeface="Arial" panose="020B0604020202020204" pitchFamily="34" charset="0"/>
            </a:endParaRPr>
          </a:p>
          <a:p>
            <a:pPr marL="0" indent="0">
              <a:buNone/>
            </a:pPr>
            <a:r>
              <a:rPr lang="en-IN" sz="2000" b="1" dirty="0" smtClean="0">
                <a:latin typeface="Arial" panose="020B0604020202020204" pitchFamily="34" charset="0"/>
                <a:cs typeface="Arial" panose="020B0604020202020204" pitchFamily="34" charset="0"/>
              </a:rPr>
              <a:t>2</a:t>
            </a:r>
            <a:r>
              <a:rPr lang="en-IN" sz="2000" b="1" dirty="0">
                <a:latin typeface="Arial" panose="020B0604020202020204" pitchFamily="34" charset="0"/>
                <a:cs typeface="Arial" panose="020B0604020202020204" pitchFamily="34" charset="0"/>
              </a:rPr>
              <a:t>. Selection Sort Algorithm</a:t>
            </a:r>
          </a:p>
          <a:p>
            <a:pPr algn="just">
              <a:lnSpc>
                <a:spcPct val="150000"/>
              </a:lnSpc>
            </a:pPr>
            <a:r>
              <a:rPr lang="en-US" sz="2000" dirty="0">
                <a:latin typeface="Arial" panose="020B0604020202020204" pitchFamily="34" charset="0"/>
                <a:cs typeface="Arial" panose="020B0604020202020204" pitchFamily="34" charset="0"/>
              </a:rPr>
              <a:t>Selection sort is a sorting algorithm that selects the smallest element from an unsorted list in each iteration and places that element at the beginning of the unsorted list.</a:t>
            </a:r>
          </a:p>
          <a:p>
            <a:pPr marL="0" indent="0" algn="just">
              <a:lnSpc>
                <a:spcPct val="150000"/>
              </a:lnSpc>
              <a:buNone/>
            </a:pPr>
            <a:r>
              <a:rPr lang="en-IN" sz="2000" b="1" dirty="0">
                <a:latin typeface="Arial" panose="020B0604020202020204" pitchFamily="34" charset="0"/>
                <a:cs typeface="Arial" panose="020B0604020202020204" pitchFamily="34" charset="0"/>
              </a:rPr>
              <a:t>Working of Selection Sort</a:t>
            </a:r>
          </a:p>
          <a:p>
            <a:pPr marL="457200" indent="-457200" algn="just">
              <a:lnSpc>
                <a:spcPct val="150000"/>
              </a:lnSpc>
              <a:buAutoNum type="arabicPeriod"/>
            </a:pPr>
            <a:r>
              <a:rPr lang="en-US" sz="2000" dirty="0">
                <a:latin typeface="Arial" panose="020B0604020202020204" pitchFamily="34" charset="0"/>
                <a:cs typeface="Arial" panose="020B0604020202020204" pitchFamily="34" charset="0"/>
              </a:rPr>
              <a:t>Set the first element as minimum.</a:t>
            </a:r>
          </a:p>
          <a:p>
            <a:pPr marL="457200" indent="-457200" algn="just">
              <a:lnSpc>
                <a:spcPct val="150000"/>
              </a:lnSpc>
              <a:buAutoNum type="arabicPeriod"/>
            </a:pPr>
            <a:endParaRPr lang="en-US" sz="2000" dirty="0">
              <a:latin typeface="Arial" panose="020B0604020202020204" pitchFamily="34" charset="0"/>
              <a:cs typeface="Arial" panose="020B0604020202020204" pitchFamily="34" charset="0"/>
            </a:endParaRPr>
          </a:p>
          <a:p>
            <a:pPr marL="457200" indent="-457200" algn="just">
              <a:lnSpc>
                <a:spcPct val="150000"/>
              </a:lnSpc>
              <a:buAutoNum type="arabicPeriod"/>
            </a:pPr>
            <a:endParaRPr lang="en-US" sz="2000" dirty="0">
              <a:latin typeface="Arial" panose="020B0604020202020204" pitchFamily="34" charset="0"/>
              <a:cs typeface="Arial" panose="020B0604020202020204" pitchFamily="34" charset="0"/>
            </a:endParaRPr>
          </a:p>
          <a:p>
            <a:pPr marL="457200" indent="-457200" algn="just">
              <a:lnSpc>
                <a:spcPct val="150000"/>
              </a:lnSpc>
              <a:buAutoNum type="arabicPeriod"/>
            </a:pPr>
            <a:r>
              <a:rPr lang="en-US" sz="2000" dirty="0">
                <a:latin typeface="Arial" panose="020B0604020202020204" pitchFamily="34" charset="0"/>
                <a:cs typeface="Arial" panose="020B0604020202020204" pitchFamily="34" charset="0"/>
              </a:rPr>
              <a:t>Compare minimum with the second element. If the second element is smaller than minimum, assign the second element as </a:t>
            </a:r>
            <a:r>
              <a:rPr lang="en-US" sz="2000" dirty="0" err="1">
                <a:latin typeface="Arial" panose="020B0604020202020204" pitchFamily="34" charset="0"/>
                <a:cs typeface="Arial" panose="020B0604020202020204" pitchFamily="34" charset="0"/>
              </a:rPr>
              <a:t>minimum.Compare</a:t>
            </a:r>
            <a:r>
              <a:rPr lang="en-US" sz="2000" dirty="0">
                <a:latin typeface="Arial" panose="020B0604020202020204" pitchFamily="34" charset="0"/>
                <a:cs typeface="Arial" panose="020B0604020202020204" pitchFamily="34" charset="0"/>
              </a:rPr>
              <a:t> minimum with the third element. Again, if the third element is smaller, then assign minimum to the third element otherwise do nothing. The process goes on until the last element.</a:t>
            </a:r>
          </a:p>
          <a:p>
            <a:pPr marL="0" indent="0" algn="just">
              <a:lnSpc>
                <a:spcPct val="150000"/>
              </a:lnSpc>
              <a:buNone/>
            </a:pPr>
            <a:endParaRPr lang="en-IN" sz="2000" dirty="0">
              <a:latin typeface="Arial" panose="020B0604020202020204" pitchFamily="34" charset="0"/>
              <a:cs typeface="Arial" panose="020B0604020202020204" pitchFamily="34" charset="0"/>
            </a:endParaRPr>
          </a:p>
        </p:txBody>
      </p:sp>
      <p:pic>
        <p:nvPicPr>
          <p:cNvPr id="7" name="Picture 6">
            <a:extLst>
              <a:ext uri="{FF2B5EF4-FFF2-40B4-BE49-F238E27FC236}">
                <a16:creationId xmlns="" xmlns:a16="http://schemas.microsoft.com/office/drawing/2014/main" id="{3868DB8A-6430-4C5A-AF74-D7ABA97CABF7}"/>
              </a:ext>
            </a:extLst>
          </p:cNvPr>
          <p:cNvPicPr>
            <a:picLocks noChangeAspect="1"/>
          </p:cNvPicPr>
          <p:nvPr/>
        </p:nvPicPr>
        <p:blipFill>
          <a:blip r:embed="rId2"/>
          <a:stretch>
            <a:fillRect/>
          </a:stretch>
        </p:blipFill>
        <p:spPr>
          <a:xfrm>
            <a:off x="1897801" y="3075020"/>
            <a:ext cx="6607113" cy="1272650"/>
          </a:xfrm>
          <a:prstGeom prst="rect">
            <a:avLst/>
          </a:prstGeom>
        </p:spPr>
      </p:pic>
    </p:spTree>
    <p:extLst>
      <p:ext uri="{BB962C8B-B14F-4D97-AF65-F5344CB8AC3E}">
        <p14:creationId xmlns:p14="http://schemas.microsoft.com/office/powerpoint/2010/main" val="4230224337"/>
      </p:ext>
    </p:extLst>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 xmlns:a16="http://schemas.microsoft.com/office/drawing/2014/main" id="{39EFED3B-EB2A-472E-A7E7-182A7B7F07E3}"/>
              </a:ext>
            </a:extLst>
          </p:cNvPr>
          <p:cNvPicPr>
            <a:picLocks noGrp="1" noChangeAspect="1"/>
          </p:cNvPicPr>
          <p:nvPr>
            <p:ph idx="1"/>
          </p:nvPr>
        </p:nvPicPr>
        <p:blipFill>
          <a:blip r:embed="rId2"/>
          <a:stretch>
            <a:fillRect/>
          </a:stretch>
        </p:blipFill>
        <p:spPr>
          <a:xfrm>
            <a:off x="1801906" y="282973"/>
            <a:ext cx="5587989" cy="2685552"/>
          </a:xfrm>
        </p:spPr>
      </p:pic>
      <p:sp>
        <p:nvSpPr>
          <p:cNvPr id="7" name="TextBox 6">
            <a:extLst>
              <a:ext uri="{FF2B5EF4-FFF2-40B4-BE49-F238E27FC236}">
                <a16:creationId xmlns="" xmlns:a16="http://schemas.microsoft.com/office/drawing/2014/main" id="{07B702B7-D392-4772-9E24-D129904C3596}"/>
              </a:ext>
            </a:extLst>
          </p:cNvPr>
          <p:cNvSpPr txBox="1"/>
          <p:nvPr/>
        </p:nvSpPr>
        <p:spPr>
          <a:xfrm>
            <a:off x="824753" y="3140350"/>
            <a:ext cx="9493624" cy="400110"/>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3. After each iteration, minimum is placed in the front of the unsorted list.</a:t>
            </a:r>
            <a:endParaRPr lang="en-IN" sz="2000" dirty="0">
              <a:latin typeface="Arial" panose="020B0604020202020204" pitchFamily="34" charset="0"/>
              <a:cs typeface="Arial" panose="020B0604020202020204" pitchFamily="34" charset="0"/>
            </a:endParaRPr>
          </a:p>
        </p:txBody>
      </p:sp>
      <p:pic>
        <p:nvPicPr>
          <p:cNvPr id="9" name="Picture 8">
            <a:extLst>
              <a:ext uri="{FF2B5EF4-FFF2-40B4-BE49-F238E27FC236}">
                <a16:creationId xmlns="" xmlns:a16="http://schemas.microsoft.com/office/drawing/2014/main" id="{8C7A1E91-A7BB-4B1C-A4C7-54688467F5C8}"/>
              </a:ext>
            </a:extLst>
          </p:cNvPr>
          <p:cNvPicPr>
            <a:picLocks noChangeAspect="1"/>
          </p:cNvPicPr>
          <p:nvPr/>
        </p:nvPicPr>
        <p:blipFill>
          <a:blip r:embed="rId3"/>
          <a:stretch>
            <a:fillRect/>
          </a:stretch>
        </p:blipFill>
        <p:spPr>
          <a:xfrm>
            <a:off x="1801906" y="3884111"/>
            <a:ext cx="5587989" cy="1653683"/>
          </a:xfrm>
          <a:prstGeom prst="rect">
            <a:avLst/>
          </a:prstGeom>
        </p:spPr>
      </p:pic>
    </p:spTree>
    <p:extLst>
      <p:ext uri="{BB962C8B-B14F-4D97-AF65-F5344CB8AC3E}">
        <p14:creationId xmlns:p14="http://schemas.microsoft.com/office/powerpoint/2010/main" val="1133167461"/>
      </p:ext>
    </p:extLst>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EEB7A24D-A25B-403B-84B3-D638C5E1DEFC}"/>
              </a:ext>
            </a:extLst>
          </p:cNvPr>
          <p:cNvSpPr>
            <a:spLocks noGrp="1"/>
          </p:cNvSpPr>
          <p:nvPr>
            <p:ph idx="1"/>
          </p:nvPr>
        </p:nvSpPr>
        <p:spPr>
          <a:xfrm>
            <a:off x="838200" y="251012"/>
            <a:ext cx="10515600" cy="5925951"/>
          </a:xfrm>
        </p:spPr>
        <p:txBody>
          <a:bodyPr>
            <a:normAutofit/>
          </a:bodyPr>
          <a:lstStyle/>
          <a:p>
            <a:pPr marL="0" indent="0" algn="just">
              <a:lnSpc>
                <a:spcPct val="150000"/>
              </a:lnSpc>
              <a:buNone/>
            </a:pPr>
            <a:r>
              <a:rPr lang="en-US" sz="2000" dirty="0">
                <a:latin typeface="Arial" panose="020B0604020202020204" pitchFamily="34" charset="0"/>
                <a:cs typeface="Arial" panose="020B0604020202020204" pitchFamily="34" charset="0"/>
              </a:rPr>
              <a:t>4. For each iteration, indexing starts from the first unsorted element. Step 1 to 3 are repeated until all the elements are placed at their correct positions.</a:t>
            </a:r>
            <a:endParaRPr lang="en-IN" sz="20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 xmlns:a16="http://schemas.microsoft.com/office/drawing/2014/main" id="{F38BEAD5-2D08-406A-8F6F-F9A881B78EC4}"/>
              </a:ext>
            </a:extLst>
          </p:cNvPr>
          <p:cNvPicPr>
            <a:picLocks noChangeAspect="1"/>
          </p:cNvPicPr>
          <p:nvPr/>
        </p:nvPicPr>
        <p:blipFill>
          <a:blip r:embed="rId2"/>
          <a:stretch>
            <a:fillRect/>
          </a:stretch>
        </p:blipFill>
        <p:spPr>
          <a:xfrm>
            <a:off x="300331" y="1289915"/>
            <a:ext cx="3399993" cy="2644869"/>
          </a:xfrm>
          <a:prstGeom prst="rect">
            <a:avLst/>
          </a:prstGeom>
        </p:spPr>
      </p:pic>
      <p:pic>
        <p:nvPicPr>
          <p:cNvPr id="6" name="Picture 5">
            <a:extLst>
              <a:ext uri="{FF2B5EF4-FFF2-40B4-BE49-F238E27FC236}">
                <a16:creationId xmlns="" xmlns:a16="http://schemas.microsoft.com/office/drawing/2014/main" id="{397EE39C-BE27-428C-97F4-4B5C28EB10FB}"/>
              </a:ext>
            </a:extLst>
          </p:cNvPr>
          <p:cNvPicPr>
            <a:picLocks noChangeAspect="1"/>
          </p:cNvPicPr>
          <p:nvPr/>
        </p:nvPicPr>
        <p:blipFill>
          <a:blip r:embed="rId3"/>
          <a:stretch>
            <a:fillRect/>
          </a:stretch>
        </p:blipFill>
        <p:spPr>
          <a:xfrm>
            <a:off x="4093578" y="1196699"/>
            <a:ext cx="3177745" cy="3048281"/>
          </a:xfrm>
          <a:prstGeom prst="rect">
            <a:avLst/>
          </a:prstGeom>
        </p:spPr>
      </p:pic>
      <p:pic>
        <p:nvPicPr>
          <p:cNvPr id="8" name="Picture 7">
            <a:extLst>
              <a:ext uri="{FF2B5EF4-FFF2-40B4-BE49-F238E27FC236}">
                <a16:creationId xmlns="" xmlns:a16="http://schemas.microsoft.com/office/drawing/2014/main" id="{E78C09AA-1F04-44A6-A7F6-DE77A2E32768}"/>
              </a:ext>
            </a:extLst>
          </p:cNvPr>
          <p:cNvPicPr>
            <a:picLocks noChangeAspect="1"/>
          </p:cNvPicPr>
          <p:nvPr/>
        </p:nvPicPr>
        <p:blipFill>
          <a:blip r:embed="rId4"/>
          <a:stretch>
            <a:fillRect/>
          </a:stretch>
        </p:blipFill>
        <p:spPr>
          <a:xfrm>
            <a:off x="7981882" y="1409768"/>
            <a:ext cx="3021857" cy="2622141"/>
          </a:xfrm>
          <a:prstGeom prst="rect">
            <a:avLst/>
          </a:prstGeom>
        </p:spPr>
      </p:pic>
      <p:pic>
        <p:nvPicPr>
          <p:cNvPr id="10" name="Picture 9">
            <a:extLst>
              <a:ext uri="{FF2B5EF4-FFF2-40B4-BE49-F238E27FC236}">
                <a16:creationId xmlns="" xmlns:a16="http://schemas.microsoft.com/office/drawing/2014/main" id="{837C73FE-0D8A-4304-975D-1D7AF80B13CA}"/>
              </a:ext>
            </a:extLst>
          </p:cNvPr>
          <p:cNvPicPr>
            <a:picLocks noChangeAspect="1"/>
          </p:cNvPicPr>
          <p:nvPr/>
        </p:nvPicPr>
        <p:blipFill>
          <a:blip r:embed="rId5"/>
          <a:stretch>
            <a:fillRect/>
          </a:stretch>
        </p:blipFill>
        <p:spPr>
          <a:xfrm>
            <a:off x="3856301" y="4288822"/>
            <a:ext cx="3652298" cy="2439122"/>
          </a:xfrm>
          <a:prstGeom prst="rect">
            <a:avLst/>
          </a:prstGeom>
        </p:spPr>
      </p:pic>
    </p:spTree>
    <p:extLst>
      <p:ext uri="{BB962C8B-B14F-4D97-AF65-F5344CB8AC3E}">
        <p14:creationId xmlns:p14="http://schemas.microsoft.com/office/powerpoint/2010/main" val="3447654034"/>
      </p:ext>
    </p:extLst>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04D22978-44E1-403E-B598-0EA3F5D78364}"/>
              </a:ext>
            </a:extLst>
          </p:cNvPr>
          <p:cNvSpPr>
            <a:spLocks noGrp="1"/>
          </p:cNvSpPr>
          <p:nvPr>
            <p:ph idx="1"/>
          </p:nvPr>
        </p:nvSpPr>
        <p:spPr>
          <a:xfrm>
            <a:off x="838200" y="206188"/>
            <a:ext cx="10515600" cy="5970775"/>
          </a:xfrm>
        </p:spPr>
        <p:txBody>
          <a:bodyPr>
            <a:normAutofit/>
          </a:bodyPr>
          <a:lstStyle/>
          <a:p>
            <a:r>
              <a:rPr lang="en-IN" sz="2000" b="1" dirty="0">
                <a:latin typeface="Arial" panose="020B0604020202020204" pitchFamily="34" charset="0"/>
                <a:cs typeface="Arial" panose="020B0604020202020204" pitchFamily="34" charset="0"/>
              </a:rPr>
              <a:t>Selection Sort Algorithm</a:t>
            </a:r>
          </a:p>
          <a:p>
            <a:pPr marL="0" indent="0">
              <a:buNone/>
            </a:pPr>
            <a:endParaRPr lang="en-IN" sz="2000" b="1"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 xmlns:a16="http://schemas.microsoft.com/office/drawing/2014/main" id="{70BDC567-F0BB-44D3-98DD-2B003DE81C84}"/>
              </a:ext>
            </a:extLst>
          </p:cNvPr>
          <p:cNvPicPr>
            <a:picLocks noChangeAspect="1"/>
          </p:cNvPicPr>
          <p:nvPr/>
        </p:nvPicPr>
        <p:blipFill>
          <a:blip r:embed="rId2"/>
          <a:stretch>
            <a:fillRect/>
          </a:stretch>
        </p:blipFill>
        <p:spPr>
          <a:xfrm>
            <a:off x="1789506" y="797579"/>
            <a:ext cx="6873836" cy="1874682"/>
          </a:xfrm>
          <a:prstGeom prst="rect">
            <a:avLst/>
          </a:prstGeom>
        </p:spPr>
      </p:pic>
    </p:spTree>
    <p:extLst>
      <p:ext uri="{BB962C8B-B14F-4D97-AF65-F5344CB8AC3E}">
        <p14:creationId xmlns:p14="http://schemas.microsoft.com/office/powerpoint/2010/main" val="2517244072"/>
      </p:ext>
    </p:extLst>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2FAD2876-60E8-4CCD-9DA7-D12EF6A2F97C}"/>
                  </a:ext>
                </a:extLst>
              </p:cNvPr>
              <p:cNvSpPr>
                <a:spLocks noGrp="1"/>
              </p:cNvSpPr>
              <p:nvPr>
                <p:ph idx="1"/>
              </p:nvPr>
            </p:nvSpPr>
            <p:spPr>
              <a:xfrm>
                <a:off x="838200" y="251012"/>
                <a:ext cx="10515600" cy="6535269"/>
              </a:xfrm>
            </p:spPr>
            <p:txBody>
              <a:bodyPr>
                <a:normAutofit/>
              </a:bodyPr>
              <a:lstStyle/>
              <a:p>
                <a:r>
                  <a:rPr lang="en-IN" sz="2000" b="1" dirty="0">
                    <a:latin typeface="Arial" panose="020B0604020202020204" pitchFamily="34" charset="0"/>
                    <a:cs typeface="Arial" panose="020B0604020202020204" pitchFamily="34" charset="0"/>
                  </a:rPr>
                  <a:t>Selection Sort Complexity</a:t>
                </a:r>
              </a:p>
              <a:p>
                <a:endParaRPr lang="en-IN" sz="2000" b="1" dirty="0">
                  <a:latin typeface="Arial" panose="020B0604020202020204" pitchFamily="34" charset="0"/>
                  <a:cs typeface="Arial" panose="020B0604020202020204" pitchFamily="34" charset="0"/>
                </a:endParaRPr>
              </a:p>
              <a:p>
                <a:endParaRPr lang="en-IN" sz="2000" b="1" dirty="0">
                  <a:latin typeface="Arial" panose="020B0604020202020204" pitchFamily="34" charset="0"/>
                  <a:cs typeface="Arial" panose="020B0604020202020204" pitchFamily="34" charset="0"/>
                </a:endParaRPr>
              </a:p>
              <a:p>
                <a:endParaRPr lang="en-IN" sz="2000" b="1" dirty="0">
                  <a:latin typeface="Arial" panose="020B0604020202020204" pitchFamily="34" charset="0"/>
                  <a:cs typeface="Arial" panose="020B0604020202020204" pitchFamily="34" charset="0"/>
                </a:endParaRPr>
              </a:p>
              <a:p>
                <a:endParaRPr lang="en-IN" sz="2000" b="1" dirty="0">
                  <a:latin typeface="Arial" panose="020B0604020202020204" pitchFamily="34" charset="0"/>
                  <a:cs typeface="Arial" panose="020B0604020202020204" pitchFamily="34" charset="0"/>
                </a:endParaRPr>
              </a:p>
              <a:p>
                <a:endParaRPr lang="en-IN" sz="2000" b="1" dirty="0">
                  <a:latin typeface="Arial" panose="020B0604020202020204" pitchFamily="34" charset="0"/>
                  <a:cs typeface="Arial" panose="020B0604020202020204" pitchFamily="34" charset="0"/>
                </a:endParaRPr>
              </a:p>
              <a:p>
                <a:endParaRPr lang="en-IN" sz="2000" b="1" dirty="0">
                  <a:latin typeface="Arial" panose="020B0604020202020204" pitchFamily="34" charset="0"/>
                  <a:cs typeface="Arial" panose="020B0604020202020204" pitchFamily="34" charset="0"/>
                </a:endParaRPr>
              </a:p>
              <a:p>
                <a:endParaRPr lang="en-IN" sz="2000" b="1" dirty="0">
                  <a:latin typeface="Arial" panose="020B0604020202020204" pitchFamily="34" charset="0"/>
                  <a:cs typeface="Arial" panose="020B0604020202020204" pitchFamily="34" charset="0"/>
                </a:endParaRPr>
              </a:p>
              <a:p>
                <a:endParaRPr lang="en-IN" sz="2000" b="1" dirty="0">
                  <a:latin typeface="Arial" panose="020B0604020202020204" pitchFamily="34" charset="0"/>
                  <a:cs typeface="Arial" panose="020B0604020202020204" pitchFamily="34" charset="0"/>
                </a:endParaRPr>
              </a:p>
              <a:p>
                <a:pPr algn="just">
                  <a:lnSpc>
                    <a:spcPct val="150000"/>
                  </a:lnSpc>
                </a:pPr>
                <a:r>
                  <a:rPr lang="en-US" sz="2000" dirty="0">
                    <a:latin typeface="Arial" panose="020B0604020202020204" pitchFamily="34" charset="0"/>
                    <a:cs typeface="Arial" panose="020B0604020202020204" pitchFamily="34" charset="0"/>
                  </a:rPr>
                  <a:t>Number of comparisons: (n - 1) + (n - 2) + (n - 3) + ..... + 1 = n(n - 1) / 2 nearly equals to </a:t>
                </a:r>
                <a14:m>
                  <m:oMath xmlns:m="http://schemas.openxmlformats.org/officeDocument/2006/math">
                    <m:sSup>
                      <m:sSupPr>
                        <m:ctrlPr>
                          <a:rPr lang="en-US" sz="2000" i="1" smtClean="0">
                            <a:latin typeface="Cambria Math" panose="02040503050406030204" pitchFamily="18" charset="0"/>
                            <a:cs typeface="Arial" panose="020B0604020202020204" pitchFamily="34" charset="0"/>
                          </a:rPr>
                        </m:ctrlPr>
                      </m:sSupPr>
                      <m:e>
                        <m:r>
                          <a:rPr lang="en-IN" sz="2000" b="0" i="1" smtClean="0">
                            <a:latin typeface="Cambria Math" panose="02040503050406030204" pitchFamily="18" charset="0"/>
                            <a:cs typeface="Arial" panose="020B0604020202020204" pitchFamily="34" charset="0"/>
                          </a:rPr>
                          <m:t>𝑛</m:t>
                        </m:r>
                      </m:e>
                      <m:sup>
                        <m:r>
                          <a:rPr lang="en-IN" sz="2000" b="0" i="1" smtClean="0">
                            <a:latin typeface="Cambria Math" panose="02040503050406030204" pitchFamily="18" charset="0"/>
                            <a:cs typeface="Arial" panose="020B0604020202020204" pitchFamily="34" charset="0"/>
                          </a:rPr>
                          <m:t>2</m:t>
                        </m:r>
                      </m:sup>
                    </m:sSup>
                  </m:oMath>
                </a14:m>
                <a:r>
                  <a:rPr lang="en-US" sz="2000" dirty="0">
                    <a:latin typeface="Arial" panose="020B0604020202020204" pitchFamily="34" charset="0"/>
                    <a:cs typeface="Arial" panose="020B0604020202020204" pitchFamily="34" charset="0"/>
                  </a:rPr>
                  <a:t>.</a:t>
                </a:r>
              </a:p>
              <a:p>
                <a:pPr algn="just">
                  <a:lnSpc>
                    <a:spcPct val="150000"/>
                  </a:lnSpc>
                </a:pPr>
                <a:r>
                  <a:rPr lang="en-IN" sz="2000" dirty="0">
                    <a:latin typeface="Arial" panose="020B0604020202020204" pitchFamily="34" charset="0"/>
                    <a:cs typeface="Arial" panose="020B0604020202020204" pitchFamily="34" charset="0"/>
                  </a:rPr>
                  <a:t>Complexity = 0(</a:t>
                </a:r>
                <a14:m>
                  <m:oMath xmlns:m="http://schemas.openxmlformats.org/officeDocument/2006/math">
                    <m:sSup>
                      <m:sSupPr>
                        <m:ctrlPr>
                          <a:rPr lang="en-US" sz="2000" i="1" smtClean="0">
                            <a:latin typeface="Cambria Math" panose="02040503050406030204" pitchFamily="18" charset="0"/>
                            <a:cs typeface="Arial" panose="020B0604020202020204" pitchFamily="34" charset="0"/>
                          </a:rPr>
                        </m:ctrlPr>
                      </m:sSupPr>
                      <m:e>
                        <m:r>
                          <a:rPr lang="en-IN" sz="2000" b="0" i="1" smtClean="0">
                            <a:latin typeface="Cambria Math" panose="02040503050406030204" pitchFamily="18" charset="0"/>
                            <a:cs typeface="Arial" panose="020B0604020202020204" pitchFamily="34" charset="0"/>
                          </a:rPr>
                          <m:t>𝑛</m:t>
                        </m:r>
                      </m:e>
                      <m:sup>
                        <m:r>
                          <a:rPr lang="en-IN" sz="2000" b="0" i="1" smtClean="0">
                            <a:latin typeface="Cambria Math" panose="02040503050406030204" pitchFamily="18" charset="0"/>
                            <a:cs typeface="Arial" panose="020B0604020202020204" pitchFamily="34" charset="0"/>
                          </a:rPr>
                          <m:t>2</m:t>
                        </m:r>
                      </m:sup>
                    </m:sSup>
                  </m:oMath>
                </a14:m>
                <a:r>
                  <a:rPr lang="en-IN" sz="2000" dirty="0">
                    <a:latin typeface="Arial" panose="020B0604020202020204" pitchFamily="34" charset="0"/>
                    <a:cs typeface="Arial" panose="020B0604020202020204" pitchFamily="34" charset="0"/>
                  </a:rPr>
                  <a:t>)</a:t>
                </a:r>
              </a:p>
              <a:p>
                <a:pPr algn="just">
                  <a:lnSpc>
                    <a:spcPct val="150000"/>
                  </a:lnSpc>
                </a:pPr>
                <a:r>
                  <a:rPr lang="en-US" sz="2000" dirty="0">
                    <a:latin typeface="Arial" panose="020B0604020202020204" pitchFamily="34" charset="0"/>
                    <a:cs typeface="Arial" panose="020B0604020202020204" pitchFamily="34" charset="0"/>
                  </a:rPr>
                  <a:t>Also, we can analyze the complexity by simply observing the number of loops. There are 2 loops so the complexity is n*n =</a:t>
                </a:r>
                <a:r>
                  <a:rPr lang="en-US" sz="2000" dirty="0">
                    <a:cs typeface="Arial" panose="020B0604020202020204" pitchFamily="34" charset="0"/>
                  </a:rPr>
                  <a:t> </a:t>
                </a:r>
                <a14:m>
                  <m:oMath xmlns:m="http://schemas.openxmlformats.org/officeDocument/2006/math">
                    <m:sSup>
                      <m:sSupPr>
                        <m:ctrlPr>
                          <a:rPr lang="en-US" sz="2000" i="1" smtClean="0">
                            <a:latin typeface="Cambria Math" panose="02040503050406030204" pitchFamily="18" charset="0"/>
                            <a:cs typeface="Arial" panose="020B0604020202020204" pitchFamily="34" charset="0"/>
                          </a:rPr>
                        </m:ctrlPr>
                      </m:sSupPr>
                      <m:e>
                        <m:r>
                          <a:rPr lang="en-IN" sz="2000" b="0" i="1" smtClean="0">
                            <a:latin typeface="Cambria Math" panose="02040503050406030204" pitchFamily="18" charset="0"/>
                            <a:cs typeface="Arial" panose="020B0604020202020204" pitchFamily="34" charset="0"/>
                          </a:rPr>
                          <m:t>𝑛</m:t>
                        </m:r>
                      </m:e>
                      <m:sup>
                        <m:r>
                          <a:rPr lang="en-IN" sz="2000" b="0" i="1" smtClean="0">
                            <a:latin typeface="Cambria Math" panose="02040503050406030204" pitchFamily="18" charset="0"/>
                            <a:cs typeface="Arial" panose="020B0604020202020204" pitchFamily="34" charset="0"/>
                          </a:rPr>
                          <m:t>2</m:t>
                        </m:r>
                      </m:sup>
                    </m:sSup>
                  </m:oMath>
                </a14:m>
                <a:r>
                  <a:rPr lang="en-US" sz="2000" dirty="0">
                    <a:latin typeface="Arial" panose="020B0604020202020204" pitchFamily="34" charset="0"/>
                    <a:cs typeface="Arial" panose="020B0604020202020204" pitchFamily="34" charset="0"/>
                  </a:rPr>
                  <a:t> .</a:t>
                </a:r>
                <a:endParaRPr lang="en-IN" sz="2000" dirty="0">
                  <a:latin typeface="Arial" panose="020B0604020202020204" pitchFamily="34" charset="0"/>
                  <a:cs typeface="Arial" panose="020B0604020202020204" pitchFamily="34" charset="0"/>
                </a:endParaRPr>
              </a:p>
              <a:p>
                <a:pPr marL="0" indent="0">
                  <a:buNone/>
                </a:pPr>
                <a:endParaRPr lang="en-IN" sz="2000" b="1" dirty="0">
                  <a:latin typeface="Arial" panose="020B0604020202020204" pitchFamily="34" charset="0"/>
                  <a:cs typeface="Arial" panose="020B0604020202020204" pitchFamily="34" charset="0"/>
                </a:endParaRPr>
              </a:p>
            </p:txBody>
          </p:sp>
        </mc:Choice>
        <mc:Fallback xmlns="">
          <p:sp>
            <p:nvSpPr>
              <p:cNvPr id="3" name="Content Placeholder 2">
                <a:extLst>
                  <a:ext uri="{FF2B5EF4-FFF2-40B4-BE49-F238E27FC236}">
                    <a16:creationId xmlns:a16="http://schemas.microsoft.com/office/drawing/2014/main" id="{2FAD2876-60E8-4CCD-9DA7-D12EF6A2F97C}"/>
                  </a:ext>
                </a:extLst>
              </p:cNvPr>
              <p:cNvSpPr>
                <a:spLocks noGrp="1" noRot="1" noChangeAspect="1" noMove="1" noResize="1" noEditPoints="1" noAdjustHandles="1" noChangeArrowheads="1" noChangeShapeType="1" noTextEdit="1"/>
              </p:cNvSpPr>
              <p:nvPr>
                <p:ph idx="1"/>
              </p:nvPr>
            </p:nvSpPr>
            <p:spPr>
              <a:xfrm>
                <a:off x="838200" y="251012"/>
                <a:ext cx="10515600" cy="6535269"/>
              </a:xfrm>
              <a:blipFill>
                <a:blip r:embed="rId2"/>
                <a:stretch>
                  <a:fillRect l="-522" t="-840" r="-580"/>
                </a:stretch>
              </a:blipFill>
            </p:spPr>
            <p:txBody>
              <a:bodyPr/>
              <a:lstStyle/>
              <a:p>
                <a:r>
                  <a:rPr lang="en-IN">
                    <a:noFill/>
                  </a:rPr>
                  <a:t> </a:t>
                </a:r>
              </a:p>
            </p:txBody>
          </p:sp>
        </mc:Fallback>
      </mc:AlternateContent>
      <p:pic>
        <p:nvPicPr>
          <p:cNvPr id="5" name="Picture 4">
            <a:extLst>
              <a:ext uri="{FF2B5EF4-FFF2-40B4-BE49-F238E27FC236}">
                <a16:creationId xmlns="" xmlns:a16="http://schemas.microsoft.com/office/drawing/2014/main" id="{4D6EC38A-EBFA-4C02-9F1D-4EC9D1C63F68}"/>
              </a:ext>
            </a:extLst>
          </p:cNvPr>
          <p:cNvPicPr>
            <a:picLocks noChangeAspect="1"/>
          </p:cNvPicPr>
          <p:nvPr/>
        </p:nvPicPr>
        <p:blipFill>
          <a:blip r:embed="rId3"/>
          <a:stretch>
            <a:fillRect/>
          </a:stretch>
        </p:blipFill>
        <p:spPr>
          <a:xfrm>
            <a:off x="363440" y="824753"/>
            <a:ext cx="5425294" cy="2688924"/>
          </a:xfrm>
          <a:prstGeom prst="rect">
            <a:avLst/>
          </a:prstGeom>
        </p:spPr>
      </p:pic>
      <p:pic>
        <p:nvPicPr>
          <p:cNvPr id="7" name="Picture 6">
            <a:extLst>
              <a:ext uri="{FF2B5EF4-FFF2-40B4-BE49-F238E27FC236}">
                <a16:creationId xmlns="" xmlns:a16="http://schemas.microsoft.com/office/drawing/2014/main" id="{A71700F7-EDF5-425A-A0E6-4BA4524DCAB5}"/>
              </a:ext>
            </a:extLst>
          </p:cNvPr>
          <p:cNvPicPr>
            <a:picLocks noChangeAspect="1"/>
          </p:cNvPicPr>
          <p:nvPr/>
        </p:nvPicPr>
        <p:blipFill>
          <a:blip r:embed="rId4"/>
          <a:stretch>
            <a:fillRect/>
          </a:stretch>
        </p:blipFill>
        <p:spPr>
          <a:xfrm>
            <a:off x="5893554" y="824753"/>
            <a:ext cx="5499772" cy="2755547"/>
          </a:xfrm>
          <a:prstGeom prst="rect">
            <a:avLst/>
          </a:prstGeom>
        </p:spPr>
      </p:pic>
    </p:spTree>
    <p:extLst>
      <p:ext uri="{BB962C8B-B14F-4D97-AF65-F5344CB8AC3E}">
        <p14:creationId xmlns:p14="http://schemas.microsoft.com/office/powerpoint/2010/main" val="2261754973"/>
      </p:ext>
    </p:extLst>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34BC6687-7C69-4249-872F-4FC68E7006AC}"/>
                  </a:ext>
                </a:extLst>
              </p:cNvPr>
              <p:cNvSpPr>
                <a:spLocks noGrp="1"/>
              </p:cNvSpPr>
              <p:nvPr>
                <p:ph idx="1"/>
              </p:nvPr>
            </p:nvSpPr>
            <p:spPr>
              <a:xfrm>
                <a:off x="838200" y="233082"/>
                <a:ext cx="10515600" cy="5943881"/>
              </a:xfrm>
            </p:spPr>
            <p:txBody>
              <a:bodyPr>
                <a:normAutofit/>
              </a:bodyPr>
              <a:lstStyle/>
              <a:p>
                <a:r>
                  <a:rPr lang="en-US" sz="2000" b="1" dirty="0">
                    <a:latin typeface="Arial" panose="020B0604020202020204" pitchFamily="34" charset="0"/>
                    <a:cs typeface="Arial" panose="020B0604020202020204" pitchFamily="34" charset="0"/>
                  </a:rPr>
                  <a:t>Time Complexities:</a:t>
                </a:r>
              </a:p>
              <a:p>
                <a:pPr lvl="1" algn="just">
                  <a:buFont typeface="Wingdings" panose="05000000000000000000" pitchFamily="2" charset="2"/>
                  <a:buChar char="Ø"/>
                </a:pPr>
                <a:r>
                  <a:rPr lang="en-US" sz="2000" b="1" dirty="0">
                    <a:latin typeface="Arial" panose="020B0604020202020204" pitchFamily="34" charset="0"/>
                    <a:cs typeface="Arial" panose="020B0604020202020204" pitchFamily="34" charset="0"/>
                  </a:rPr>
                  <a:t>Worst Case Complexity</a:t>
                </a:r>
                <a:r>
                  <a:rPr lang="en-US" sz="2000" dirty="0">
                    <a:latin typeface="Arial" panose="020B0604020202020204" pitchFamily="34" charset="0"/>
                    <a:cs typeface="Arial" panose="020B0604020202020204" pitchFamily="34" charset="0"/>
                  </a:rPr>
                  <a:t>: 0(</a:t>
                </a:r>
                <a14:m>
                  <m:oMath xmlns:m="http://schemas.openxmlformats.org/officeDocument/2006/math">
                    <m:sSup>
                      <m:sSupPr>
                        <m:ctrlPr>
                          <a:rPr lang="en-US" sz="2000" i="1" smtClean="0">
                            <a:latin typeface="Cambria Math" panose="02040503050406030204" pitchFamily="18" charset="0"/>
                            <a:cs typeface="Arial" panose="020B0604020202020204" pitchFamily="34" charset="0"/>
                          </a:rPr>
                        </m:ctrlPr>
                      </m:sSupPr>
                      <m:e>
                        <m:r>
                          <a:rPr lang="en-IN" sz="2000" b="0" i="1" smtClean="0">
                            <a:latin typeface="Cambria Math" panose="02040503050406030204" pitchFamily="18" charset="0"/>
                            <a:cs typeface="Arial" panose="020B0604020202020204" pitchFamily="34" charset="0"/>
                          </a:rPr>
                          <m:t>𝑛</m:t>
                        </m:r>
                      </m:e>
                      <m:sup>
                        <m:r>
                          <a:rPr lang="en-IN" sz="2000" b="0" i="1" smtClean="0">
                            <a:latin typeface="Cambria Math" panose="02040503050406030204" pitchFamily="18" charset="0"/>
                            <a:cs typeface="Arial" panose="020B0604020202020204" pitchFamily="34" charset="0"/>
                          </a:rPr>
                          <m:t>2</m:t>
                        </m:r>
                      </m:sup>
                    </m:sSup>
                  </m:oMath>
                </a14:m>
                <a:r>
                  <a:rPr lang="en-US" sz="2000" dirty="0">
                    <a:latin typeface="Arial" panose="020B0604020202020204" pitchFamily="34" charset="0"/>
                    <a:cs typeface="Arial" panose="020B0604020202020204" pitchFamily="34" charset="0"/>
                  </a:rPr>
                  <a:t>)</a:t>
                </a:r>
              </a:p>
              <a:p>
                <a:pPr lvl="1" algn="just"/>
                <a:r>
                  <a:rPr lang="en-US" sz="2000" dirty="0">
                    <a:latin typeface="Arial" panose="020B0604020202020204" pitchFamily="34" charset="0"/>
                    <a:cs typeface="Arial" panose="020B0604020202020204" pitchFamily="34" charset="0"/>
                  </a:rPr>
                  <a:t>If we want to sort in ascending order and the array is in descending order then, the worst case occurs.</a:t>
                </a:r>
              </a:p>
              <a:p>
                <a:pPr lvl="1" algn="just">
                  <a:buFont typeface="Wingdings" panose="05000000000000000000" pitchFamily="2" charset="2"/>
                  <a:buChar char="Ø"/>
                </a:pPr>
                <a:r>
                  <a:rPr lang="en-US" sz="2000" b="1" dirty="0">
                    <a:latin typeface="Arial" panose="020B0604020202020204" pitchFamily="34" charset="0"/>
                    <a:cs typeface="Arial" panose="020B0604020202020204" pitchFamily="34" charset="0"/>
                  </a:rPr>
                  <a:t>Best Case Complexity</a:t>
                </a:r>
                <a:r>
                  <a:rPr lang="en-US" sz="2000" dirty="0">
                    <a:latin typeface="Arial" panose="020B0604020202020204" pitchFamily="34" charset="0"/>
                    <a:cs typeface="Arial" panose="020B0604020202020204" pitchFamily="34" charset="0"/>
                  </a:rPr>
                  <a:t>: O0</a:t>
                </a:r>
                <a14:m>
                  <m:oMath xmlns:m="http://schemas.openxmlformats.org/officeDocument/2006/math">
                    <m:sSup>
                      <m:sSupPr>
                        <m:ctrlPr>
                          <a:rPr lang="en-US" sz="2000" i="1" smtClean="0">
                            <a:latin typeface="Cambria Math" panose="02040503050406030204" pitchFamily="18" charset="0"/>
                            <a:cs typeface="Arial" panose="020B0604020202020204" pitchFamily="34" charset="0"/>
                          </a:rPr>
                        </m:ctrlPr>
                      </m:sSupPr>
                      <m:e>
                        <m:r>
                          <a:rPr lang="en-IN" sz="2000" b="0" i="1" smtClean="0">
                            <a:latin typeface="Cambria Math" panose="02040503050406030204" pitchFamily="18" charset="0"/>
                            <a:cs typeface="Arial" panose="020B0604020202020204" pitchFamily="34" charset="0"/>
                          </a:rPr>
                          <m:t>𝑛</m:t>
                        </m:r>
                      </m:e>
                      <m:sup>
                        <m:r>
                          <a:rPr lang="en-IN" sz="2000" b="0" i="1" smtClean="0">
                            <a:latin typeface="Cambria Math" panose="02040503050406030204" pitchFamily="18" charset="0"/>
                            <a:cs typeface="Arial" panose="020B0604020202020204" pitchFamily="34" charset="0"/>
                          </a:rPr>
                          <m:t>2</m:t>
                        </m:r>
                      </m:sup>
                    </m:sSup>
                  </m:oMath>
                </a14:m>
                <a:r>
                  <a:rPr lang="en-US" sz="2000" dirty="0">
                    <a:latin typeface="Arial" panose="020B0604020202020204" pitchFamily="34" charset="0"/>
                    <a:cs typeface="Arial" panose="020B0604020202020204" pitchFamily="34" charset="0"/>
                  </a:rPr>
                  <a:t>)</a:t>
                </a:r>
              </a:p>
              <a:p>
                <a:pPr lvl="1" algn="just"/>
                <a:r>
                  <a:rPr lang="en-US" sz="2000" dirty="0">
                    <a:latin typeface="Arial" panose="020B0604020202020204" pitchFamily="34" charset="0"/>
                    <a:cs typeface="Arial" panose="020B0604020202020204" pitchFamily="34" charset="0"/>
                  </a:rPr>
                  <a:t>It occurs when the array is already sorted</a:t>
                </a:r>
              </a:p>
              <a:p>
                <a:pPr lvl="1" algn="just">
                  <a:buFont typeface="Wingdings" panose="05000000000000000000" pitchFamily="2" charset="2"/>
                  <a:buChar char="Ø"/>
                </a:pPr>
                <a:r>
                  <a:rPr lang="en-US" sz="2000" b="1" dirty="0">
                    <a:latin typeface="Arial" panose="020B0604020202020204" pitchFamily="34" charset="0"/>
                    <a:cs typeface="Arial" panose="020B0604020202020204" pitchFamily="34" charset="0"/>
                  </a:rPr>
                  <a:t>Average Case Complexity</a:t>
                </a:r>
                <a:r>
                  <a:rPr lang="en-US" sz="2000" dirty="0">
                    <a:latin typeface="Arial" panose="020B0604020202020204" pitchFamily="34" charset="0"/>
                    <a:cs typeface="Arial" panose="020B0604020202020204" pitchFamily="34" charset="0"/>
                  </a:rPr>
                  <a:t>: 0(</a:t>
                </a:r>
                <a14:m>
                  <m:oMath xmlns:m="http://schemas.openxmlformats.org/officeDocument/2006/math">
                    <m:sSup>
                      <m:sSupPr>
                        <m:ctrlPr>
                          <a:rPr lang="en-US" sz="2000" i="1" smtClean="0">
                            <a:latin typeface="Cambria Math" panose="02040503050406030204" pitchFamily="18" charset="0"/>
                            <a:cs typeface="Arial" panose="020B0604020202020204" pitchFamily="34" charset="0"/>
                          </a:rPr>
                        </m:ctrlPr>
                      </m:sSupPr>
                      <m:e>
                        <m:r>
                          <a:rPr lang="en-IN" sz="2000" b="0" i="1" smtClean="0">
                            <a:latin typeface="Cambria Math" panose="02040503050406030204" pitchFamily="18" charset="0"/>
                            <a:cs typeface="Arial" panose="020B0604020202020204" pitchFamily="34" charset="0"/>
                          </a:rPr>
                          <m:t>𝑛</m:t>
                        </m:r>
                      </m:e>
                      <m:sup>
                        <m:r>
                          <a:rPr lang="en-IN" sz="2000" b="0" i="1" smtClean="0">
                            <a:latin typeface="Cambria Math" panose="02040503050406030204" pitchFamily="18" charset="0"/>
                            <a:cs typeface="Arial" panose="020B0604020202020204" pitchFamily="34" charset="0"/>
                          </a:rPr>
                          <m:t>2</m:t>
                        </m:r>
                      </m:sup>
                    </m:sSup>
                  </m:oMath>
                </a14:m>
                <a:r>
                  <a:rPr lang="en-US" sz="2000" dirty="0">
                    <a:latin typeface="Arial" panose="020B0604020202020204" pitchFamily="34" charset="0"/>
                    <a:cs typeface="Arial" panose="020B0604020202020204" pitchFamily="34" charset="0"/>
                  </a:rPr>
                  <a:t>)</a:t>
                </a:r>
              </a:p>
              <a:p>
                <a:pPr lvl="1" algn="just"/>
                <a:r>
                  <a:rPr lang="en-US" sz="2000" dirty="0">
                    <a:latin typeface="Arial" panose="020B0604020202020204" pitchFamily="34" charset="0"/>
                    <a:cs typeface="Arial" panose="020B0604020202020204" pitchFamily="34" charset="0"/>
                  </a:rPr>
                  <a:t>It occurs when the elements of the array are in jumbled order (neither ascending nor descending).</a:t>
                </a:r>
              </a:p>
              <a:p>
                <a:pPr marL="0" indent="0" algn="just">
                  <a:buNone/>
                </a:pPr>
                <a:endParaRPr lang="en-US" sz="2400" dirty="0">
                  <a:latin typeface="Arial" panose="020B0604020202020204" pitchFamily="34" charset="0"/>
                  <a:cs typeface="Arial" panose="020B0604020202020204" pitchFamily="34" charset="0"/>
                </a:endParaRPr>
              </a:p>
              <a:p>
                <a:pPr algn="just"/>
                <a:r>
                  <a:rPr lang="en-US" sz="2000" b="1" dirty="0">
                    <a:latin typeface="Arial" panose="020B0604020202020204" pitchFamily="34" charset="0"/>
                    <a:cs typeface="Arial" panose="020B0604020202020204" pitchFamily="34" charset="0"/>
                  </a:rPr>
                  <a:t>Space Complexity:</a:t>
                </a:r>
              </a:p>
              <a:p>
                <a:pPr lvl="1" algn="just">
                  <a:buFont typeface="Wingdings" panose="05000000000000000000" pitchFamily="2" charset="2"/>
                  <a:buChar char="Ø"/>
                </a:pPr>
                <a:r>
                  <a:rPr lang="en-US" sz="2000" dirty="0">
                    <a:latin typeface="Arial" panose="020B0604020202020204" pitchFamily="34" charset="0"/>
                    <a:cs typeface="Arial" panose="020B0604020202020204" pitchFamily="34" charset="0"/>
                  </a:rPr>
                  <a:t>Space complexity is 0(1) because an extra variable temp is used.</a:t>
                </a:r>
                <a:endParaRPr lang="en-IN" sz="2000" dirty="0">
                  <a:latin typeface="Arial" panose="020B0604020202020204" pitchFamily="34" charset="0"/>
                  <a:cs typeface="Arial" panose="020B0604020202020204" pitchFamily="34" charset="0"/>
                </a:endParaRPr>
              </a:p>
            </p:txBody>
          </p:sp>
        </mc:Choice>
        <mc:Fallback xmlns="">
          <p:sp>
            <p:nvSpPr>
              <p:cNvPr id="3" name="Content Placeholder 2">
                <a:extLst>
                  <a:ext uri="{FF2B5EF4-FFF2-40B4-BE49-F238E27FC236}">
                    <a16:creationId xmlns:a16="http://schemas.microsoft.com/office/drawing/2014/main" id="{34BC6687-7C69-4249-872F-4FC68E7006AC}"/>
                  </a:ext>
                </a:extLst>
              </p:cNvPr>
              <p:cNvSpPr>
                <a:spLocks noGrp="1" noRot="1" noChangeAspect="1" noMove="1" noResize="1" noEditPoints="1" noAdjustHandles="1" noChangeArrowheads="1" noChangeShapeType="1" noTextEdit="1"/>
              </p:cNvSpPr>
              <p:nvPr>
                <p:ph idx="1"/>
              </p:nvPr>
            </p:nvSpPr>
            <p:spPr>
              <a:xfrm>
                <a:off x="838200" y="233082"/>
                <a:ext cx="10515600" cy="5943881"/>
              </a:xfrm>
              <a:blipFill>
                <a:blip r:embed="rId2"/>
                <a:stretch>
                  <a:fillRect l="-522" t="-923" r="-580"/>
                </a:stretch>
              </a:blipFill>
            </p:spPr>
            <p:txBody>
              <a:bodyPr/>
              <a:lstStyle/>
              <a:p>
                <a:r>
                  <a:rPr lang="en-IN">
                    <a:noFill/>
                  </a:rPr>
                  <a:t> </a:t>
                </a:r>
              </a:p>
            </p:txBody>
          </p:sp>
        </mc:Fallback>
      </mc:AlternateContent>
    </p:spTree>
    <p:extLst>
      <p:ext uri="{BB962C8B-B14F-4D97-AF65-F5344CB8AC3E}">
        <p14:creationId xmlns:p14="http://schemas.microsoft.com/office/powerpoint/2010/main" val="19009975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8C0C6A8-CA14-4F19-8199-56B9ED123B2E}"/>
              </a:ext>
            </a:extLst>
          </p:cNvPr>
          <p:cNvSpPr>
            <a:spLocks noGrp="1"/>
          </p:cNvSpPr>
          <p:nvPr>
            <p:ph type="title"/>
          </p:nvPr>
        </p:nvSpPr>
        <p:spPr>
          <a:xfrm>
            <a:off x="838200" y="253999"/>
            <a:ext cx="10515600" cy="854075"/>
          </a:xfrm>
        </p:spPr>
        <p:txBody>
          <a:bodyPr>
            <a:normAutofit/>
          </a:bodyPr>
          <a:lstStyle/>
          <a:p>
            <a:r>
              <a:rPr lang="en-IN" sz="3200" b="1" dirty="0">
                <a:latin typeface="Arial" panose="020B0604020202020204" pitchFamily="34" charset="0"/>
                <a:cs typeface="Arial" panose="020B0604020202020204" pitchFamily="34" charset="0"/>
              </a:rPr>
              <a:t>Operations on dictionaries</a:t>
            </a:r>
          </a:p>
        </p:txBody>
      </p:sp>
      <p:sp>
        <p:nvSpPr>
          <p:cNvPr id="3" name="Content Placeholder 2">
            <a:extLst>
              <a:ext uri="{FF2B5EF4-FFF2-40B4-BE49-F238E27FC236}">
                <a16:creationId xmlns="" xmlns:a16="http://schemas.microsoft.com/office/drawing/2014/main" id="{2D314B92-556E-43F6-A868-9574EE685F76}"/>
              </a:ext>
            </a:extLst>
          </p:cNvPr>
          <p:cNvSpPr>
            <a:spLocks noGrp="1"/>
          </p:cNvSpPr>
          <p:nvPr>
            <p:ph idx="1"/>
          </p:nvPr>
        </p:nvSpPr>
        <p:spPr>
          <a:xfrm>
            <a:off x="838200" y="1147482"/>
            <a:ext cx="10515600" cy="5029481"/>
          </a:xfrm>
        </p:spPr>
        <p:txBody>
          <a:bodyPr>
            <a:normAutofit lnSpcReduction="10000"/>
          </a:bodyPr>
          <a:lstStyle/>
          <a:p>
            <a:pPr marL="0" indent="0" algn="just">
              <a:lnSpc>
                <a:spcPct val="150000"/>
              </a:lnSpc>
              <a:buNone/>
            </a:pPr>
            <a:r>
              <a:rPr lang="en-US" sz="2000" dirty="0">
                <a:latin typeface="Arial" panose="020B0604020202020204" pitchFamily="34" charset="0"/>
                <a:cs typeface="Arial" panose="020B0604020202020204" pitchFamily="34" charset="0"/>
              </a:rPr>
              <a:t>• Dictionaries typically support several operations:</a:t>
            </a:r>
          </a:p>
          <a:p>
            <a:pPr lvl="1" algn="just">
              <a:lnSpc>
                <a:spcPct val="150000"/>
              </a:lnSpc>
              <a:buFont typeface="Wingdings" panose="05000000000000000000" pitchFamily="2" charset="2"/>
              <a:buChar char="Ø"/>
            </a:pPr>
            <a:r>
              <a:rPr lang="en-US" sz="2000" dirty="0">
                <a:latin typeface="Arial" panose="020B0604020202020204" pitchFamily="34" charset="0"/>
                <a:cs typeface="Arial" panose="020B0604020202020204" pitchFamily="34" charset="0"/>
              </a:rPr>
              <a:t> retrieve a value (depending on language, attempting to retrieve a missing key may give a default value or throw an exception).</a:t>
            </a:r>
          </a:p>
          <a:p>
            <a:pPr lvl="1" algn="just">
              <a:lnSpc>
                <a:spcPct val="150000"/>
              </a:lnSpc>
              <a:buFont typeface="Wingdings" panose="05000000000000000000" pitchFamily="2" charset="2"/>
              <a:buChar char="Ø"/>
            </a:pPr>
            <a:r>
              <a:rPr lang="en-US" sz="2000" dirty="0">
                <a:latin typeface="Arial" panose="020B0604020202020204" pitchFamily="34" charset="0"/>
                <a:cs typeface="Arial" panose="020B0604020202020204" pitchFamily="34" charset="0"/>
              </a:rPr>
              <a:t>insert or update a value (typically, if the key does not exist in the dictionary, the key-value pair is inserted; if the key already exists, its corresponding value is overwritten with the new one).</a:t>
            </a:r>
          </a:p>
          <a:p>
            <a:pPr lvl="1" algn="just">
              <a:lnSpc>
                <a:spcPct val="150000"/>
              </a:lnSpc>
              <a:buFont typeface="Wingdings" panose="05000000000000000000" pitchFamily="2" charset="2"/>
              <a:buChar char="Ø"/>
            </a:pPr>
            <a:r>
              <a:rPr lang="en-US" sz="2000" dirty="0">
                <a:latin typeface="Arial" panose="020B0604020202020204" pitchFamily="34" charset="0"/>
                <a:cs typeface="Arial" panose="020B0604020202020204" pitchFamily="34" charset="0"/>
              </a:rPr>
              <a:t>remove a key-value pair.</a:t>
            </a:r>
          </a:p>
          <a:p>
            <a:pPr lvl="1" algn="just">
              <a:lnSpc>
                <a:spcPct val="150000"/>
              </a:lnSpc>
              <a:buFont typeface="Wingdings" panose="05000000000000000000" pitchFamily="2" charset="2"/>
              <a:buChar char="Ø"/>
            </a:pPr>
            <a:r>
              <a:rPr lang="en-US" sz="2000" dirty="0">
                <a:latin typeface="Arial" panose="020B0604020202020204" pitchFamily="34" charset="0"/>
                <a:cs typeface="Arial" panose="020B0604020202020204" pitchFamily="34" charset="0"/>
              </a:rPr>
              <a:t>test for existence of a key.</a:t>
            </a:r>
          </a:p>
          <a:p>
            <a:pPr marL="0" indent="0" algn="just">
              <a:lnSpc>
                <a:spcPct val="150000"/>
              </a:lnSpc>
              <a:buNone/>
            </a:pPr>
            <a:r>
              <a:rPr lang="en-US" sz="2000" dirty="0">
                <a:latin typeface="Arial" panose="020B0604020202020204" pitchFamily="34" charset="0"/>
                <a:cs typeface="Arial" panose="020B0604020202020204" pitchFamily="34" charset="0"/>
              </a:rPr>
              <a:t>• Note that items in a dictionary are unordered, so loops over dictionaries will return items in an arbitrary order.</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83484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FEB45E7-46BA-4271-9BAC-EDAE4EDB7621}"/>
              </a:ext>
            </a:extLst>
          </p:cNvPr>
          <p:cNvSpPr>
            <a:spLocks noGrp="1"/>
          </p:cNvSpPr>
          <p:nvPr>
            <p:ph type="title"/>
          </p:nvPr>
        </p:nvSpPr>
        <p:spPr>
          <a:xfrm>
            <a:off x="838200" y="365126"/>
            <a:ext cx="10515600" cy="665816"/>
          </a:xfrm>
        </p:spPr>
        <p:txBody>
          <a:bodyPr>
            <a:normAutofit/>
          </a:bodyPr>
          <a:lstStyle/>
          <a:p>
            <a:r>
              <a:rPr lang="en-IN" sz="3200" b="1" dirty="0">
                <a:latin typeface="Arial" panose="020B0604020202020204" pitchFamily="34" charset="0"/>
                <a:cs typeface="Arial" panose="020B0604020202020204" pitchFamily="34" charset="0"/>
              </a:rPr>
              <a:t>Selection Sort Applications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374E23B4-ED88-45DB-A703-79974FA1FAC4}"/>
                  </a:ext>
                </a:extLst>
              </p:cNvPr>
              <p:cNvSpPr>
                <a:spLocks noGrp="1"/>
              </p:cNvSpPr>
              <p:nvPr>
                <p:ph idx="1"/>
              </p:nvPr>
            </p:nvSpPr>
            <p:spPr>
              <a:xfrm>
                <a:off x="838200" y="1147482"/>
                <a:ext cx="10515600" cy="5029481"/>
              </a:xfrm>
            </p:spPr>
            <p:txBody>
              <a:bodyPr/>
              <a:lstStyle/>
              <a:p>
                <a:pPr>
                  <a:lnSpc>
                    <a:spcPct val="150000"/>
                  </a:lnSpc>
                </a:pPr>
                <a:r>
                  <a:rPr lang="en-US" sz="2000" dirty="0">
                    <a:latin typeface="Arial" panose="020B0604020202020204" pitchFamily="34" charset="0"/>
                    <a:cs typeface="Arial" panose="020B0604020202020204" pitchFamily="34" charset="0"/>
                  </a:rPr>
                  <a:t>The selection sort is used when</a:t>
                </a:r>
              </a:p>
              <a:p>
                <a:pPr lvl="1">
                  <a:lnSpc>
                    <a:spcPct val="150000"/>
                  </a:lnSpc>
                  <a:buFont typeface="Wingdings" panose="05000000000000000000" pitchFamily="2" charset="2"/>
                  <a:buChar char="Ø"/>
                </a:pPr>
                <a:r>
                  <a:rPr lang="en-US" sz="2000" dirty="0">
                    <a:latin typeface="Arial" panose="020B0604020202020204" pitchFamily="34" charset="0"/>
                    <a:cs typeface="Arial" panose="020B0604020202020204" pitchFamily="34" charset="0"/>
                  </a:rPr>
                  <a:t>a small list is to be sorted.</a:t>
                </a:r>
              </a:p>
              <a:p>
                <a:pPr lvl="1">
                  <a:lnSpc>
                    <a:spcPct val="150000"/>
                  </a:lnSpc>
                  <a:buFont typeface="Wingdings" panose="05000000000000000000" pitchFamily="2" charset="2"/>
                  <a:buChar char="Ø"/>
                </a:pPr>
                <a:r>
                  <a:rPr lang="en-US" sz="2000" dirty="0">
                    <a:latin typeface="Arial" panose="020B0604020202020204" pitchFamily="34" charset="0"/>
                    <a:cs typeface="Arial" panose="020B0604020202020204" pitchFamily="34" charset="0"/>
                  </a:rPr>
                  <a:t>cost of swapping does not matter.</a:t>
                </a:r>
              </a:p>
              <a:p>
                <a:pPr lvl="1">
                  <a:lnSpc>
                    <a:spcPct val="150000"/>
                  </a:lnSpc>
                  <a:buFont typeface="Wingdings" panose="05000000000000000000" pitchFamily="2" charset="2"/>
                  <a:buChar char="Ø"/>
                </a:pPr>
                <a:r>
                  <a:rPr lang="en-US" sz="2000" dirty="0">
                    <a:latin typeface="Arial" panose="020B0604020202020204" pitchFamily="34" charset="0"/>
                    <a:cs typeface="Arial" panose="020B0604020202020204" pitchFamily="34" charset="0"/>
                  </a:rPr>
                  <a:t>checking of all the elements is compulsory.</a:t>
                </a:r>
              </a:p>
              <a:p>
                <a:pPr lvl="1">
                  <a:lnSpc>
                    <a:spcPct val="150000"/>
                  </a:lnSpc>
                  <a:buFont typeface="Wingdings" panose="05000000000000000000" pitchFamily="2" charset="2"/>
                  <a:buChar char="Ø"/>
                </a:pPr>
                <a:r>
                  <a:rPr lang="en-US" sz="2000" dirty="0">
                    <a:latin typeface="Arial" panose="020B0604020202020204" pitchFamily="34" charset="0"/>
                    <a:cs typeface="Arial" panose="020B0604020202020204" pitchFamily="34" charset="0"/>
                  </a:rPr>
                  <a:t>cost of writing to a memory matters like in flash memory (number of writes/swaps is O(n) as compared to O(</a:t>
                </a:r>
                <a14:m>
                  <m:oMath xmlns:m="http://schemas.openxmlformats.org/officeDocument/2006/math">
                    <m:sSup>
                      <m:sSupPr>
                        <m:ctrlPr>
                          <a:rPr lang="en-US" sz="2000" i="1" smtClean="0">
                            <a:latin typeface="Cambria Math" panose="02040503050406030204" pitchFamily="18" charset="0"/>
                            <a:cs typeface="Arial" panose="020B0604020202020204" pitchFamily="34" charset="0"/>
                          </a:rPr>
                        </m:ctrlPr>
                      </m:sSupPr>
                      <m:e>
                        <m:r>
                          <a:rPr lang="en-IN" sz="2000" b="0" i="1" smtClean="0">
                            <a:latin typeface="Cambria Math" panose="02040503050406030204" pitchFamily="18" charset="0"/>
                            <a:cs typeface="Arial" panose="020B0604020202020204" pitchFamily="34" charset="0"/>
                          </a:rPr>
                          <m:t>𝑛</m:t>
                        </m:r>
                      </m:e>
                      <m:sup>
                        <m:r>
                          <a:rPr lang="en-IN" sz="2000" b="0" i="1" smtClean="0">
                            <a:latin typeface="Cambria Math" panose="02040503050406030204" pitchFamily="18" charset="0"/>
                            <a:cs typeface="Arial" panose="020B0604020202020204" pitchFamily="34" charset="0"/>
                          </a:rPr>
                          <m:t>2</m:t>
                        </m:r>
                      </m:sup>
                    </m:sSup>
                  </m:oMath>
                </a14:m>
                <a:r>
                  <a:rPr lang="en-US" sz="2000" dirty="0">
                    <a:latin typeface="Arial" panose="020B0604020202020204" pitchFamily="34" charset="0"/>
                    <a:cs typeface="Arial" panose="020B0604020202020204" pitchFamily="34" charset="0"/>
                  </a:rPr>
                  <a:t>) of bubble sort).</a:t>
                </a:r>
              </a:p>
              <a:p>
                <a:pPr marL="0" indent="0">
                  <a:buNone/>
                </a:pPr>
                <a:endParaRPr lang="en-IN" dirty="0"/>
              </a:p>
            </p:txBody>
          </p:sp>
        </mc:Choice>
        <mc:Fallback xmlns="">
          <p:sp>
            <p:nvSpPr>
              <p:cNvPr id="3" name="Content Placeholder 2">
                <a:extLst>
                  <a:ext uri="{FF2B5EF4-FFF2-40B4-BE49-F238E27FC236}">
                    <a16:creationId xmlns:a16="http://schemas.microsoft.com/office/drawing/2014/main" id="{374E23B4-ED88-45DB-A703-79974FA1FAC4}"/>
                  </a:ext>
                </a:extLst>
              </p:cNvPr>
              <p:cNvSpPr>
                <a:spLocks noGrp="1" noRot="1" noChangeAspect="1" noMove="1" noResize="1" noEditPoints="1" noAdjustHandles="1" noChangeArrowheads="1" noChangeShapeType="1" noTextEdit="1"/>
              </p:cNvSpPr>
              <p:nvPr>
                <p:ph idx="1"/>
              </p:nvPr>
            </p:nvSpPr>
            <p:spPr>
              <a:xfrm>
                <a:off x="838200" y="1147482"/>
                <a:ext cx="10515600" cy="5029481"/>
              </a:xfrm>
              <a:blipFill>
                <a:blip r:embed="rId2"/>
                <a:stretch>
                  <a:fillRect l="-522"/>
                </a:stretch>
              </a:blipFill>
            </p:spPr>
            <p:txBody>
              <a:bodyPr/>
              <a:lstStyle/>
              <a:p>
                <a:r>
                  <a:rPr lang="en-IN">
                    <a:noFill/>
                  </a:rPr>
                  <a:t> </a:t>
                </a:r>
              </a:p>
            </p:txBody>
          </p:sp>
        </mc:Fallback>
      </mc:AlternateContent>
    </p:spTree>
    <p:extLst>
      <p:ext uri="{BB962C8B-B14F-4D97-AF65-F5344CB8AC3E}">
        <p14:creationId xmlns:p14="http://schemas.microsoft.com/office/powerpoint/2010/main" val="3859596349"/>
      </p:ext>
    </p:extLst>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BCC9076-E70E-440C-B01E-6479D41C5746}"/>
              </a:ext>
            </a:extLst>
          </p:cNvPr>
          <p:cNvSpPr>
            <a:spLocks noGrp="1"/>
          </p:cNvSpPr>
          <p:nvPr>
            <p:ph type="title"/>
          </p:nvPr>
        </p:nvSpPr>
        <p:spPr/>
        <p:txBody>
          <a:bodyPr>
            <a:normAutofit/>
          </a:bodyPr>
          <a:lstStyle/>
          <a:p>
            <a:r>
              <a:rPr lang="en-IN" sz="3200" b="1" dirty="0">
                <a:latin typeface="Arial" panose="020B0604020202020204" pitchFamily="34" charset="0"/>
                <a:cs typeface="Arial" panose="020B0604020202020204" pitchFamily="34" charset="0"/>
              </a:rPr>
              <a:t>Lab : Selection sort in Java</a:t>
            </a:r>
          </a:p>
        </p:txBody>
      </p:sp>
      <p:sp>
        <p:nvSpPr>
          <p:cNvPr id="3" name="Content Placeholder 2">
            <a:extLst>
              <a:ext uri="{FF2B5EF4-FFF2-40B4-BE49-F238E27FC236}">
                <a16:creationId xmlns="" xmlns:a16="http://schemas.microsoft.com/office/drawing/2014/main" id="{7F40299A-8750-4728-A3E7-4C1C241DB3F0}"/>
              </a:ext>
            </a:extLst>
          </p:cNvPr>
          <p:cNvSpPr>
            <a:spLocks noGrp="1"/>
          </p:cNvSpPr>
          <p:nvPr>
            <p:ph idx="1"/>
          </p:nvPr>
        </p:nvSpPr>
        <p:spPr>
          <a:xfrm>
            <a:off x="838200" y="1529789"/>
            <a:ext cx="10515600" cy="4351338"/>
          </a:xfrm>
        </p:spPr>
        <p:txBody>
          <a:bodyPr>
            <a:normAutofit/>
          </a:bodyPr>
          <a:lstStyle/>
          <a:p>
            <a:pPr marL="0" indent="0">
              <a:buNone/>
            </a:pPr>
            <a:r>
              <a:rPr lang="en-IN" sz="2000" dirty="0">
                <a:latin typeface="Arial" panose="020B0604020202020204" pitchFamily="34" charset="0"/>
                <a:cs typeface="Arial" panose="020B0604020202020204" pitchFamily="34" charset="0"/>
              </a:rPr>
              <a:t>Lab 19.1: Implementation of selection sort in Java. </a:t>
            </a:r>
          </a:p>
        </p:txBody>
      </p:sp>
    </p:spTree>
    <p:extLst>
      <p:ext uri="{BB962C8B-B14F-4D97-AF65-F5344CB8AC3E}">
        <p14:creationId xmlns:p14="http://schemas.microsoft.com/office/powerpoint/2010/main" val="4132687126"/>
      </p:ext>
    </p:extLst>
  </p:cSld>
  <p:clrMapOvr>
    <a:masterClrMapping/>
  </p:clrMapOvr>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B7B80D7E-9F16-4505-908C-4C935B3C5CC4}"/>
              </a:ext>
            </a:extLst>
          </p:cNvPr>
          <p:cNvSpPr>
            <a:spLocks noGrp="1"/>
          </p:cNvSpPr>
          <p:nvPr>
            <p:ph idx="1"/>
          </p:nvPr>
        </p:nvSpPr>
        <p:spPr>
          <a:xfrm>
            <a:off x="838200" y="304800"/>
            <a:ext cx="10515600" cy="5872163"/>
          </a:xfrm>
        </p:spPr>
        <p:txBody>
          <a:bodyPr>
            <a:normAutofit/>
          </a:bodyPr>
          <a:lstStyle/>
          <a:p>
            <a:pPr marL="0" indent="0">
              <a:buNone/>
            </a:pPr>
            <a:r>
              <a:rPr lang="en-IN" sz="2000" b="1" dirty="0">
                <a:latin typeface="Arial" panose="020B0604020202020204" pitchFamily="34" charset="0"/>
                <a:cs typeface="Arial" panose="020B0604020202020204" pitchFamily="34" charset="0"/>
              </a:rPr>
              <a:t>3. Insertion Sort Algorithm</a:t>
            </a:r>
          </a:p>
          <a:p>
            <a:pPr algn="just">
              <a:lnSpc>
                <a:spcPct val="150000"/>
              </a:lnSpc>
            </a:pPr>
            <a:endParaRPr lang="en-US" sz="2000" dirty="0" smtClean="0">
              <a:latin typeface="Arial" panose="020B0604020202020204" pitchFamily="34" charset="0"/>
              <a:cs typeface="Arial" panose="020B0604020202020204" pitchFamily="34" charset="0"/>
            </a:endParaRPr>
          </a:p>
          <a:p>
            <a:pPr algn="just">
              <a:lnSpc>
                <a:spcPct val="150000"/>
              </a:lnSpc>
            </a:pPr>
            <a:r>
              <a:rPr lang="en-US" sz="2000" dirty="0" smtClean="0">
                <a:latin typeface="Arial" panose="020B0604020202020204" pitchFamily="34" charset="0"/>
                <a:cs typeface="Arial" panose="020B0604020202020204" pitchFamily="34" charset="0"/>
              </a:rPr>
              <a:t>Insertion </a:t>
            </a:r>
            <a:r>
              <a:rPr lang="en-US" sz="2000" dirty="0">
                <a:latin typeface="Arial" panose="020B0604020202020204" pitchFamily="34" charset="0"/>
                <a:cs typeface="Arial" panose="020B0604020202020204" pitchFamily="34" charset="0"/>
              </a:rPr>
              <a:t>sort is a sorting algorithm that places an unsorted element at its suitable place in each iteration.</a:t>
            </a:r>
          </a:p>
          <a:p>
            <a:pPr algn="just">
              <a:lnSpc>
                <a:spcPct val="150000"/>
              </a:lnSpc>
            </a:pPr>
            <a:r>
              <a:rPr lang="en-US" sz="2000" dirty="0">
                <a:latin typeface="Arial" panose="020B0604020202020204" pitchFamily="34" charset="0"/>
                <a:cs typeface="Arial" panose="020B0604020202020204" pitchFamily="34" charset="0"/>
              </a:rPr>
              <a:t>Insertion sort works similarly as we sort cards in our hand in a card game.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39676167"/>
      </p:ext>
    </p:extLst>
  </p:cSld>
  <p:clrMapOvr>
    <a:masterClrMapping/>
  </p:clrMapOvr>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8F3D5526-57C7-44A3-B6AA-BB53F2E7FAC1}"/>
              </a:ext>
            </a:extLst>
          </p:cNvPr>
          <p:cNvSpPr>
            <a:spLocks noGrp="1"/>
          </p:cNvSpPr>
          <p:nvPr>
            <p:ph idx="1"/>
          </p:nvPr>
        </p:nvSpPr>
        <p:spPr>
          <a:xfrm>
            <a:off x="838200" y="143434"/>
            <a:ext cx="10515600" cy="6490447"/>
          </a:xfrm>
        </p:spPr>
        <p:txBody>
          <a:bodyPr>
            <a:normAutofit/>
          </a:bodyPr>
          <a:lstStyle/>
          <a:p>
            <a:pPr marL="0" indent="0">
              <a:buNone/>
            </a:pPr>
            <a:r>
              <a:rPr lang="en-IN" sz="2000" b="1" dirty="0">
                <a:latin typeface="Arial" panose="020B0604020202020204" pitchFamily="34" charset="0"/>
                <a:cs typeface="Arial" panose="020B0604020202020204" pitchFamily="34" charset="0"/>
              </a:rPr>
              <a:t>Working of Insertion Sort</a:t>
            </a:r>
          </a:p>
          <a:p>
            <a:r>
              <a:rPr lang="en-US" sz="2000" dirty="0">
                <a:latin typeface="Arial" panose="020B0604020202020204" pitchFamily="34" charset="0"/>
                <a:cs typeface="Arial" panose="020B0604020202020204" pitchFamily="34" charset="0"/>
              </a:rPr>
              <a:t>Suppose we need to sort the following array.</a:t>
            </a:r>
          </a:p>
          <a:p>
            <a:endParaRPr lang="en-US" sz="2000" dirty="0">
              <a:latin typeface="Arial" panose="020B0604020202020204" pitchFamily="34" charset="0"/>
              <a:cs typeface="Arial" panose="020B0604020202020204" pitchFamily="34" charset="0"/>
            </a:endParaRPr>
          </a:p>
          <a:p>
            <a:endParaRPr lang="en-US" sz="2000" dirty="0">
              <a:latin typeface="Arial" panose="020B0604020202020204" pitchFamily="34" charset="0"/>
              <a:cs typeface="Arial" panose="020B0604020202020204" pitchFamily="34" charset="0"/>
            </a:endParaRPr>
          </a:p>
          <a:p>
            <a:endParaRPr lang="en-US" sz="2000" dirty="0">
              <a:latin typeface="Arial" panose="020B0604020202020204" pitchFamily="34" charset="0"/>
              <a:cs typeface="Arial" panose="020B0604020202020204" pitchFamily="34" charset="0"/>
            </a:endParaRPr>
          </a:p>
          <a:p>
            <a:pPr marL="0" indent="0" algn="just">
              <a:lnSpc>
                <a:spcPct val="150000"/>
              </a:lnSpc>
              <a:buNone/>
            </a:pPr>
            <a:r>
              <a:rPr lang="en-US" sz="2000" dirty="0">
                <a:latin typeface="Arial" panose="020B0604020202020204" pitchFamily="34" charset="0"/>
                <a:cs typeface="Arial" panose="020B0604020202020204" pitchFamily="34" charset="0"/>
              </a:rPr>
              <a:t>1. The first element in the array is assumed to be sorted. Take the second element and store it separately in key. Compare key with the first element. If the first element is greater than key, then key is placed in front of the first element.</a:t>
            </a:r>
          </a:p>
          <a:p>
            <a:pPr marL="0" indent="0" algn="just">
              <a:lnSpc>
                <a:spcPct val="150000"/>
              </a:lnSpc>
              <a:buNone/>
            </a:pPr>
            <a:endParaRPr lang="en-US" sz="2000" dirty="0">
              <a:latin typeface="Arial" panose="020B0604020202020204" pitchFamily="34" charset="0"/>
              <a:cs typeface="Arial" panose="020B0604020202020204" pitchFamily="34" charset="0"/>
            </a:endParaRPr>
          </a:p>
          <a:p>
            <a:pPr marL="0" indent="0">
              <a:buNone/>
            </a:pPr>
            <a:endParaRPr lang="en-IN" sz="20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 xmlns:a16="http://schemas.microsoft.com/office/drawing/2014/main" id="{9475674E-76C5-4D27-94AD-3F43C6C3B7DC}"/>
              </a:ext>
            </a:extLst>
          </p:cNvPr>
          <p:cNvPicPr>
            <a:picLocks noChangeAspect="1"/>
          </p:cNvPicPr>
          <p:nvPr/>
        </p:nvPicPr>
        <p:blipFill>
          <a:blip r:embed="rId2"/>
          <a:stretch>
            <a:fillRect/>
          </a:stretch>
        </p:blipFill>
        <p:spPr>
          <a:xfrm>
            <a:off x="2581834" y="1113586"/>
            <a:ext cx="6377342" cy="1152447"/>
          </a:xfrm>
          <a:prstGeom prst="rect">
            <a:avLst/>
          </a:prstGeom>
        </p:spPr>
      </p:pic>
      <p:pic>
        <p:nvPicPr>
          <p:cNvPr id="7" name="Picture 6">
            <a:extLst>
              <a:ext uri="{FF2B5EF4-FFF2-40B4-BE49-F238E27FC236}">
                <a16:creationId xmlns="" xmlns:a16="http://schemas.microsoft.com/office/drawing/2014/main" id="{61290C7C-72F5-4180-9F29-C93AE9B91F63}"/>
              </a:ext>
            </a:extLst>
          </p:cNvPr>
          <p:cNvPicPr>
            <a:picLocks noChangeAspect="1"/>
          </p:cNvPicPr>
          <p:nvPr/>
        </p:nvPicPr>
        <p:blipFill>
          <a:blip r:embed="rId3"/>
          <a:stretch>
            <a:fillRect/>
          </a:stretch>
        </p:blipFill>
        <p:spPr>
          <a:xfrm>
            <a:off x="2644588" y="3763174"/>
            <a:ext cx="5059530" cy="2951392"/>
          </a:xfrm>
          <a:prstGeom prst="rect">
            <a:avLst/>
          </a:prstGeom>
        </p:spPr>
      </p:pic>
    </p:spTree>
    <p:extLst>
      <p:ext uri="{BB962C8B-B14F-4D97-AF65-F5344CB8AC3E}">
        <p14:creationId xmlns:p14="http://schemas.microsoft.com/office/powerpoint/2010/main" val="1713864970"/>
      </p:ext>
    </p:extLst>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B0A2815A-ABF3-4002-9948-42BB0E22B128}"/>
              </a:ext>
            </a:extLst>
          </p:cNvPr>
          <p:cNvSpPr>
            <a:spLocks noGrp="1"/>
          </p:cNvSpPr>
          <p:nvPr>
            <p:ph idx="1"/>
          </p:nvPr>
        </p:nvSpPr>
        <p:spPr>
          <a:xfrm>
            <a:off x="838200" y="224118"/>
            <a:ext cx="10515600" cy="5952845"/>
          </a:xfrm>
        </p:spPr>
        <p:txBody>
          <a:bodyPr>
            <a:normAutofit/>
          </a:bodyPr>
          <a:lstStyle/>
          <a:p>
            <a:pPr marL="0" indent="0" algn="just">
              <a:lnSpc>
                <a:spcPct val="150000"/>
              </a:lnSpc>
              <a:buNone/>
            </a:pPr>
            <a:r>
              <a:rPr lang="en-IN" sz="2000" dirty="0">
                <a:latin typeface="Arial" panose="020B0604020202020204" pitchFamily="34" charset="0"/>
                <a:cs typeface="Arial" panose="020B0604020202020204" pitchFamily="34" charset="0"/>
              </a:rPr>
              <a:t>2.</a:t>
            </a:r>
            <a:r>
              <a:rPr lang="en-US" sz="2000" dirty="0">
                <a:latin typeface="Arial" panose="020B0604020202020204" pitchFamily="34" charset="0"/>
                <a:cs typeface="Arial" panose="020B0604020202020204" pitchFamily="34" charset="0"/>
              </a:rPr>
              <a:t> Now, the first two elements are sorted. Take the third element and compare it with the elements on the left of it. Placed it just behind the element smaller than it. If there is no element smaller than it, then place it at the beginning of the array.</a:t>
            </a:r>
          </a:p>
          <a:p>
            <a:pPr marL="0" indent="0" algn="just">
              <a:lnSpc>
                <a:spcPct val="150000"/>
              </a:lnSpc>
              <a:buNone/>
            </a:pPr>
            <a:endParaRPr lang="en-IN" sz="20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 xmlns:a16="http://schemas.microsoft.com/office/drawing/2014/main" id="{75133E63-3038-48ED-A2CD-86AD00B1D553}"/>
              </a:ext>
            </a:extLst>
          </p:cNvPr>
          <p:cNvPicPr>
            <a:picLocks noChangeAspect="1"/>
          </p:cNvPicPr>
          <p:nvPr/>
        </p:nvPicPr>
        <p:blipFill>
          <a:blip r:embed="rId2"/>
          <a:stretch>
            <a:fillRect/>
          </a:stretch>
        </p:blipFill>
        <p:spPr>
          <a:xfrm>
            <a:off x="1650425" y="1776211"/>
            <a:ext cx="6095082" cy="4279082"/>
          </a:xfrm>
          <a:prstGeom prst="rect">
            <a:avLst/>
          </a:prstGeom>
        </p:spPr>
      </p:pic>
    </p:spTree>
    <p:extLst>
      <p:ext uri="{BB962C8B-B14F-4D97-AF65-F5344CB8AC3E}">
        <p14:creationId xmlns:p14="http://schemas.microsoft.com/office/powerpoint/2010/main" val="1543965078"/>
      </p:ext>
    </p:extLst>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8A13A3E6-CEFF-47B0-9175-FC399A57AF41}"/>
              </a:ext>
            </a:extLst>
          </p:cNvPr>
          <p:cNvSpPr>
            <a:spLocks noGrp="1"/>
          </p:cNvSpPr>
          <p:nvPr>
            <p:ph idx="1"/>
          </p:nvPr>
        </p:nvSpPr>
        <p:spPr>
          <a:xfrm>
            <a:off x="838200" y="98612"/>
            <a:ext cx="10515600" cy="6078351"/>
          </a:xfrm>
        </p:spPr>
        <p:txBody>
          <a:bodyPr>
            <a:normAutofit/>
          </a:bodyPr>
          <a:lstStyle/>
          <a:p>
            <a:pPr marL="0" indent="0">
              <a:buNone/>
            </a:pPr>
            <a:r>
              <a:rPr lang="en-IN" sz="2000" dirty="0">
                <a:latin typeface="Arial" panose="020B0604020202020204" pitchFamily="34" charset="0"/>
                <a:cs typeface="Arial" panose="020B0604020202020204" pitchFamily="34" charset="0"/>
              </a:rPr>
              <a:t>3.</a:t>
            </a:r>
            <a:r>
              <a:rPr lang="en-US" sz="2000" dirty="0">
                <a:latin typeface="Arial" panose="020B0604020202020204" pitchFamily="34" charset="0"/>
                <a:cs typeface="Arial" panose="020B0604020202020204" pitchFamily="34" charset="0"/>
              </a:rPr>
              <a:t> Similarly, place every unsorted element at its correct position.</a:t>
            </a:r>
            <a:endParaRPr lang="en-IN" sz="20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 xmlns:a16="http://schemas.microsoft.com/office/drawing/2014/main" id="{26D86704-B52D-4AF1-8C7A-77BB6C7409D9}"/>
              </a:ext>
            </a:extLst>
          </p:cNvPr>
          <p:cNvPicPr>
            <a:picLocks noChangeAspect="1"/>
          </p:cNvPicPr>
          <p:nvPr/>
        </p:nvPicPr>
        <p:blipFill>
          <a:blip r:embed="rId2"/>
          <a:stretch>
            <a:fillRect/>
          </a:stretch>
        </p:blipFill>
        <p:spPr>
          <a:xfrm>
            <a:off x="433831" y="1156446"/>
            <a:ext cx="5396170" cy="3792069"/>
          </a:xfrm>
          <a:prstGeom prst="rect">
            <a:avLst/>
          </a:prstGeom>
        </p:spPr>
      </p:pic>
      <p:pic>
        <p:nvPicPr>
          <p:cNvPr id="7" name="Picture 6">
            <a:extLst>
              <a:ext uri="{FF2B5EF4-FFF2-40B4-BE49-F238E27FC236}">
                <a16:creationId xmlns="" xmlns:a16="http://schemas.microsoft.com/office/drawing/2014/main" id="{4F51FFDA-F7BC-494C-98AB-E5FFB8083E0D}"/>
              </a:ext>
            </a:extLst>
          </p:cNvPr>
          <p:cNvPicPr>
            <a:picLocks noChangeAspect="1"/>
          </p:cNvPicPr>
          <p:nvPr/>
        </p:nvPicPr>
        <p:blipFill>
          <a:blip r:embed="rId3"/>
          <a:stretch>
            <a:fillRect/>
          </a:stretch>
        </p:blipFill>
        <p:spPr>
          <a:xfrm>
            <a:off x="6096000" y="1176859"/>
            <a:ext cx="4584973" cy="3722350"/>
          </a:xfrm>
          <a:prstGeom prst="rect">
            <a:avLst/>
          </a:prstGeom>
        </p:spPr>
      </p:pic>
    </p:spTree>
    <p:extLst>
      <p:ext uri="{BB962C8B-B14F-4D97-AF65-F5344CB8AC3E}">
        <p14:creationId xmlns:p14="http://schemas.microsoft.com/office/powerpoint/2010/main" val="1311869576"/>
      </p:ext>
    </p:extLst>
  </p:cSld>
  <p:clrMapOvr>
    <a:masterClrMapping/>
  </p:clrMapOvr>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40E37834-67AD-4481-BBE2-554B243C6917}"/>
              </a:ext>
            </a:extLst>
          </p:cNvPr>
          <p:cNvSpPr>
            <a:spLocks noGrp="1"/>
          </p:cNvSpPr>
          <p:nvPr>
            <p:ph idx="1"/>
          </p:nvPr>
        </p:nvSpPr>
        <p:spPr>
          <a:xfrm>
            <a:off x="838200" y="188259"/>
            <a:ext cx="10515600" cy="6481482"/>
          </a:xfrm>
        </p:spPr>
        <p:txBody>
          <a:bodyPr>
            <a:normAutofit/>
          </a:bodyPr>
          <a:lstStyle/>
          <a:p>
            <a:r>
              <a:rPr lang="en-IN" sz="2000" b="1" dirty="0">
                <a:latin typeface="Arial" panose="020B0604020202020204" pitchFamily="34" charset="0"/>
                <a:cs typeface="Arial" panose="020B0604020202020204" pitchFamily="34" charset="0"/>
              </a:rPr>
              <a:t>Insertion Sort Algorithm</a:t>
            </a:r>
          </a:p>
          <a:p>
            <a:endParaRPr lang="en-IN" sz="2000" b="1" dirty="0">
              <a:latin typeface="Arial" panose="020B0604020202020204" pitchFamily="34" charset="0"/>
              <a:cs typeface="Arial" panose="020B0604020202020204" pitchFamily="34" charset="0"/>
            </a:endParaRPr>
          </a:p>
          <a:p>
            <a:endParaRPr lang="en-IN" sz="2000" b="1" dirty="0">
              <a:latin typeface="Arial" panose="020B0604020202020204" pitchFamily="34" charset="0"/>
              <a:cs typeface="Arial" panose="020B0604020202020204" pitchFamily="34" charset="0"/>
            </a:endParaRPr>
          </a:p>
          <a:p>
            <a:endParaRPr lang="en-IN" sz="2000" b="1" dirty="0">
              <a:latin typeface="Arial" panose="020B0604020202020204" pitchFamily="34" charset="0"/>
              <a:cs typeface="Arial" panose="020B0604020202020204" pitchFamily="34" charset="0"/>
            </a:endParaRPr>
          </a:p>
          <a:p>
            <a:endParaRPr lang="en-IN" sz="2000" b="1" dirty="0">
              <a:latin typeface="Arial" panose="020B0604020202020204" pitchFamily="34" charset="0"/>
              <a:cs typeface="Arial" panose="020B0604020202020204" pitchFamily="34" charset="0"/>
            </a:endParaRPr>
          </a:p>
          <a:p>
            <a:endParaRPr lang="en-IN" sz="2000" b="1" dirty="0">
              <a:latin typeface="Arial" panose="020B0604020202020204" pitchFamily="34" charset="0"/>
              <a:cs typeface="Arial" panose="020B0604020202020204" pitchFamily="34" charset="0"/>
            </a:endParaRPr>
          </a:p>
          <a:p>
            <a:endParaRPr lang="en-IN" sz="2000" b="1"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Insertion Sort Complexity</a:t>
            </a:r>
          </a:p>
          <a:p>
            <a:endParaRPr lang="en-IN" sz="2000" b="1"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 xmlns:a16="http://schemas.microsoft.com/office/drawing/2014/main" id="{82ED9E3F-39B9-423E-A9FE-B725D2F434C5}"/>
              </a:ext>
            </a:extLst>
          </p:cNvPr>
          <p:cNvPicPr>
            <a:picLocks noChangeAspect="1"/>
          </p:cNvPicPr>
          <p:nvPr/>
        </p:nvPicPr>
        <p:blipFill>
          <a:blip r:embed="rId2"/>
          <a:stretch>
            <a:fillRect/>
          </a:stretch>
        </p:blipFill>
        <p:spPr>
          <a:xfrm>
            <a:off x="1481658" y="716856"/>
            <a:ext cx="6747942" cy="2160816"/>
          </a:xfrm>
          <a:prstGeom prst="rect">
            <a:avLst/>
          </a:prstGeom>
        </p:spPr>
      </p:pic>
      <p:pic>
        <p:nvPicPr>
          <p:cNvPr id="7" name="Picture 6">
            <a:extLst>
              <a:ext uri="{FF2B5EF4-FFF2-40B4-BE49-F238E27FC236}">
                <a16:creationId xmlns="" xmlns:a16="http://schemas.microsoft.com/office/drawing/2014/main" id="{2A36D1D1-75F9-44F7-9311-78C5AF34AA1C}"/>
              </a:ext>
            </a:extLst>
          </p:cNvPr>
          <p:cNvPicPr>
            <a:picLocks noChangeAspect="1"/>
          </p:cNvPicPr>
          <p:nvPr/>
        </p:nvPicPr>
        <p:blipFill>
          <a:blip r:embed="rId3"/>
          <a:stretch>
            <a:fillRect/>
          </a:stretch>
        </p:blipFill>
        <p:spPr>
          <a:xfrm>
            <a:off x="1578608" y="3703420"/>
            <a:ext cx="6650992" cy="2725817"/>
          </a:xfrm>
          <a:prstGeom prst="rect">
            <a:avLst/>
          </a:prstGeom>
        </p:spPr>
      </p:pic>
    </p:spTree>
    <p:extLst>
      <p:ext uri="{BB962C8B-B14F-4D97-AF65-F5344CB8AC3E}">
        <p14:creationId xmlns:p14="http://schemas.microsoft.com/office/powerpoint/2010/main" val="2282606699"/>
      </p:ext>
    </p:extLst>
  </p:cSld>
  <p:clrMapOvr>
    <a:masterClrMapping/>
  </p:clrMapOvr>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1CDA2844-1B79-428F-91BF-36C2C28F5915}"/>
                  </a:ext>
                </a:extLst>
              </p:cNvPr>
              <p:cNvSpPr>
                <a:spLocks noGrp="1"/>
              </p:cNvSpPr>
              <p:nvPr>
                <p:ph idx="1"/>
              </p:nvPr>
            </p:nvSpPr>
            <p:spPr>
              <a:xfrm>
                <a:off x="838200" y="259976"/>
                <a:ext cx="10515600" cy="6391836"/>
              </a:xfrm>
            </p:spPr>
            <p:txBody>
              <a:bodyPr>
                <a:noAutofit/>
              </a:bodyPr>
              <a:lstStyle/>
              <a:p>
                <a:r>
                  <a:rPr lang="en-US" sz="2000" b="1" dirty="0">
                    <a:latin typeface="Arial" panose="020B0604020202020204" pitchFamily="34" charset="0"/>
                    <a:cs typeface="Arial" panose="020B0604020202020204" pitchFamily="34" charset="0"/>
                  </a:rPr>
                  <a:t>Time Complexities</a:t>
                </a:r>
              </a:p>
              <a:p>
                <a:pPr lvl="1" algn="just">
                  <a:buFont typeface="Wingdings" panose="05000000000000000000" pitchFamily="2" charset="2"/>
                  <a:buChar char="Ø"/>
                </a:pPr>
                <a:r>
                  <a:rPr lang="en-US" sz="2000" b="1" dirty="0">
                    <a:latin typeface="Arial" panose="020B0604020202020204" pitchFamily="34" charset="0"/>
                    <a:cs typeface="Arial" panose="020B0604020202020204" pitchFamily="34" charset="0"/>
                  </a:rPr>
                  <a:t>Worst Case Complexity</a:t>
                </a:r>
                <a:r>
                  <a:rPr lang="en-US" sz="2000" dirty="0">
                    <a:latin typeface="Arial" panose="020B0604020202020204" pitchFamily="34" charset="0"/>
                    <a:cs typeface="Arial" panose="020B0604020202020204" pitchFamily="34" charset="0"/>
                  </a:rPr>
                  <a:t>: O(</a:t>
                </a:r>
                <a14:m>
                  <m:oMath xmlns:m="http://schemas.openxmlformats.org/officeDocument/2006/math">
                    <m:sSup>
                      <m:sSupPr>
                        <m:ctrlPr>
                          <a:rPr lang="en-US" sz="2000" i="1" smtClean="0">
                            <a:latin typeface="Cambria Math" panose="02040503050406030204" pitchFamily="18" charset="0"/>
                            <a:cs typeface="Arial" panose="020B0604020202020204" pitchFamily="34" charset="0"/>
                          </a:rPr>
                        </m:ctrlPr>
                      </m:sSupPr>
                      <m:e>
                        <m:r>
                          <a:rPr lang="en-IN" sz="2000" b="0" i="1" smtClean="0">
                            <a:latin typeface="Cambria Math" panose="02040503050406030204" pitchFamily="18" charset="0"/>
                            <a:cs typeface="Arial" panose="020B0604020202020204" pitchFamily="34" charset="0"/>
                          </a:rPr>
                          <m:t>𝑛</m:t>
                        </m:r>
                      </m:e>
                      <m:sup>
                        <m:r>
                          <a:rPr lang="en-IN" sz="2000" b="0" i="1" smtClean="0">
                            <a:latin typeface="Cambria Math" panose="02040503050406030204" pitchFamily="18" charset="0"/>
                            <a:cs typeface="Arial" panose="020B0604020202020204" pitchFamily="34" charset="0"/>
                          </a:rPr>
                          <m:t>2</m:t>
                        </m:r>
                      </m:sup>
                    </m:sSup>
                  </m:oMath>
                </a14:m>
                <a:r>
                  <a:rPr lang="en-US" sz="2000" dirty="0">
                    <a:latin typeface="Arial" panose="020B0604020202020204" pitchFamily="34" charset="0"/>
                    <a:cs typeface="Arial" panose="020B0604020202020204" pitchFamily="34" charset="0"/>
                  </a:rPr>
                  <a:t>)</a:t>
                </a:r>
              </a:p>
              <a:p>
                <a:pPr lvl="1" algn="just"/>
                <a:r>
                  <a:rPr lang="en-US" sz="2000" dirty="0">
                    <a:latin typeface="Arial" panose="020B0604020202020204" pitchFamily="34" charset="0"/>
                    <a:cs typeface="Arial" panose="020B0604020202020204" pitchFamily="34" charset="0"/>
                  </a:rPr>
                  <a:t>Suppose, an array is in ascending order, and you want to sort it in descending order. In this case, worst case complexity occurs.</a:t>
                </a:r>
              </a:p>
              <a:p>
                <a:pPr lvl="1" algn="just"/>
                <a:r>
                  <a:rPr lang="en-US" sz="2000" dirty="0">
                    <a:latin typeface="Arial" panose="020B0604020202020204" pitchFamily="34" charset="0"/>
                    <a:cs typeface="Arial" panose="020B0604020202020204" pitchFamily="34" charset="0"/>
                  </a:rPr>
                  <a:t>Each element has to be compared with each of the other elements so, for every nth element, (n-1) number of comparisons are made.</a:t>
                </a:r>
              </a:p>
              <a:p>
                <a:pPr lvl="1" algn="just"/>
                <a:r>
                  <a:rPr lang="en-US" sz="2000" dirty="0">
                    <a:latin typeface="Arial" panose="020B0604020202020204" pitchFamily="34" charset="0"/>
                    <a:cs typeface="Arial" panose="020B0604020202020204" pitchFamily="34" charset="0"/>
                  </a:rPr>
                  <a:t>Thus, the total number of comparisons = n*(n-1) ~ </a:t>
                </a:r>
                <a14:m>
                  <m:oMath xmlns:m="http://schemas.openxmlformats.org/officeDocument/2006/math">
                    <m:sSup>
                      <m:sSupPr>
                        <m:ctrlPr>
                          <a:rPr lang="en-US" sz="2000" i="1" smtClean="0">
                            <a:latin typeface="Cambria Math" panose="02040503050406030204" pitchFamily="18" charset="0"/>
                            <a:cs typeface="Arial" panose="020B0604020202020204" pitchFamily="34" charset="0"/>
                          </a:rPr>
                        </m:ctrlPr>
                      </m:sSupPr>
                      <m:e>
                        <m:r>
                          <a:rPr lang="en-IN" sz="2000" b="0" i="1" smtClean="0">
                            <a:latin typeface="Cambria Math" panose="02040503050406030204" pitchFamily="18" charset="0"/>
                            <a:cs typeface="Arial" panose="020B0604020202020204" pitchFamily="34" charset="0"/>
                          </a:rPr>
                          <m:t>𝑛</m:t>
                        </m:r>
                      </m:e>
                      <m:sup>
                        <m:r>
                          <a:rPr lang="en-IN" sz="2000" b="0" i="1" smtClean="0">
                            <a:latin typeface="Cambria Math" panose="02040503050406030204" pitchFamily="18" charset="0"/>
                            <a:cs typeface="Arial" panose="020B0604020202020204" pitchFamily="34" charset="0"/>
                          </a:rPr>
                          <m:t>2</m:t>
                        </m:r>
                      </m:sup>
                    </m:sSup>
                  </m:oMath>
                </a14:m>
                <a:endParaRPr lang="en-IN" sz="2000" b="0" i="1" dirty="0">
                  <a:latin typeface="Cambria Math" panose="02040503050406030204" pitchFamily="18" charset="0"/>
                  <a:cs typeface="Arial" panose="020B0604020202020204" pitchFamily="34" charset="0"/>
                </a:endParaRPr>
              </a:p>
              <a:p>
                <a:pPr lvl="1" algn="just">
                  <a:buFont typeface="Wingdings" panose="05000000000000000000" pitchFamily="2" charset="2"/>
                  <a:buChar char="Ø"/>
                </a:pPr>
                <a:r>
                  <a:rPr lang="en-US" sz="2000" b="1" dirty="0">
                    <a:latin typeface="Arial" panose="020B0604020202020204" pitchFamily="34" charset="0"/>
                    <a:cs typeface="Arial" panose="020B0604020202020204" pitchFamily="34" charset="0"/>
                  </a:rPr>
                  <a:t>Best Case Complexity</a:t>
                </a:r>
                <a:r>
                  <a:rPr lang="en-US" sz="2000" dirty="0">
                    <a:latin typeface="Arial" panose="020B0604020202020204" pitchFamily="34" charset="0"/>
                    <a:cs typeface="Arial" panose="020B0604020202020204" pitchFamily="34" charset="0"/>
                  </a:rPr>
                  <a:t>: O(n)</a:t>
                </a:r>
              </a:p>
              <a:p>
                <a:pPr lvl="1" algn="just"/>
                <a:r>
                  <a:rPr lang="en-US" sz="2000" dirty="0">
                    <a:latin typeface="Arial" panose="020B0604020202020204" pitchFamily="34" charset="0"/>
                    <a:cs typeface="Arial" panose="020B0604020202020204" pitchFamily="34" charset="0"/>
                  </a:rPr>
                  <a:t>When the array is already sorted, the outer loop runs for n number of times whereas the inner loop does not run at all. So, there are only n number of comparisons. Thus, complexity is linear.</a:t>
                </a:r>
              </a:p>
              <a:p>
                <a:pPr lvl="1" algn="just">
                  <a:buFont typeface="Wingdings" panose="05000000000000000000" pitchFamily="2" charset="2"/>
                  <a:buChar char="Ø"/>
                </a:pPr>
                <a:r>
                  <a:rPr lang="en-US" sz="2000" b="1" dirty="0">
                    <a:latin typeface="Arial" panose="020B0604020202020204" pitchFamily="34" charset="0"/>
                    <a:cs typeface="Arial" panose="020B0604020202020204" pitchFamily="34" charset="0"/>
                  </a:rPr>
                  <a:t>Average Case Complexity</a:t>
                </a:r>
                <a:r>
                  <a:rPr lang="en-US" sz="2000" dirty="0">
                    <a:latin typeface="Arial" panose="020B0604020202020204" pitchFamily="34" charset="0"/>
                    <a:cs typeface="Arial" panose="020B0604020202020204" pitchFamily="34" charset="0"/>
                  </a:rPr>
                  <a:t>: O(</a:t>
                </a:r>
                <a14:m>
                  <m:oMath xmlns:m="http://schemas.openxmlformats.org/officeDocument/2006/math">
                    <m:sSup>
                      <m:sSupPr>
                        <m:ctrlPr>
                          <a:rPr lang="en-US" sz="2000" i="1" smtClean="0">
                            <a:latin typeface="Cambria Math" panose="02040503050406030204" pitchFamily="18" charset="0"/>
                            <a:cs typeface="Arial" panose="020B0604020202020204" pitchFamily="34" charset="0"/>
                          </a:rPr>
                        </m:ctrlPr>
                      </m:sSupPr>
                      <m:e>
                        <m:r>
                          <a:rPr lang="en-IN" sz="2000" b="0" i="1" smtClean="0">
                            <a:latin typeface="Cambria Math" panose="02040503050406030204" pitchFamily="18" charset="0"/>
                            <a:cs typeface="Arial" panose="020B0604020202020204" pitchFamily="34" charset="0"/>
                          </a:rPr>
                          <m:t>𝑛</m:t>
                        </m:r>
                      </m:e>
                      <m:sup>
                        <m:r>
                          <a:rPr lang="en-IN" sz="2000" b="0" i="1" smtClean="0">
                            <a:latin typeface="Cambria Math" panose="02040503050406030204" pitchFamily="18" charset="0"/>
                            <a:cs typeface="Arial" panose="020B0604020202020204" pitchFamily="34" charset="0"/>
                          </a:rPr>
                          <m:t>2</m:t>
                        </m:r>
                      </m:sup>
                    </m:sSup>
                  </m:oMath>
                </a14:m>
                <a:r>
                  <a:rPr lang="en-US" sz="2000" dirty="0">
                    <a:latin typeface="Arial" panose="020B0604020202020204" pitchFamily="34" charset="0"/>
                    <a:cs typeface="Arial" panose="020B0604020202020204" pitchFamily="34" charset="0"/>
                  </a:rPr>
                  <a:t>)</a:t>
                </a:r>
              </a:p>
              <a:p>
                <a:pPr lvl="1" algn="just"/>
                <a:r>
                  <a:rPr lang="en-US" sz="2000" dirty="0">
                    <a:latin typeface="Arial" panose="020B0604020202020204" pitchFamily="34" charset="0"/>
                    <a:cs typeface="Arial" panose="020B0604020202020204" pitchFamily="34" charset="0"/>
                  </a:rPr>
                  <a:t>It occurs when the elements of an array are in jumbled order (neither ascending nor descending).</a:t>
                </a:r>
              </a:p>
              <a:p>
                <a:pPr algn="just"/>
                <a:r>
                  <a:rPr lang="en-US" sz="2000" b="1" dirty="0">
                    <a:latin typeface="Arial" panose="020B0604020202020204" pitchFamily="34" charset="0"/>
                    <a:cs typeface="Arial" panose="020B0604020202020204" pitchFamily="34" charset="0"/>
                  </a:rPr>
                  <a:t>Space Complexity</a:t>
                </a:r>
              </a:p>
              <a:p>
                <a:pPr lvl="1" algn="just">
                  <a:buFont typeface="Wingdings" panose="05000000000000000000" pitchFamily="2" charset="2"/>
                  <a:buChar char="Ø"/>
                </a:pPr>
                <a:r>
                  <a:rPr lang="en-US" sz="2000" dirty="0">
                    <a:latin typeface="Arial" panose="020B0604020202020204" pitchFamily="34" charset="0"/>
                    <a:cs typeface="Arial" panose="020B0604020202020204" pitchFamily="34" charset="0"/>
                  </a:rPr>
                  <a:t>Space complexity is O(1) because an extra variable key is used.</a:t>
                </a:r>
              </a:p>
            </p:txBody>
          </p:sp>
        </mc:Choice>
        <mc:Fallback xmlns="">
          <p:sp>
            <p:nvSpPr>
              <p:cNvPr id="3" name="Content Placeholder 2">
                <a:extLst>
                  <a:ext uri="{FF2B5EF4-FFF2-40B4-BE49-F238E27FC236}">
                    <a16:creationId xmlns:a16="http://schemas.microsoft.com/office/drawing/2014/main" id="{1CDA2844-1B79-428F-91BF-36C2C28F5915}"/>
                  </a:ext>
                </a:extLst>
              </p:cNvPr>
              <p:cNvSpPr>
                <a:spLocks noGrp="1" noRot="1" noChangeAspect="1" noMove="1" noResize="1" noEditPoints="1" noAdjustHandles="1" noChangeArrowheads="1" noChangeShapeType="1" noTextEdit="1"/>
              </p:cNvSpPr>
              <p:nvPr>
                <p:ph idx="1"/>
              </p:nvPr>
            </p:nvSpPr>
            <p:spPr>
              <a:xfrm>
                <a:off x="838200" y="259976"/>
                <a:ext cx="10515600" cy="6391836"/>
              </a:xfrm>
              <a:blipFill>
                <a:blip r:embed="rId2"/>
                <a:stretch>
                  <a:fillRect l="-522" t="-954" r="-580"/>
                </a:stretch>
              </a:blipFill>
            </p:spPr>
            <p:txBody>
              <a:bodyPr/>
              <a:lstStyle/>
              <a:p>
                <a:r>
                  <a:rPr lang="en-IN">
                    <a:noFill/>
                  </a:rPr>
                  <a:t> </a:t>
                </a:r>
              </a:p>
            </p:txBody>
          </p:sp>
        </mc:Fallback>
      </mc:AlternateContent>
    </p:spTree>
    <p:extLst>
      <p:ext uri="{BB962C8B-B14F-4D97-AF65-F5344CB8AC3E}">
        <p14:creationId xmlns:p14="http://schemas.microsoft.com/office/powerpoint/2010/main" val="932803375"/>
      </p:ext>
    </p:extLst>
  </p:cSld>
  <p:clrMapOvr>
    <a:masterClrMapping/>
  </p:clrMapOvr>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30FA59B-43FE-446A-9816-D2EBC6240243}"/>
              </a:ext>
            </a:extLst>
          </p:cNvPr>
          <p:cNvSpPr>
            <a:spLocks noGrp="1"/>
          </p:cNvSpPr>
          <p:nvPr>
            <p:ph type="title"/>
          </p:nvPr>
        </p:nvSpPr>
        <p:spPr>
          <a:xfrm>
            <a:off x="838200" y="365126"/>
            <a:ext cx="10515600" cy="836146"/>
          </a:xfrm>
        </p:spPr>
        <p:txBody>
          <a:bodyPr>
            <a:normAutofit/>
          </a:bodyPr>
          <a:lstStyle/>
          <a:p>
            <a:r>
              <a:rPr lang="en-IN" sz="3200" b="1" dirty="0">
                <a:latin typeface="Arial" panose="020B0604020202020204" pitchFamily="34" charset="0"/>
                <a:cs typeface="Arial" panose="020B0604020202020204" pitchFamily="34" charset="0"/>
              </a:rPr>
              <a:t>Insertion Sort Applications</a:t>
            </a:r>
          </a:p>
        </p:txBody>
      </p:sp>
      <p:sp>
        <p:nvSpPr>
          <p:cNvPr id="3" name="Content Placeholder 2">
            <a:extLst>
              <a:ext uri="{FF2B5EF4-FFF2-40B4-BE49-F238E27FC236}">
                <a16:creationId xmlns="" xmlns:a16="http://schemas.microsoft.com/office/drawing/2014/main" id="{16D75B3C-999C-4E92-A73D-57DCB6FDABE5}"/>
              </a:ext>
            </a:extLst>
          </p:cNvPr>
          <p:cNvSpPr>
            <a:spLocks noGrp="1"/>
          </p:cNvSpPr>
          <p:nvPr>
            <p:ph idx="1"/>
          </p:nvPr>
        </p:nvSpPr>
        <p:spPr>
          <a:xfrm>
            <a:off x="838200" y="1201272"/>
            <a:ext cx="10515600" cy="4975691"/>
          </a:xfrm>
        </p:spPr>
        <p:txBody>
          <a:bodyPr>
            <a:normAutofit/>
          </a:bodyPr>
          <a:lstStyle/>
          <a:p>
            <a:pPr algn="just">
              <a:lnSpc>
                <a:spcPct val="150000"/>
              </a:lnSpc>
            </a:pPr>
            <a:r>
              <a:rPr lang="en-US" sz="2000" dirty="0">
                <a:latin typeface="Arial" panose="020B0604020202020204" pitchFamily="34" charset="0"/>
                <a:cs typeface="Arial" panose="020B0604020202020204" pitchFamily="34" charset="0"/>
              </a:rPr>
              <a:t>The insertion sort is used when:</a:t>
            </a:r>
          </a:p>
          <a:p>
            <a:pPr lvl="1" algn="just">
              <a:lnSpc>
                <a:spcPct val="150000"/>
              </a:lnSpc>
              <a:buFont typeface="Wingdings" panose="05000000000000000000" pitchFamily="2" charset="2"/>
              <a:buChar char="Ø"/>
            </a:pPr>
            <a:r>
              <a:rPr lang="en-US" sz="2000" dirty="0">
                <a:latin typeface="Arial" panose="020B0604020202020204" pitchFamily="34" charset="0"/>
                <a:cs typeface="Arial" panose="020B0604020202020204" pitchFamily="34" charset="0"/>
              </a:rPr>
              <a:t>The array is has a small number of elements.</a:t>
            </a:r>
          </a:p>
          <a:p>
            <a:pPr lvl="1" algn="just">
              <a:lnSpc>
                <a:spcPct val="150000"/>
              </a:lnSpc>
              <a:buFont typeface="Wingdings" panose="05000000000000000000" pitchFamily="2" charset="2"/>
              <a:buChar char="Ø"/>
            </a:pPr>
            <a:r>
              <a:rPr lang="en-US" sz="2000" dirty="0">
                <a:latin typeface="Arial" panose="020B0604020202020204" pitchFamily="34" charset="0"/>
                <a:cs typeface="Arial" panose="020B0604020202020204" pitchFamily="34" charset="0"/>
              </a:rPr>
              <a:t>There are only a few elements left to be sorted.</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64237951"/>
      </p:ext>
    </p:extLst>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AD1F3E5-8559-4D3D-8A6F-6B8D3D795384}"/>
              </a:ext>
            </a:extLst>
          </p:cNvPr>
          <p:cNvSpPr>
            <a:spLocks noGrp="1"/>
          </p:cNvSpPr>
          <p:nvPr>
            <p:ph type="title"/>
          </p:nvPr>
        </p:nvSpPr>
        <p:spPr/>
        <p:txBody>
          <a:bodyPr>
            <a:normAutofit/>
          </a:bodyPr>
          <a:lstStyle/>
          <a:p>
            <a:r>
              <a:rPr lang="en-IN" sz="3200" b="1" dirty="0">
                <a:latin typeface="Arial" panose="020B0604020202020204" pitchFamily="34" charset="0"/>
                <a:cs typeface="Arial" panose="020B0604020202020204" pitchFamily="34" charset="0"/>
              </a:rPr>
              <a:t>Lab: Insertion sort in Java</a:t>
            </a:r>
          </a:p>
        </p:txBody>
      </p:sp>
      <p:sp>
        <p:nvSpPr>
          <p:cNvPr id="3" name="Content Placeholder 2">
            <a:extLst>
              <a:ext uri="{FF2B5EF4-FFF2-40B4-BE49-F238E27FC236}">
                <a16:creationId xmlns="" xmlns:a16="http://schemas.microsoft.com/office/drawing/2014/main" id="{A0E04C96-3593-48B1-89B5-995603319A6F}"/>
              </a:ext>
            </a:extLst>
          </p:cNvPr>
          <p:cNvSpPr>
            <a:spLocks noGrp="1"/>
          </p:cNvSpPr>
          <p:nvPr>
            <p:ph idx="1"/>
          </p:nvPr>
        </p:nvSpPr>
        <p:spPr>
          <a:xfrm>
            <a:off x="838200" y="1601508"/>
            <a:ext cx="10515600" cy="4351338"/>
          </a:xfrm>
        </p:spPr>
        <p:txBody>
          <a:bodyPr>
            <a:normAutofit/>
          </a:bodyPr>
          <a:lstStyle/>
          <a:p>
            <a:pPr marL="0" indent="0">
              <a:buNone/>
            </a:pPr>
            <a:r>
              <a:rPr lang="en-IN" sz="2000" dirty="0">
                <a:latin typeface="Arial" panose="020B0604020202020204" pitchFamily="34" charset="0"/>
                <a:cs typeface="Arial" panose="020B0604020202020204" pitchFamily="34" charset="0"/>
              </a:rPr>
              <a:t>Lab 20.1: Implementation of Insertion sort in Java.</a:t>
            </a:r>
          </a:p>
        </p:txBody>
      </p:sp>
    </p:spTree>
    <p:extLst>
      <p:ext uri="{BB962C8B-B14F-4D97-AF65-F5344CB8AC3E}">
        <p14:creationId xmlns:p14="http://schemas.microsoft.com/office/powerpoint/2010/main" val="224900348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30FF110-B912-4CD9-BB48-6A3A10CC2A91}"/>
              </a:ext>
            </a:extLst>
          </p:cNvPr>
          <p:cNvSpPr>
            <a:spLocks noGrp="1"/>
          </p:cNvSpPr>
          <p:nvPr>
            <p:ph type="title"/>
          </p:nvPr>
        </p:nvSpPr>
        <p:spPr>
          <a:xfrm>
            <a:off x="838200" y="298823"/>
            <a:ext cx="10515600" cy="764428"/>
          </a:xfrm>
        </p:spPr>
        <p:txBody>
          <a:bodyPr>
            <a:normAutofit/>
          </a:bodyPr>
          <a:lstStyle/>
          <a:p>
            <a:r>
              <a:rPr lang="en-IN" sz="3200" b="1" dirty="0">
                <a:latin typeface="Arial" panose="020B0604020202020204" pitchFamily="34" charset="0"/>
                <a:cs typeface="Arial" panose="020B0604020202020204" pitchFamily="34" charset="0"/>
              </a:rPr>
              <a:t>Complexity of Algorithms</a:t>
            </a:r>
          </a:p>
        </p:txBody>
      </p:sp>
      <p:sp>
        <p:nvSpPr>
          <p:cNvPr id="3" name="Content Placeholder 2">
            <a:extLst>
              <a:ext uri="{FF2B5EF4-FFF2-40B4-BE49-F238E27FC236}">
                <a16:creationId xmlns="" xmlns:a16="http://schemas.microsoft.com/office/drawing/2014/main" id="{C35C5293-DB37-495C-9A61-A0FDC0CB640F}"/>
              </a:ext>
            </a:extLst>
          </p:cNvPr>
          <p:cNvSpPr>
            <a:spLocks noGrp="1"/>
          </p:cNvSpPr>
          <p:nvPr>
            <p:ph idx="1"/>
          </p:nvPr>
        </p:nvSpPr>
        <p:spPr>
          <a:xfrm>
            <a:off x="838200" y="1066800"/>
            <a:ext cx="10515600" cy="5110163"/>
          </a:xfrm>
        </p:spPr>
        <p:txBody>
          <a:bodyPr>
            <a:normAutofit/>
          </a:bodyPr>
          <a:lstStyle/>
          <a:p>
            <a:pPr algn="just">
              <a:lnSpc>
                <a:spcPct val="150000"/>
              </a:lnSpc>
            </a:pPr>
            <a:r>
              <a:rPr lang="en-US" sz="2000" dirty="0">
                <a:latin typeface="Arial" panose="020B0604020202020204" pitchFamily="34" charset="0"/>
                <a:cs typeface="Arial" panose="020B0604020202020204" pitchFamily="34" charset="0"/>
              </a:rPr>
              <a:t>It is very convenient to classify algorithms based on the relative amount of time or relative amount of space they require and specify the growth of time /space requirements as a function of the input size.</a:t>
            </a:r>
          </a:p>
          <a:p>
            <a:pPr marL="0" indent="0" algn="just">
              <a:lnSpc>
                <a:spcPct val="150000"/>
              </a:lnSpc>
              <a:buNone/>
            </a:pPr>
            <a:r>
              <a:rPr lang="en-US" sz="2000" dirty="0">
                <a:latin typeface="Arial" panose="020B0604020202020204" pitchFamily="34" charset="0"/>
                <a:cs typeface="Arial" panose="020B0604020202020204" pitchFamily="34" charset="0"/>
              </a:rPr>
              <a:t>• </a:t>
            </a:r>
            <a:r>
              <a:rPr lang="en-US" sz="2000" b="1" dirty="0">
                <a:latin typeface="Arial" panose="020B0604020202020204" pitchFamily="34" charset="0"/>
                <a:cs typeface="Arial" panose="020B0604020202020204" pitchFamily="34" charset="0"/>
              </a:rPr>
              <a:t>Time Complexity</a:t>
            </a:r>
            <a:r>
              <a:rPr lang="en-US" sz="2000" dirty="0">
                <a:latin typeface="Arial" panose="020B0604020202020204" pitchFamily="34" charset="0"/>
                <a:cs typeface="Arial" panose="020B0604020202020204" pitchFamily="34" charset="0"/>
              </a:rPr>
              <a:t>: Running time of the program as a function of the size of input.</a:t>
            </a:r>
          </a:p>
          <a:p>
            <a:pPr marL="0" indent="0" algn="just">
              <a:lnSpc>
                <a:spcPct val="150000"/>
              </a:lnSpc>
              <a:buNone/>
            </a:pPr>
            <a:r>
              <a:rPr lang="en-US" sz="2000" dirty="0">
                <a:latin typeface="Arial" panose="020B0604020202020204" pitchFamily="34" charset="0"/>
                <a:cs typeface="Arial" panose="020B0604020202020204" pitchFamily="34" charset="0"/>
              </a:rPr>
              <a:t>• </a:t>
            </a:r>
            <a:r>
              <a:rPr lang="en-US" sz="2000" b="1" dirty="0">
                <a:latin typeface="Arial" panose="020B0604020202020204" pitchFamily="34" charset="0"/>
                <a:cs typeface="Arial" panose="020B0604020202020204" pitchFamily="34" charset="0"/>
              </a:rPr>
              <a:t>Space Complexity</a:t>
            </a:r>
            <a:r>
              <a:rPr lang="en-US" sz="2000" dirty="0">
                <a:latin typeface="Arial" panose="020B0604020202020204" pitchFamily="34" charset="0"/>
                <a:cs typeface="Arial" panose="020B0604020202020204" pitchFamily="34" charset="0"/>
              </a:rPr>
              <a:t>: Amount of computer memory required during the program execution, as a function of the input size.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59061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EB1AA866-9C86-4216-852A-106DF2B34B9B}"/>
              </a:ext>
            </a:extLst>
          </p:cNvPr>
          <p:cNvSpPr>
            <a:spLocks noGrp="1"/>
          </p:cNvSpPr>
          <p:nvPr>
            <p:ph idx="1"/>
          </p:nvPr>
        </p:nvSpPr>
        <p:spPr>
          <a:xfrm>
            <a:off x="838200" y="152400"/>
            <a:ext cx="10515600" cy="6580094"/>
          </a:xfrm>
        </p:spPr>
        <p:txBody>
          <a:bodyPr>
            <a:normAutofit/>
          </a:bodyPr>
          <a:lstStyle/>
          <a:p>
            <a:pPr marL="0" indent="0">
              <a:buNone/>
            </a:pPr>
            <a:r>
              <a:rPr lang="en-IN" sz="2000" b="1" dirty="0">
                <a:latin typeface="Arial" panose="020B0604020202020204" pitchFamily="34" charset="0"/>
                <a:cs typeface="Arial" panose="020B0604020202020204" pitchFamily="34" charset="0"/>
              </a:rPr>
              <a:t>4. Merge Sort Algorithm</a:t>
            </a:r>
          </a:p>
          <a:p>
            <a:pPr algn="just">
              <a:lnSpc>
                <a:spcPct val="150000"/>
              </a:lnSpc>
            </a:pPr>
            <a:r>
              <a:rPr lang="en-US" sz="2000" dirty="0">
                <a:latin typeface="Arial" panose="020B0604020202020204" pitchFamily="34" charset="0"/>
                <a:cs typeface="Arial" panose="020B0604020202020204" pitchFamily="34" charset="0"/>
              </a:rPr>
              <a:t>Merge Sort is one of the most popular sorting algorithms that is based on the principle of Divide and Conquer Algorithm.</a:t>
            </a:r>
          </a:p>
          <a:p>
            <a:pPr algn="just">
              <a:lnSpc>
                <a:spcPct val="150000"/>
              </a:lnSpc>
            </a:pPr>
            <a:r>
              <a:rPr lang="en-US" sz="2000" dirty="0">
                <a:latin typeface="Arial" panose="020B0604020202020204" pitchFamily="34" charset="0"/>
                <a:cs typeface="Arial" panose="020B0604020202020204" pitchFamily="34" charset="0"/>
              </a:rPr>
              <a:t>Here, a problem is divided into multiple sub-problems. Each sub-problem is solved individually. Finally, sub-problems are combined to form the final solution.</a:t>
            </a:r>
            <a:endParaRPr lang="en-IN" sz="20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 xmlns:a16="http://schemas.microsoft.com/office/drawing/2014/main" id="{CBCF3B12-13C3-47E8-8F8D-1B8CD5353949}"/>
              </a:ext>
            </a:extLst>
          </p:cNvPr>
          <p:cNvPicPr>
            <a:picLocks noChangeAspect="1"/>
          </p:cNvPicPr>
          <p:nvPr/>
        </p:nvPicPr>
        <p:blipFill>
          <a:blip r:embed="rId2"/>
          <a:stretch>
            <a:fillRect/>
          </a:stretch>
        </p:blipFill>
        <p:spPr>
          <a:xfrm>
            <a:off x="2976282" y="2807559"/>
            <a:ext cx="4343475" cy="3831069"/>
          </a:xfrm>
          <a:prstGeom prst="rect">
            <a:avLst/>
          </a:prstGeom>
        </p:spPr>
      </p:pic>
    </p:spTree>
    <p:extLst>
      <p:ext uri="{BB962C8B-B14F-4D97-AF65-F5344CB8AC3E}">
        <p14:creationId xmlns:p14="http://schemas.microsoft.com/office/powerpoint/2010/main" val="3297604719"/>
      </p:ext>
    </p:extLst>
  </p:cSld>
  <p:clrMapOvr>
    <a:masterClrMapping/>
  </p:clrMapOvr>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EA76BE33-B222-4FB9-92C4-9AA9513D6EA0}"/>
              </a:ext>
            </a:extLst>
          </p:cNvPr>
          <p:cNvSpPr>
            <a:spLocks noGrp="1"/>
          </p:cNvSpPr>
          <p:nvPr>
            <p:ph idx="1"/>
          </p:nvPr>
        </p:nvSpPr>
        <p:spPr>
          <a:xfrm>
            <a:off x="838200" y="152400"/>
            <a:ext cx="10515600" cy="6606988"/>
          </a:xfrm>
        </p:spPr>
        <p:txBody>
          <a:bodyPr>
            <a:normAutofit/>
          </a:bodyPr>
          <a:lstStyle/>
          <a:p>
            <a:pPr marL="0" indent="0">
              <a:buNone/>
            </a:pPr>
            <a:r>
              <a:rPr lang="en-IN" sz="2000" b="1" dirty="0" smtClean="0">
                <a:latin typeface="Arial" panose="020B0604020202020204" pitchFamily="34" charset="0"/>
                <a:cs typeface="Arial" panose="020B0604020202020204" pitchFamily="34" charset="0"/>
              </a:rPr>
              <a:t>Divide </a:t>
            </a:r>
            <a:r>
              <a:rPr lang="en-IN" sz="2000" b="1" dirty="0">
                <a:latin typeface="Arial" panose="020B0604020202020204" pitchFamily="34" charset="0"/>
                <a:cs typeface="Arial" panose="020B0604020202020204" pitchFamily="34" charset="0"/>
              </a:rPr>
              <a:t>and Conquer Strategy</a:t>
            </a:r>
          </a:p>
          <a:p>
            <a:r>
              <a:rPr lang="en-US" sz="2000" dirty="0">
                <a:latin typeface="Arial" panose="020B0604020202020204" pitchFamily="34" charset="0"/>
                <a:cs typeface="Arial" panose="020B0604020202020204" pitchFamily="34" charset="0"/>
              </a:rPr>
              <a:t>Using the Divide and Conquer technique, we divide a problem into subproblems. </a:t>
            </a:r>
            <a:r>
              <a:rPr lang="en-US" sz="2000" dirty="0" smtClean="0">
                <a:latin typeface="Arial" panose="020B0604020202020204" pitchFamily="34" charset="0"/>
                <a:cs typeface="Arial" panose="020B0604020202020204" pitchFamily="34" charset="0"/>
              </a:rPr>
              <a:t>When </a:t>
            </a:r>
            <a:r>
              <a:rPr lang="en-US" sz="2000" dirty="0">
                <a:latin typeface="Arial" panose="020B0604020202020204" pitchFamily="34" charset="0"/>
                <a:cs typeface="Arial" panose="020B0604020202020204" pitchFamily="34" charset="0"/>
              </a:rPr>
              <a:t>the solution to each subproblem is ready, we 'combine' the results from the subproblems to solve the main problem</a:t>
            </a:r>
            <a:r>
              <a:rPr lang="en-US" sz="2000" dirty="0" smtClean="0">
                <a:latin typeface="Arial" panose="020B0604020202020204" pitchFamily="34" charset="0"/>
                <a:cs typeface="Arial" panose="020B0604020202020204" pitchFamily="34" charset="0"/>
              </a:rPr>
              <a:t>.</a:t>
            </a:r>
            <a:endParaRPr lang="en-US" sz="2000" dirty="0">
              <a:latin typeface="Arial" panose="020B0604020202020204" pitchFamily="34" charset="0"/>
              <a:cs typeface="Arial" panose="020B0604020202020204" pitchFamily="34" charset="0"/>
            </a:endParaRPr>
          </a:p>
          <a:p>
            <a:r>
              <a:rPr lang="en-US" sz="2000" dirty="0" smtClean="0">
                <a:latin typeface="Arial" panose="020B0604020202020204" pitchFamily="34" charset="0"/>
                <a:cs typeface="Arial" panose="020B0604020202020204" pitchFamily="34" charset="0"/>
              </a:rPr>
              <a:t>Suppose we had to sort an array A. A </a:t>
            </a:r>
            <a:r>
              <a:rPr lang="en-US" sz="2000" dirty="0" err="1" smtClean="0">
                <a:latin typeface="Arial" panose="020B0604020202020204" pitchFamily="34" charset="0"/>
                <a:cs typeface="Arial" panose="020B0604020202020204" pitchFamily="34" charset="0"/>
              </a:rPr>
              <a:t>subproblem</a:t>
            </a:r>
            <a:r>
              <a:rPr lang="en-US" sz="2000" dirty="0" smtClean="0">
                <a:latin typeface="Arial" panose="020B0604020202020204" pitchFamily="34" charset="0"/>
                <a:cs typeface="Arial" panose="020B0604020202020204" pitchFamily="34" charset="0"/>
              </a:rPr>
              <a:t> would be to sort a sub-section of this array starting at index p and ending at index r, denoted as A[</a:t>
            </a:r>
            <a:r>
              <a:rPr lang="en-US" sz="2000" dirty="0" err="1" smtClean="0">
                <a:latin typeface="Arial" panose="020B0604020202020204" pitchFamily="34" charset="0"/>
                <a:cs typeface="Arial" panose="020B0604020202020204" pitchFamily="34" charset="0"/>
              </a:rPr>
              <a:t>p..r</a:t>
            </a:r>
            <a:r>
              <a:rPr lang="en-US" sz="2000" dirty="0" smtClean="0">
                <a:latin typeface="Arial" panose="020B0604020202020204" pitchFamily="34" charset="0"/>
                <a:cs typeface="Arial" panose="020B0604020202020204" pitchFamily="34" charset="0"/>
              </a:rPr>
              <a:t>].</a:t>
            </a:r>
          </a:p>
          <a:p>
            <a:pPr>
              <a:buFont typeface="Wingdings" panose="05000000000000000000" pitchFamily="2" charset="2"/>
              <a:buChar char="Ø"/>
            </a:pPr>
            <a:r>
              <a:rPr lang="en-IN" sz="2000" b="1" dirty="0" smtClean="0">
                <a:latin typeface="Arial" panose="020B0604020202020204" pitchFamily="34" charset="0"/>
                <a:cs typeface="Arial" panose="020B0604020202020204" pitchFamily="34" charset="0"/>
              </a:rPr>
              <a:t>Divide</a:t>
            </a:r>
          </a:p>
          <a:p>
            <a:r>
              <a:rPr lang="en-US" sz="2000" dirty="0" smtClean="0">
                <a:latin typeface="Arial" panose="020B0604020202020204" pitchFamily="34" charset="0"/>
                <a:cs typeface="Arial" panose="020B0604020202020204" pitchFamily="34" charset="0"/>
              </a:rPr>
              <a:t>If q is the half-way point between p and r, then we can split the subarray A[</a:t>
            </a:r>
            <a:r>
              <a:rPr lang="en-US" sz="2000" dirty="0" err="1" smtClean="0">
                <a:latin typeface="Arial" panose="020B0604020202020204" pitchFamily="34" charset="0"/>
                <a:cs typeface="Arial" panose="020B0604020202020204" pitchFamily="34" charset="0"/>
              </a:rPr>
              <a:t>p..r</a:t>
            </a:r>
            <a:r>
              <a:rPr lang="en-US" sz="2000" dirty="0" smtClean="0">
                <a:latin typeface="Arial" panose="020B0604020202020204" pitchFamily="34" charset="0"/>
                <a:cs typeface="Arial" panose="020B0604020202020204" pitchFamily="34" charset="0"/>
              </a:rPr>
              <a:t>] into two arrays A[</a:t>
            </a:r>
            <a:r>
              <a:rPr lang="en-US" sz="2000" dirty="0" err="1" smtClean="0">
                <a:latin typeface="Arial" panose="020B0604020202020204" pitchFamily="34" charset="0"/>
                <a:cs typeface="Arial" panose="020B0604020202020204" pitchFamily="34" charset="0"/>
              </a:rPr>
              <a:t>p..q</a:t>
            </a:r>
            <a:r>
              <a:rPr lang="en-US" sz="2000" dirty="0" smtClean="0">
                <a:latin typeface="Arial" panose="020B0604020202020204" pitchFamily="34" charset="0"/>
                <a:cs typeface="Arial" panose="020B0604020202020204" pitchFamily="34" charset="0"/>
              </a:rPr>
              <a:t>] and A[q+1, r].</a:t>
            </a:r>
          </a:p>
          <a:p>
            <a:pPr>
              <a:buFont typeface="Wingdings" panose="05000000000000000000" pitchFamily="2" charset="2"/>
              <a:buChar char="Ø"/>
            </a:pPr>
            <a:r>
              <a:rPr lang="en-IN" sz="2000" b="1" dirty="0" smtClean="0">
                <a:latin typeface="Arial" panose="020B0604020202020204" pitchFamily="34" charset="0"/>
                <a:cs typeface="Arial" panose="020B0604020202020204" pitchFamily="34" charset="0"/>
              </a:rPr>
              <a:t>Conquer</a:t>
            </a:r>
          </a:p>
          <a:p>
            <a:pPr algn="just">
              <a:lnSpc>
                <a:spcPct val="150000"/>
              </a:lnSpc>
            </a:pPr>
            <a:r>
              <a:rPr lang="en-US" sz="2000" dirty="0" smtClean="0">
                <a:latin typeface="Arial" panose="020B0604020202020204" pitchFamily="34" charset="0"/>
                <a:cs typeface="Arial" panose="020B0604020202020204" pitchFamily="34" charset="0"/>
              </a:rPr>
              <a:t>In the conquer step, we try to sort both the subarrays A[</a:t>
            </a:r>
            <a:r>
              <a:rPr lang="en-US" sz="2000" dirty="0" err="1" smtClean="0">
                <a:latin typeface="Arial" panose="020B0604020202020204" pitchFamily="34" charset="0"/>
                <a:cs typeface="Arial" panose="020B0604020202020204" pitchFamily="34" charset="0"/>
              </a:rPr>
              <a:t>p..q</a:t>
            </a:r>
            <a:r>
              <a:rPr lang="en-US" sz="2000" dirty="0" smtClean="0">
                <a:latin typeface="Arial" panose="020B0604020202020204" pitchFamily="34" charset="0"/>
                <a:cs typeface="Arial" panose="020B0604020202020204" pitchFamily="34" charset="0"/>
              </a:rPr>
              <a:t>] and A[q+1, r]. If we haven't yet reached the base case, we again divide both these subarrays and try to sort them.</a:t>
            </a:r>
          </a:p>
          <a:p>
            <a:pPr algn="just">
              <a:lnSpc>
                <a:spcPct val="150000"/>
              </a:lnSpc>
              <a:buFont typeface="Wingdings" panose="05000000000000000000" pitchFamily="2" charset="2"/>
              <a:buChar char="Ø"/>
            </a:pPr>
            <a:r>
              <a:rPr lang="en-IN" sz="2000" b="1" dirty="0" smtClean="0">
                <a:latin typeface="Arial" panose="020B0604020202020204" pitchFamily="34" charset="0"/>
                <a:cs typeface="Arial" panose="020B0604020202020204" pitchFamily="34" charset="0"/>
              </a:rPr>
              <a:t>Combine</a:t>
            </a:r>
          </a:p>
          <a:p>
            <a:pPr algn="just">
              <a:lnSpc>
                <a:spcPct val="150000"/>
              </a:lnSpc>
            </a:pPr>
            <a:r>
              <a:rPr lang="en-US" sz="2000" dirty="0" smtClean="0">
                <a:latin typeface="Arial" panose="020B0604020202020204" pitchFamily="34" charset="0"/>
                <a:cs typeface="Arial" panose="020B0604020202020204" pitchFamily="34" charset="0"/>
              </a:rPr>
              <a:t>When the conquer step reaches the base step and we get two sorted subarrays A[</a:t>
            </a:r>
            <a:r>
              <a:rPr lang="en-US" sz="2000" dirty="0" err="1" smtClean="0">
                <a:latin typeface="Arial" panose="020B0604020202020204" pitchFamily="34" charset="0"/>
                <a:cs typeface="Arial" panose="020B0604020202020204" pitchFamily="34" charset="0"/>
              </a:rPr>
              <a:t>p..q</a:t>
            </a:r>
            <a:r>
              <a:rPr lang="en-US" sz="2000" dirty="0" smtClean="0">
                <a:latin typeface="Arial" panose="020B0604020202020204" pitchFamily="34" charset="0"/>
                <a:cs typeface="Arial" panose="020B0604020202020204" pitchFamily="34" charset="0"/>
              </a:rPr>
              <a:t>] and A[q+1, r] for array A[</a:t>
            </a:r>
            <a:r>
              <a:rPr lang="en-US" sz="2000" dirty="0" err="1" smtClean="0">
                <a:latin typeface="Arial" panose="020B0604020202020204" pitchFamily="34" charset="0"/>
                <a:cs typeface="Arial" panose="020B0604020202020204" pitchFamily="34" charset="0"/>
              </a:rPr>
              <a:t>p..r</a:t>
            </a:r>
            <a:r>
              <a:rPr lang="en-US" sz="2000" dirty="0" smtClean="0">
                <a:latin typeface="Arial" panose="020B0604020202020204" pitchFamily="34" charset="0"/>
                <a:cs typeface="Arial" panose="020B0604020202020204" pitchFamily="34" charset="0"/>
              </a:rPr>
              <a:t>], we combine the results by creating a sorted array A[</a:t>
            </a:r>
            <a:r>
              <a:rPr lang="en-US" sz="2000" dirty="0" err="1" smtClean="0">
                <a:latin typeface="Arial" panose="020B0604020202020204" pitchFamily="34" charset="0"/>
                <a:cs typeface="Arial" panose="020B0604020202020204" pitchFamily="34" charset="0"/>
              </a:rPr>
              <a:t>p..r</a:t>
            </a:r>
            <a:r>
              <a:rPr lang="en-US" sz="2000" dirty="0" smtClean="0">
                <a:latin typeface="Arial" panose="020B0604020202020204" pitchFamily="34" charset="0"/>
                <a:cs typeface="Arial" panose="020B0604020202020204" pitchFamily="34" charset="0"/>
              </a:rPr>
              <a:t>] from two sorted subarrays A[</a:t>
            </a:r>
            <a:r>
              <a:rPr lang="en-US" sz="2000" dirty="0" err="1" smtClean="0">
                <a:latin typeface="Arial" panose="020B0604020202020204" pitchFamily="34" charset="0"/>
                <a:cs typeface="Arial" panose="020B0604020202020204" pitchFamily="34" charset="0"/>
              </a:rPr>
              <a:t>p..q</a:t>
            </a:r>
            <a:r>
              <a:rPr lang="en-US" sz="2000" dirty="0" smtClean="0">
                <a:latin typeface="Arial" panose="020B0604020202020204" pitchFamily="34" charset="0"/>
                <a:cs typeface="Arial" panose="020B0604020202020204" pitchFamily="34" charset="0"/>
              </a:rPr>
              <a:t>] and A[q+1, r].</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19437572"/>
      </p:ext>
    </p:extLst>
  </p:cSld>
  <p:clrMapOvr>
    <a:masterClrMapping/>
  </p:clrMapOvr>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35D1BFDF-C8F3-4337-84A7-CA57EF10AF3C}"/>
              </a:ext>
            </a:extLst>
          </p:cNvPr>
          <p:cNvSpPr>
            <a:spLocks noGrp="1"/>
          </p:cNvSpPr>
          <p:nvPr>
            <p:ph idx="1"/>
          </p:nvPr>
        </p:nvSpPr>
        <p:spPr>
          <a:xfrm>
            <a:off x="838200" y="179294"/>
            <a:ext cx="10515600" cy="6562165"/>
          </a:xfrm>
        </p:spPr>
        <p:txBody>
          <a:bodyPr>
            <a:normAutofit/>
          </a:bodyPr>
          <a:lstStyle/>
          <a:p>
            <a:r>
              <a:rPr lang="en-IN" sz="2000" b="1" dirty="0">
                <a:latin typeface="Arial" panose="020B0604020202020204" pitchFamily="34" charset="0"/>
                <a:cs typeface="Arial" panose="020B0604020202020204" pitchFamily="34" charset="0"/>
              </a:rPr>
              <a:t>Merge( ) Function</a:t>
            </a:r>
          </a:p>
          <a:p>
            <a:endParaRPr lang="en-IN" sz="2000" b="1" dirty="0">
              <a:latin typeface="Arial" panose="020B0604020202020204" pitchFamily="34" charset="0"/>
              <a:cs typeface="Arial" panose="020B0604020202020204" pitchFamily="34" charset="0"/>
            </a:endParaRPr>
          </a:p>
          <a:p>
            <a:endParaRPr lang="en-IN" sz="2000" b="1" dirty="0">
              <a:latin typeface="Arial" panose="020B0604020202020204" pitchFamily="34" charset="0"/>
              <a:cs typeface="Arial" panose="020B0604020202020204" pitchFamily="34" charset="0"/>
            </a:endParaRPr>
          </a:p>
          <a:p>
            <a:endParaRPr lang="en-IN" sz="2000" b="1" dirty="0">
              <a:latin typeface="Arial" panose="020B0604020202020204" pitchFamily="34" charset="0"/>
              <a:cs typeface="Arial" panose="020B0604020202020204" pitchFamily="34" charset="0"/>
            </a:endParaRPr>
          </a:p>
          <a:p>
            <a:endParaRPr lang="en-IN" sz="2000" b="1" dirty="0">
              <a:latin typeface="Arial" panose="020B0604020202020204" pitchFamily="34" charset="0"/>
              <a:cs typeface="Arial" panose="020B0604020202020204" pitchFamily="34" charset="0"/>
            </a:endParaRPr>
          </a:p>
          <a:p>
            <a:endParaRPr lang="en-IN" sz="2000" b="1" dirty="0">
              <a:latin typeface="Arial" panose="020B0604020202020204" pitchFamily="34" charset="0"/>
              <a:cs typeface="Arial" panose="020B0604020202020204" pitchFamily="34" charset="0"/>
            </a:endParaRPr>
          </a:p>
          <a:p>
            <a:pPr algn="just">
              <a:lnSpc>
                <a:spcPct val="150000"/>
              </a:lnSpc>
            </a:pPr>
            <a:r>
              <a:rPr lang="en-US" sz="2000" dirty="0">
                <a:latin typeface="Arial" panose="020B0604020202020204" pitchFamily="34" charset="0"/>
                <a:cs typeface="Arial" panose="020B0604020202020204" pitchFamily="34" charset="0"/>
              </a:rPr>
              <a:t>The array A[0..5] contains two sorted subarrays A[0..3] and A[4..5]. Let us see how the merge function will merge the two arrays.</a:t>
            </a:r>
          </a:p>
          <a:p>
            <a:pPr algn="just">
              <a:lnSpc>
                <a:spcPct val="150000"/>
              </a:lnSpc>
            </a:pPr>
            <a:endParaRPr lang="en-US" sz="2000" dirty="0">
              <a:latin typeface="Arial" panose="020B0604020202020204" pitchFamily="34" charset="0"/>
              <a:cs typeface="Arial" panose="020B0604020202020204" pitchFamily="34" charset="0"/>
            </a:endParaRPr>
          </a:p>
          <a:p>
            <a:pPr algn="just">
              <a:lnSpc>
                <a:spcPct val="150000"/>
              </a:lnSpc>
            </a:pPr>
            <a:endParaRPr lang="en-US" sz="2000" dirty="0">
              <a:latin typeface="Arial" panose="020B0604020202020204" pitchFamily="34" charset="0"/>
              <a:cs typeface="Arial" panose="020B0604020202020204" pitchFamily="34" charset="0"/>
            </a:endParaRPr>
          </a:p>
          <a:p>
            <a:pPr algn="just">
              <a:lnSpc>
                <a:spcPct val="150000"/>
              </a:lnSpc>
            </a:pPr>
            <a:endParaRPr lang="en-US" sz="2000" dirty="0">
              <a:latin typeface="Arial" panose="020B0604020202020204" pitchFamily="34" charset="0"/>
              <a:cs typeface="Arial" panose="020B0604020202020204" pitchFamily="34" charset="0"/>
            </a:endParaRPr>
          </a:p>
          <a:p>
            <a:endParaRPr lang="en-IN" sz="2000" b="1" dirty="0">
              <a:latin typeface="Arial" panose="020B0604020202020204" pitchFamily="34" charset="0"/>
              <a:cs typeface="Arial" panose="020B0604020202020204" pitchFamily="34" charset="0"/>
            </a:endParaRPr>
          </a:p>
          <a:p>
            <a:endParaRPr lang="en-IN" sz="2000" b="1"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 xmlns:a16="http://schemas.microsoft.com/office/drawing/2014/main" id="{9671C7A9-1AFD-4515-92E9-DDDDCA2E7C22}"/>
              </a:ext>
            </a:extLst>
          </p:cNvPr>
          <p:cNvPicPr>
            <a:picLocks noChangeAspect="1"/>
          </p:cNvPicPr>
          <p:nvPr/>
        </p:nvPicPr>
        <p:blipFill>
          <a:blip r:embed="rId2"/>
          <a:stretch>
            <a:fillRect/>
          </a:stretch>
        </p:blipFill>
        <p:spPr>
          <a:xfrm>
            <a:off x="1840828" y="786812"/>
            <a:ext cx="6681216" cy="1454364"/>
          </a:xfrm>
          <a:prstGeom prst="rect">
            <a:avLst/>
          </a:prstGeom>
        </p:spPr>
      </p:pic>
      <p:pic>
        <p:nvPicPr>
          <p:cNvPr id="7" name="Picture 6">
            <a:extLst>
              <a:ext uri="{FF2B5EF4-FFF2-40B4-BE49-F238E27FC236}">
                <a16:creationId xmlns="" xmlns:a16="http://schemas.microsoft.com/office/drawing/2014/main" id="{F0C4D304-C505-4FDB-A817-77A1170644B2}"/>
              </a:ext>
            </a:extLst>
          </p:cNvPr>
          <p:cNvPicPr>
            <a:picLocks noChangeAspect="1"/>
          </p:cNvPicPr>
          <p:nvPr/>
        </p:nvPicPr>
        <p:blipFill>
          <a:blip r:embed="rId3"/>
          <a:stretch>
            <a:fillRect/>
          </a:stretch>
        </p:blipFill>
        <p:spPr>
          <a:xfrm>
            <a:off x="1840828" y="3941546"/>
            <a:ext cx="6783219" cy="815411"/>
          </a:xfrm>
          <a:prstGeom prst="rect">
            <a:avLst/>
          </a:prstGeom>
        </p:spPr>
      </p:pic>
    </p:spTree>
    <p:extLst>
      <p:ext uri="{BB962C8B-B14F-4D97-AF65-F5344CB8AC3E}">
        <p14:creationId xmlns:p14="http://schemas.microsoft.com/office/powerpoint/2010/main" val="2956953781"/>
      </p:ext>
    </p:extLst>
  </p:cSld>
  <p:clrMapOvr>
    <a:masterClrMapping/>
  </p:clrMapOvr>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870295E1-05D8-4155-BBEF-DA2A8741C5E5}"/>
              </a:ext>
            </a:extLst>
          </p:cNvPr>
          <p:cNvSpPr>
            <a:spLocks noGrp="1"/>
          </p:cNvSpPr>
          <p:nvPr>
            <p:ph idx="1"/>
          </p:nvPr>
        </p:nvSpPr>
        <p:spPr>
          <a:xfrm>
            <a:off x="475130" y="215153"/>
            <a:ext cx="11187516" cy="6642847"/>
          </a:xfrm>
        </p:spPr>
        <p:txBody>
          <a:bodyPr/>
          <a:lstStyle/>
          <a:p>
            <a:pPr marL="0" indent="0">
              <a:buNone/>
            </a:pPr>
            <a:r>
              <a:rPr lang="en-US" sz="2000" b="1" dirty="0">
                <a:latin typeface="Arial" panose="020B0604020202020204" pitchFamily="34" charset="0"/>
                <a:cs typeface="Arial" panose="020B0604020202020204" pitchFamily="34" charset="0"/>
              </a:rPr>
              <a:t>Step 1</a:t>
            </a:r>
            <a:r>
              <a:rPr lang="en-US" sz="2000" dirty="0">
                <a:latin typeface="Arial" panose="020B0604020202020204" pitchFamily="34" charset="0"/>
                <a:cs typeface="Arial" panose="020B0604020202020204" pitchFamily="34" charset="0"/>
              </a:rPr>
              <a:t>: Create duplicate copies of sub-arrays to be sorted.</a:t>
            </a:r>
          </a:p>
          <a:p>
            <a:pPr marL="0" indent="0">
              <a:buNone/>
            </a:pPr>
            <a:endParaRPr lang="en-US" sz="2000" dirty="0">
              <a:latin typeface="Arial" panose="020B0604020202020204" pitchFamily="34" charset="0"/>
              <a:cs typeface="Arial" panose="020B0604020202020204" pitchFamily="34" charset="0"/>
            </a:endParaRPr>
          </a:p>
          <a:p>
            <a:pPr marL="0" indent="0">
              <a:buNone/>
            </a:pPr>
            <a:endParaRPr lang="en-US" sz="2000" dirty="0">
              <a:latin typeface="Arial" panose="020B0604020202020204" pitchFamily="34" charset="0"/>
              <a:cs typeface="Arial" panose="020B0604020202020204" pitchFamily="34" charset="0"/>
            </a:endParaRPr>
          </a:p>
          <a:p>
            <a:pPr marL="0" indent="0">
              <a:buNone/>
            </a:pPr>
            <a:endParaRPr lang="en-US" sz="2000" dirty="0">
              <a:latin typeface="Arial" panose="020B0604020202020204" pitchFamily="34" charset="0"/>
              <a:cs typeface="Arial" panose="020B0604020202020204" pitchFamily="34" charset="0"/>
            </a:endParaRPr>
          </a:p>
          <a:p>
            <a:pPr marL="0" indent="0">
              <a:buNone/>
            </a:pPr>
            <a:endParaRPr lang="en-US" sz="2000" dirty="0">
              <a:latin typeface="Arial" panose="020B0604020202020204" pitchFamily="34" charset="0"/>
              <a:cs typeface="Arial" panose="020B0604020202020204" pitchFamily="34" charset="0"/>
            </a:endParaRPr>
          </a:p>
          <a:p>
            <a:pPr marL="0" indent="0">
              <a:buNone/>
            </a:pPr>
            <a:endParaRPr lang="en-US" sz="2000" dirty="0">
              <a:latin typeface="Arial" panose="020B0604020202020204" pitchFamily="34" charset="0"/>
              <a:cs typeface="Arial" panose="020B0604020202020204" pitchFamily="34" charset="0"/>
            </a:endParaRPr>
          </a:p>
          <a:p>
            <a:pPr marL="0" indent="0">
              <a:buNone/>
            </a:pPr>
            <a:endParaRPr lang="en-US" sz="2000" dirty="0">
              <a:latin typeface="Arial" panose="020B0604020202020204" pitchFamily="34" charset="0"/>
              <a:cs typeface="Arial" panose="020B0604020202020204" pitchFamily="34" charset="0"/>
            </a:endParaRPr>
          </a:p>
          <a:p>
            <a:pPr marL="0" indent="0">
              <a:buNone/>
            </a:pPr>
            <a:endParaRPr lang="en-US" sz="2000" dirty="0">
              <a:latin typeface="Arial" panose="020B0604020202020204" pitchFamily="34" charset="0"/>
              <a:cs typeface="Arial" panose="020B0604020202020204" pitchFamily="34" charset="0"/>
            </a:endParaRPr>
          </a:p>
          <a:p>
            <a:pPr marL="0" indent="0">
              <a:buNone/>
            </a:pPr>
            <a:endParaRPr lang="en-US" sz="2000" b="1" dirty="0" smtClean="0">
              <a:latin typeface="Arial" panose="020B0604020202020204" pitchFamily="34" charset="0"/>
              <a:cs typeface="Arial" panose="020B0604020202020204" pitchFamily="34" charset="0"/>
            </a:endParaRPr>
          </a:p>
          <a:p>
            <a:pPr marL="0" indent="0">
              <a:buNone/>
            </a:pPr>
            <a:r>
              <a:rPr lang="en-US" sz="2000" b="1" dirty="0" smtClean="0">
                <a:latin typeface="Arial" panose="020B0604020202020204" pitchFamily="34" charset="0"/>
                <a:cs typeface="Arial" panose="020B0604020202020204" pitchFamily="34" charset="0"/>
              </a:rPr>
              <a:t>Step </a:t>
            </a:r>
            <a:r>
              <a:rPr lang="en-US" sz="2000" b="1" dirty="0">
                <a:latin typeface="Arial" panose="020B0604020202020204" pitchFamily="34" charset="0"/>
                <a:cs typeface="Arial" panose="020B0604020202020204" pitchFamily="34" charset="0"/>
              </a:rPr>
              <a:t>2</a:t>
            </a:r>
            <a:r>
              <a:rPr lang="en-US" sz="2000" dirty="0">
                <a:latin typeface="Arial" panose="020B0604020202020204" pitchFamily="34" charset="0"/>
                <a:cs typeface="Arial" panose="020B0604020202020204" pitchFamily="34" charset="0"/>
              </a:rPr>
              <a:t>: Maintain current index of sub-arrays and main array.</a:t>
            </a:r>
          </a:p>
          <a:p>
            <a:endParaRPr lang="en-IN" dirty="0"/>
          </a:p>
        </p:txBody>
      </p:sp>
      <p:pic>
        <p:nvPicPr>
          <p:cNvPr id="5" name="Picture 4">
            <a:extLst>
              <a:ext uri="{FF2B5EF4-FFF2-40B4-BE49-F238E27FC236}">
                <a16:creationId xmlns="" xmlns:a16="http://schemas.microsoft.com/office/drawing/2014/main" id="{AB26AB99-C057-403E-9DB5-93D8ED63FA64}"/>
              </a:ext>
            </a:extLst>
          </p:cNvPr>
          <p:cNvPicPr>
            <a:picLocks noChangeAspect="1"/>
          </p:cNvPicPr>
          <p:nvPr/>
        </p:nvPicPr>
        <p:blipFill>
          <a:blip r:embed="rId2"/>
          <a:stretch>
            <a:fillRect/>
          </a:stretch>
        </p:blipFill>
        <p:spPr>
          <a:xfrm>
            <a:off x="524872" y="681037"/>
            <a:ext cx="6064700" cy="2573151"/>
          </a:xfrm>
          <a:prstGeom prst="rect">
            <a:avLst/>
          </a:prstGeom>
        </p:spPr>
      </p:pic>
      <p:pic>
        <p:nvPicPr>
          <p:cNvPr id="7" name="Picture 6">
            <a:extLst>
              <a:ext uri="{FF2B5EF4-FFF2-40B4-BE49-F238E27FC236}">
                <a16:creationId xmlns="" xmlns:a16="http://schemas.microsoft.com/office/drawing/2014/main" id="{43374F76-CA7B-45B2-873C-E17EC07A1C34}"/>
              </a:ext>
            </a:extLst>
          </p:cNvPr>
          <p:cNvPicPr>
            <a:picLocks noChangeAspect="1"/>
          </p:cNvPicPr>
          <p:nvPr/>
        </p:nvPicPr>
        <p:blipFill>
          <a:blip r:embed="rId3"/>
          <a:stretch>
            <a:fillRect/>
          </a:stretch>
        </p:blipFill>
        <p:spPr>
          <a:xfrm>
            <a:off x="6747462" y="681037"/>
            <a:ext cx="4107275" cy="2473880"/>
          </a:xfrm>
          <a:prstGeom prst="rect">
            <a:avLst/>
          </a:prstGeom>
        </p:spPr>
      </p:pic>
      <p:pic>
        <p:nvPicPr>
          <p:cNvPr id="9" name="Picture 8">
            <a:extLst>
              <a:ext uri="{FF2B5EF4-FFF2-40B4-BE49-F238E27FC236}">
                <a16:creationId xmlns="" xmlns:a16="http://schemas.microsoft.com/office/drawing/2014/main" id="{CE5E90F6-E5C0-45AD-9EC1-78603D00CF82}"/>
              </a:ext>
            </a:extLst>
          </p:cNvPr>
          <p:cNvPicPr>
            <a:picLocks noChangeAspect="1"/>
          </p:cNvPicPr>
          <p:nvPr/>
        </p:nvPicPr>
        <p:blipFill>
          <a:blip r:embed="rId4"/>
          <a:stretch>
            <a:fillRect/>
          </a:stretch>
        </p:blipFill>
        <p:spPr>
          <a:xfrm>
            <a:off x="524872" y="4356344"/>
            <a:ext cx="5067739" cy="1617150"/>
          </a:xfrm>
          <a:prstGeom prst="rect">
            <a:avLst/>
          </a:prstGeom>
        </p:spPr>
      </p:pic>
      <p:pic>
        <p:nvPicPr>
          <p:cNvPr id="11" name="Picture 10">
            <a:extLst>
              <a:ext uri="{FF2B5EF4-FFF2-40B4-BE49-F238E27FC236}">
                <a16:creationId xmlns="" xmlns:a16="http://schemas.microsoft.com/office/drawing/2014/main" id="{0FEE8583-8584-4291-9714-C1BDEF0E91D0}"/>
              </a:ext>
            </a:extLst>
          </p:cNvPr>
          <p:cNvPicPr>
            <a:picLocks noChangeAspect="1"/>
          </p:cNvPicPr>
          <p:nvPr/>
        </p:nvPicPr>
        <p:blipFill>
          <a:blip r:embed="rId5"/>
          <a:stretch>
            <a:fillRect/>
          </a:stretch>
        </p:blipFill>
        <p:spPr>
          <a:xfrm>
            <a:off x="5764306" y="4356344"/>
            <a:ext cx="5432612" cy="1617150"/>
          </a:xfrm>
          <a:prstGeom prst="rect">
            <a:avLst/>
          </a:prstGeom>
        </p:spPr>
      </p:pic>
    </p:spTree>
    <p:extLst>
      <p:ext uri="{BB962C8B-B14F-4D97-AF65-F5344CB8AC3E}">
        <p14:creationId xmlns:p14="http://schemas.microsoft.com/office/powerpoint/2010/main" val="3353125339"/>
      </p:ext>
    </p:extLst>
  </p:cSld>
  <p:clrMapOvr>
    <a:masterClrMapping/>
  </p:clrMapOvr>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A9A25986-0258-45C8-8651-9E91FAEF21F6}"/>
              </a:ext>
            </a:extLst>
          </p:cNvPr>
          <p:cNvSpPr>
            <a:spLocks noGrp="1"/>
          </p:cNvSpPr>
          <p:nvPr>
            <p:ph idx="1"/>
          </p:nvPr>
        </p:nvSpPr>
        <p:spPr>
          <a:xfrm>
            <a:off x="838200" y="251012"/>
            <a:ext cx="10977282" cy="6239435"/>
          </a:xfrm>
        </p:spPr>
        <p:txBody>
          <a:bodyPr>
            <a:normAutofit/>
          </a:bodyPr>
          <a:lstStyle/>
          <a:p>
            <a:pPr algn="just">
              <a:lnSpc>
                <a:spcPct val="150000"/>
              </a:lnSpc>
            </a:pPr>
            <a:r>
              <a:rPr lang="en-US" sz="1800" b="1" dirty="0">
                <a:latin typeface="Arial" panose="020B0604020202020204" pitchFamily="34" charset="0"/>
                <a:cs typeface="Arial" panose="020B0604020202020204" pitchFamily="34" charset="0"/>
              </a:rPr>
              <a:t>Step 3</a:t>
            </a:r>
            <a:r>
              <a:rPr lang="en-US" sz="1800" dirty="0">
                <a:latin typeface="Arial" panose="020B0604020202020204" pitchFamily="34" charset="0"/>
                <a:cs typeface="Arial" panose="020B0604020202020204" pitchFamily="34" charset="0"/>
              </a:rPr>
              <a:t>: Until we reach the end of either L or M, pick larger among elements L and M and place them in the correct position</a:t>
            </a:r>
            <a:r>
              <a:rPr lang="en-US" dirty="0">
                <a:latin typeface="Arial" panose="020B0604020202020204" pitchFamily="34" charset="0"/>
                <a:cs typeface="Arial" panose="020B0604020202020204" pitchFamily="34" charset="0"/>
              </a:rPr>
              <a:t> </a:t>
            </a:r>
            <a:r>
              <a:rPr lang="en-US" sz="1800" dirty="0">
                <a:latin typeface="Arial" panose="020B0604020202020204" pitchFamily="34" charset="0"/>
                <a:cs typeface="Arial" panose="020B0604020202020204" pitchFamily="34" charset="0"/>
              </a:rPr>
              <a:t>at A[</a:t>
            </a:r>
            <a:r>
              <a:rPr lang="en-US" sz="1800" dirty="0" err="1">
                <a:latin typeface="Arial" panose="020B0604020202020204" pitchFamily="34" charset="0"/>
                <a:cs typeface="Arial" panose="020B0604020202020204" pitchFamily="34" charset="0"/>
              </a:rPr>
              <a:t>p..r</a:t>
            </a:r>
            <a:r>
              <a:rPr lang="en-US" sz="1800" dirty="0">
                <a:latin typeface="Arial" panose="020B0604020202020204" pitchFamily="34" charset="0"/>
                <a:cs typeface="Arial" panose="020B0604020202020204" pitchFamily="34" charset="0"/>
              </a:rPr>
              <a:t>].</a:t>
            </a:r>
            <a:endParaRPr lang="en-IN" sz="18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 xmlns:a16="http://schemas.microsoft.com/office/drawing/2014/main" id="{1DB2D554-D7EE-47CC-A24B-B6DDC8654970}"/>
              </a:ext>
            </a:extLst>
          </p:cNvPr>
          <p:cNvPicPr>
            <a:picLocks noChangeAspect="1"/>
          </p:cNvPicPr>
          <p:nvPr/>
        </p:nvPicPr>
        <p:blipFill>
          <a:blip r:embed="rId2"/>
          <a:stretch>
            <a:fillRect/>
          </a:stretch>
        </p:blipFill>
        <p:spPr>
          <a:xfrm>
            <a:off x="465562" y="1274141"/>
            <a:ext cx="4964897" cy="2217612"/>
          </a:xfrm>
          <a:prstGeom prst="rect">
            <a:avLst/>
          </a:prstGeom>
        </p:spPr>
      </p:pic>
      <p:pic>
        <p:nvPicPr>
          <p:cNvPr id="7" name="Picture 6">
            <a:extLst>
              <a:ext uri="{FF2B5EF4-FFF2-40B4-BE49-F238E27FC236}">
                <a16:creationId xmlns="" xmlns:a16="http://schemas.microsoft.com/office/drawing/2014/main" id="{FF46FB1F-1412-4A93-9825-6AF5B4A80EEE}"/>
              </a:ext>
            </a:extLst>
          </p:cNvPr>
          <p:cNvPicPr>
            <a:picLocks noChangeAspect="1"/>
          </p:cNvPicPr>
          <p:nvPr/>
        </p:nvPicPr>
        <p:blipFill>
          <a:blip r:embed="rId3"/>
          <a:stretch>
            <a:fillRect/>
          </a:stretch>
        </p:blipFill>
        <p:spPr>
          <a:xfrm>
            <a:off x="5611906" y="1157441"/>
            <a:ext cx="5630438" cy="5242366"/>
          </a:xfrm>
          <a:prstGeom prst="rect">
            <a:avLst/>
          </a:prstGeom>
        </p:spPr>
      </p:pic>
    </p:spTree>
    <p:extLst>
      <p:ext uri="{BB962C8B-B14F-4D97-AF65-F5344CB8AC3E}">
        <p14:creationId xmlns:p14="http://schemas.microsoft.com/office/powerpoint/2010/main" val="2884076105"/>
      </p:ext>
    </p:extLst>
  </p:cSld>
  <p:clrMapOvr>
    <a:masterClrMapping/>
  </p:clrMapOvr>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8CB07784-A4B8-4754-9303-63DCBC3FB437}"/>
              </a:ext>
            </a:extLst>
          </p:cNvPr>
          <p:cNvSpPr>
            <a:spLocks noGrp="1"/>
          </p:cNvSpPr>
          <p:nvPr>
            <p:ph idx="1"/>
          </p:nvPr>
        </p:nvSpPr>
        <p:spPr>
          <a:xfrm>
            <a:off x="838200" y="170329"/>
            <a:ext cx="10515600" cy="6006634"/>
          </a:xfrm>
        </p:spPr>
        <p:txBody>
          <a:bodyPr>
            <a:normAutofit/>
          </a:bodyPr>
          <a:lstStyle/>
          <a:p>
            <a:pPr marL="0" indent="0" algn="just">
              <a:lnSpc>
                <a:spcPct val="150000"/>
              </a:lnSpc>
              <a:buNone/>
            </a:pPr>
            <a:r>
              <a:rPr lang="en-US" sz="2000" b="1" dirty="0">
                <a:latin typeface="Arial" panose="020B0604020202020204" pitchFamily="34" charset="0"/>
                <a:cs typeface="Arial" panose="020B0604020202020204" pitchFamily="34" charset="0"/>
              </a:rPr>
              <a:t>Step 4</a:t>
            </a:r>
            <a:r>
              <a:rPr lang="en-US" sz="2000" dirty="0">
                <a:latin typeface="Arial" panose="020B0604020202020204" pitchFamily="34" charset="0"/>
                <a:cs typeface="Arial" panose="020B0604020202020204" pitchFamily="34" charset="0"/>
              </a:rPr>
              <a:t>: When we run out of elements in either L or M, pick up the remaining elements and put in A[</a:t>
            </a:r>
            <a:r>
              <a:rPr lang="en-US" sz="2000" dirty="0" err="1">
                <a:latin typeface="Arial" panose="020B0604020202020204" pitchFamily="34" charset="0"/>
                <a:cs typeface="Arial" panose="020B0604020202020204" pitchFamily="34" charset="0"/>
              </a:rPr>
              <a:t>p..r</a:t>
            </a:r>
            <a:r>
              <a:rPr lang="en-US" sz="2000" dirty="0">
                <a:latin typeface="Arial" panose="020B0604020202020204" pitchFamily="34" charset="0"/>
                <a:cs typeface="Arial" panose="020B0604020202020204" pitchFamily="34" charset="0"/>
              </a:rPr>
              <a:t>].</a:t>
            </a:r>
          </a:p>
          <a:p>
            <a:pPr marL="0" indent="0" algn="just">
              <a:lnSpc>
                <a:spcPct val="150000"/>
              </a:lnSpc>
              <a:buNone/>
            </a:pPr>
            <a:endParaRPr lang="en-IN" sz="20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 xmlns:a16="http://schemas.microsoft.com/office/drawing/2014/main" id="{39194372-C4B8-4451-9D1C-96CC6144D4E6}"/>
              </a:ext>
            </a:extLst>
          </p:cNvPr>
          <p:cNvPicPr>
            <a:picLocks noChangeAspect="1"/>
          </p:cNvPicPr>
          <p:nvPr/>
        </p:nvPicPr>
        <p:blipFill>
          <a:blip r:embed="rId2"/>
          <a:stretch>
            <a:fillRect/>
          </a:stretch>
        </p:blipFill>
        <p:spPr>
          <a:xfrm>
            <a:off x="911030" y="1099781"/>
            <a:ext cx="4924994" cy="1845459"/>
          </a:xfrm>
          <a:prstGeom prst="rect">
            <a:avLst/>
          </a:prstGeom>
        </p:spPr>
      </p:pic>
      <p:pic>
        <p:nvPicPr>
          <p:cNvPr id="7" name="Picture 6">
            <a:extLst>
              <a:ext uri="{FF2B5EF4-FFF2-40B4-BE49-F238E27FC236}">
                <a16:creationId xmlns="" xmlns:a16="http://schemas.microsoft.com/office/drawing/2014/main" id="{C759CD32-649C-489A-8BD5-A3A420E7EF8D}"/>
              </a:ext>
            </a:extLst>
          </p:cNvPr>
          <p:cNvPicPr>
            <a:picLocks noChangeAspect="1"/>
          </p:cNvPicPr>
          <p:nvPr/>
        </p:nvPicPr>
        <p:blipFill>
          <a:blip r:embed="rId3"/>
          <a:stretch>
            <a:fillRect/>
          </a:stretch>
        </p:blipFill>
        <p:spPr>
          <a:xfrm>
            <a:off x="6490448" y="975722"/>
            <a:ext cx="4790522" cy="2991098"/>
          </a:xfrm>
          <a:prstGeom prst="rect">
            <a:avLst/>
          </a:prstGeom>
        </p:spPr>
      </p:pic>
    </p:spTree>
    <p:extLst>
      <p:ext uri="{BB962C8B-B14F-4D97-AF65-F5344CB8AC3E}">
        <p14:creationId xmlns:p14="http://schemas.microsoft.com/office/powerpoint/2010/main" val="4084372891"/>
      </p:ext>
    </p:extLst>
  </p:cSld>
  <p:clrMapOvr>
    <a:masterClrMapping/>
  </p:clrMapOvr>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DF2F4C0F-795E-4A2C-9FFC-93511225CF28}"/>
              </a:ext>
            </a:extLst>
          </p:cNvPr>
          <p:cNvSpPr>
            <a:spLocks noGrp="1"/>
          </p:cNvSpPr>
          <p:nvPr>
            <p:ph idx="1"/>
          </p:nvPr>
        </p:nvSpPr>
        <p:spPr>
          <a:xfrm>
            <a:off x="838200" y="242047"/>
            <a:ext cx="10515600" cy="5934916"/>
          </a:xfrm>
        </p:spPr>
        <p:txBody>
          <a:bodyPr>
            <a:normAutofit/>
          </a:bodyPr>
          <a:lstStyle/>
          <a:p>
            <a:r>
              <a:rPr lang="en-US" sz="2000" dirty="0">
                <a:latin typeface="Arial" panose="020B0604020202020204" pitchFamily="34" charset="0"/>
                <a:cs typeface="Arial" panose="020B0604020202020204" pitchFamily="34" charset="0"/>
              </a:rPr>
              <a:t>This step would have been needed if the size of M was greater than L.</a:t>
            </a:r>
          </a:p>
          <a:p>
            <a:r>
              <a:rPr lang="en-US" sz="2000" dirty="0">
                <a:latin typeface="Arial" panose="020B0604020202020204" pitchFamily="34" charset="0"/>
                <a:cs typeface="Arial" panose="020B0604020202020204" pitchFamily="34" charset="0"/>
              </a:rPr>
              <a:t>At the end of the merge function, the subarray A[</a:t>
            </a:r>
            <a:r>
              <a:rPr lang="en-US" sz="2000" dirty="0" err="1">
                <a:latin typeface="Arial" panose="020B0604020202020204" pitchFamily="34" charset="0"/>
                <a:cs typeface="Arial" panose="020B0604020202020204" pitchFamily="34" charset="0"/>
              </a:rPr>
              <a:t>p..r</a:t>
            </a:r>
            <a:r>
              <a:rPr lang="en-US" sz="2000" dirty="0">
                <a:latin typeface="Arial" panose="020B0604020202020204" pitchFamily="34" charset="0"/>
                <a:cs typeface="Arial" panose="020B0604020202020204" pitchFamily="34" charset="0"/>
              </a:rPr>
              <a:t>] is sorted.</a:t>
            </a:r>
          </a:p>
          <a:p>
            <a:endParaRPr lang="en-IN" sz="20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 xmlns:a16="http://schemas.microsoft.com/office/drawing/2014/main" id="{3E320441-E63A-4C7A-AE52-EDBFFD045AEC}"/>
              </a:ext>
            </a:extLst>
          </p:cNvPr>
          <p:cNvPicPr>
            <a:picLocks noChangeAspect="1"/>
          </p:cNvPicPr>
          <p:nvPr/>
        </p:nvPicPr>
        <p:blipFill>
          <a:blip r:embed="rId2"/>
          <a:stretch>
            <a:fillRect/>
          </a:stretch>
        </p:blipFill>
        <p:spPr>
          <a:xfrm>
            <a:off x="2151529" y="1329165"/>
            <a:ext cx="6173840" cy="3760680"/>
          </a:xfrm>
          <a:prstGeom prst="rect">
            <a:avLst/>
          </a:prstGeom>
        </p:spPr>
      </p:pic>
    </p:spTree>
    <p:extLst>
      <p:ext uri="{BB962C8B-B14F-4D97-AF65-F5344CB8AC3E}">
        <p14:creationId xmlns:p14="http://schemas.microsoft.com/office/powerpoint/2010/main" val="1642927920"/>
      </p:ext>
    </p:extLst>
  </p:cSld>
  <p:clrMapOvr>
    <a:masterClrMapping/>
  </p:clrMapOvr>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E1CE5707-BA70-45AE-B6FD-A541EB30FEE8}"/>
              </a:ext>
            </a:extLst>
          </p:cNvPr>
          <p:cNvSpPr>
            <a:spLocks noGrp="1"/>
          </p:cNvSpPr>
          <p:nvPr>
            <p:ph idx="1"/>
          </p:nvPr>
        </p:nvSpPr>
        <p:spPr>
          <a:xfrm>
            <a:off x="838200" y="161365"/>
            <a:ext cx="10515600" cy="6481482"/>
          </a:xfrm>
        </p:spPr>
        <p:txBody>
          <a:bodyPr>
            <a:normAutofit/>
          </a:bodyPr>
          <a:lstStyle/>
          <a:p>
            <a:r>
              <a:rPr lang="en-IN" sz="2000" b="1" dirty="0">
                <a:latin typeface="Arial" panose="020B0604020202020204" pitchFamily="34" charset="0"/>
                <a:cs typeface="Arial" panose="020B0604020202020204" pitchFamily="34" charset="0"/>
              </a:rPr>
              <a:t>Merge Sort Complexity</a:t>
            </a:r>
          </a:p>
          <a:p>
            <a:endParaRPr lang="en-IN" sz="2000" b="1" dirty="0">
              <a:latin typeface="Arial" panose="020B0604020202020204" pitchFamily="34" charset="0"/>
              <a:cs typeface="Arial" panose="020B0604020202020204" pitchFamily="34" charset="0"/>
            </a:endParaRPr>
          </a:p>
          <a:p>
            <a:endParaRPr lang="en-IN" sz="2000" b="1" dirty="0">
              <a:latin typeface="Arial" panose="020B0604020202020204" pitchFamily="34" charset="0"/>
              <a:cs typeface="Arial" panose="020B0604020202020204" pitchFamily="34" charset="0"/>
            </a:endParaRPr>
          </a:p>
          <a:p>
            <a:endParaRPr lang="en-IN" sz="2000" b="1" dirty="0">
              <a:latin typeface="Arial" panose="020B0604020202020204" pitchFamily="34" charset="0"/>
              <a:cs typeface="Arial" panose="020B0604020202020204" pitchFamily="34" charset="0"/>
            </a:endParaRPr>
          </a:p>
          <a:p>
            <a:endParaRPr lang="en-IN" sz="2000" b="1" dirty="0">
              <a:latin typeface="Arial" panose="020B0604020202020204" pitchFamily="34" charset="0"/>
              <a:cs typeface="Arial" panose="020B0604020202020204" pitchFamily="34" charset="0"/>
            </a:endParaRPr>
          </a:p>
          <a:p>
            <a:endParaRPr lang="en-IN" sz="2000" b="1" dirty="0">
              <a:latin typeface="Arial" panose="020B0604020202020204" pitchFamily="34" charset="0"/>
              <a:cs typeface="Arial" panose="020B0604020202020204" pitchFamily="34" charset="0"/>
            </a:endParaRPr>
          </a:p>
          <a:p>
            <a:endParaRPr lang="en-IN" sz="2000" b="1" dirty="0">
              <a:latin typeface="Arial" panose="020B0604020202020204" pitchFamily="34" charset="0"/>
              <a:cs typeface="Arial" panose="020B0604020202020204" pitchFamily="34" charset="0"/>
            </a:endParaRPr>
          </a:p>
          <a:p>
            <a:endParaRPr lang="en-IN" sz="2000" b="1"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Time Complexity</a:t>
            </a:r>
          </a:p>
          <a:p>
            <a:pPr lvl="1" algn="just">
              <a:lnSpc>
                <a:spcPct val="150000"/>
              </a:lnSpc>
              <a:buFont typeface="Wingdings" panose="05000000000000000000" pitchFamily="2" charset="2"/>
              <a:buChar char="Ø"/>
            </a:pPr>
            <a:r>
              <a:rPr lang="pt-BR" sz="2000" b="1" dirty="0">
                <a:latin typeface="Arial" panose="020B0604020202020204" pitchFamily="34" charset="0"/>
                <a:cs typeface="Arial" panose="020B0604020202020204" pitchFamily="34" charset="0"/>
              </a:rPr>
              <a:t>Best Case Complexity</a:t>
            </a:r>
            <a:r>
              <a:rPr lang="pt-BR" sz="2000" dirty="0">
                <a:latin typeface="Arial" panose="020B0604020202020204" pitchFamily="34" charset="0"/>
                <a:cs typeface="Arial" panose="020B0604020202020204" pitchFamily="34" charset="0"/>
              </a:rPr>
              <a:t>: 0(n*log n)</a:t>
            </a:r>
          </a:p>
          <a:p>
            <a:pPr lvl="1" algn="just">
              <a:lnSpc>
                <a:spcPct val="150000"/>
              </a:lnSpc>
              <a:buFont typeface="Wingdings" panose="05000000000000000000" pitchFamily="2" charset="2"/>
              <a:buChar char="Ø"/>
            </a:pPr>
            <a:r>
              <a:rPr lang="pt-BR" sz="2000" b="1" dirty="0">
                <a:latin typeface="Arial" panose="020B0604020202020204" pitchFamily="34" charset="0"/>
                <a:cs typeface="Arial" panose="020B0604020202020204" pitchFamily="34" charset="0"/>
              </a:rPr>
              <a:t>Worst Case Complexity</a:t>
            </a:r>
            <a:r>
              <a:rPr lang="pt-BR" sz="2000" dirty="0">
                <a:latin typeface="Arial" panose="020B0604020202020204" pitchFamily="34" charset="0"/>
                <a:cs typeface="Arial" panose="020B0604020202020204" pitchFamily="34" charset="0"/>
              </a:rPr>
              <a:t>: 0(n*log n)</a:t>
            </a:r>
          </a:p>
          <a:p>
            <a:pPr lvl="1" algn="just">
              <a:lnSpc>
                <a:spcPct val="150000"/>
              </a:lnSpc>
              <a:buFont typeface="Wingdings" panose="05000000000000000000" pitchFamily="2" charset="2"/>
              <a:buChar char="Ø"/>
            </a:pPr>
            <a:r>
              <a:rPr lang="pt-BR" sz="2000" b="1" dirty="0">
                <a:latin typeface="Arial" panose="020B0604020202020204" pitchFamily="34" charset="0"/>
                <a:cs typeface="Arial" panose="020B0604020202020204" pitchFamily="34" charset="0"/>
              </a:rPr>
              <a:t>Average Case Complexity</a:t>
            </a:r>
            <a:r>
              <a:rPr lang="pt-BR" sz="2000" dirty="0">
                <a:latin typeface="Arial" panose="020B0604020202020204" pitchFamily="34" charset="0"/>
                <a:cs typeface="Arial" panose="020B0604020202020204" pitchFamily="34" charset="0"/>
              </a:rPr>
              <a:t>: 0(n*log n)</a:t>
            </a:r>
          </a:p>
          <a:p>
            <a:pPr algn="just">
              <a:lnSpc>
                <a:spcPct val="150000"/>
              </a:lnSpc>
            </a:pPr>
            <a:r>
              <a:rPr lang="en-IN" sz="2000" b="1" dirty="0">
                <a:latin typeface="Arial" panose="020B0604020202020204" pitchFamily="34" charset="0"/>
                <a:cs typeface="Arial" panose="020B0604020202020204" pitchFamily="34" charset="0"/>
              </a:rPr>
              <a:t>Space Complexity:</a:t>
            </a:r>
          </a:p>
          <a:p>
            <a:pPr lvl="1" algn="just">
              <a:lnSpc>
                <a:spcPct val="150000"/>
              </a:lnSpc>
              <a:buFont typeface="Wingdings" panose="05000000000000000000" pitchFamily="2" charset="2"/>
              <a:buChar char="Ø"/>
            </a:pPr>
            <a:r>
              <a:rPr lang="en-US" sz="2000" dirty="0">
                <a:latin typeface="Arial" panose="020B0604020202020204" pitchFamily="34" charset="0"/>
                <a:cs typeface="Arial" panose="020B0604020202020204" pitchFamily="34" charset="0"/>
              </a:rPr>
              <a:t>The space complexity of merge sort is 0(n).</a:t>
            </a:r>
            <a:endParaRPr lang="en-IN" sz="2000" dirty="0">
              <a:latin typeface="Arial" panose="020B0604020202020204" pitchFamily="34" charset="0"/>
              <a:cs typeface="Arial" panose="020B0604020202020204" pitchFamily="34" charset="0"/>
            </a:endParaRPr>
          </a:p>
          <a:p>
            <a:endParaRPr lang="en-IN" sz="2000" b="1"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 xmlns:a16="http://schemas.microsoft.com/office/drawing/2014/main" id="{2E879968-3D02-40AF-A94E-FABD35D30677}"/>
              </a:ext>
            </a:extLst>
          </p:cNvPr>
          <p:cNvPicPr>
            <a:picLocks noChangeAspect="1"/>
          </p:cNvPicPr>
          <p:nvPr/>
        </p:nvPicPr>
        <p:blipFill>
          <a:blip r:embed="rId2"/>
          <a:stretch>
            <a:fillRect/>
          </a:stretch>
        </p:blipFill>
        <p:spPr>
          <a:xfrm>
            <a:off x="2070847" y="582425"/>
            <a:ext cx="6042958" cy="2474545"/>
          </a:xfrm>
          <a:prstGeom prst="rect">
            <a:avLst/>
          </a:prstGeom>
        </p:spPr>
      </p:pic>
    </p:spTree>
    <p:extLst>
      <p:ext uri="{BB962C8B-B14F-4D97-AF65-F5344CB8AC3E}">
        <p14:creationId xmlns:p14="http://schemas.microsoft.com/office/powerpoint/2010/main" val="2913185476"/>
      </p:ext>
    </p:extLst>
  </p:cSld>
  <p:clrMapOvr>
    <a:masterClrMapping/>
  </p:clrMapOvr>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7A06FF30-B403-4B10-82EC-875AE9EAEB8E}"/>
              </a:ext>
            </a:extLst>
          </p:cNvPr>
          <p:cNvSpPr>
            <a:spLocks noGrp="1"/>
          </p:cNvSpPr>
          <p:nvPr>
            <p:ph idx="1"/>
          </p:nvPr>
        </p:nvSpPr>
        <p:spPr>
          <a:xfrm>
            <a:off x="838200" y="259976"/>
            <a:ext cx="10515600" cy="5916987"/>
          </a:xfrm>
        </p:spPr>
        <p:txBody>
          <a:bodyPr>
            <a:normAutofit/>
          </a:bodyPr>
          <a:lstStyle/>
          <a:p>
            <a:endParaRPr lang="en-IN" sz="2000" b="1" dirty="0" smtClean="0">
              <a:latin typeface="Arial" panose="020B0604020202020204" pitchFamily="34" charset="0"/>
              <a:cs typeface="Arial" panose="020B0604020202020204" pitchFamily="34" charset="0"/>
            </a:endParaRPr>
          </a:p>
          <a:p>
            <a:r>
              <a:rPr lang="en-IN" sz="2000" b="1" dirty="0" smtClean="0">
                <a:latin typeface="Arial" panose="020B0604020202020204" pitchFamily="34" charset="0"/>
                <a:cs typeface="Arial" panose="020B0604020202020204" pitchFamily="34" charset="0"/>
              </a:rPr>
              <a:t>Merge </a:t>
            </a:r>
            <a:r>
              <a:rPr lang="en-IN" sz="2000" b="1" dirty="0">
                <a:latin typeface="Arial" panose="020B0604020202020204" pitchFamily="34" charset="0"/>
                <a:cs typeface="Arial" panose="020B0604020202020204" pitchFamily="34" charset="0"/>
              </a:rPr>
              <a:t>Sort Applications</a:t>
            </a:r>
          </a:p>
          <a:p>
            <a:pPr lvl="1" algn="just">
              <a:lnSpc>
                <a:spcPct val="150000"/>
              </a:lnSpc>
              <a:buFont typeface="Wingdings" panose="05000000000000000000" pitchFamily="2" charset="2"/>
              <a:buChar char="Ø"/>
            </a:pPr>
            <a:r>
              <a:rPr lang="en-IN" sz="2000" dirty="0">
                <a:latin typeface="Arial" panose="020B0604020202020204" pitchFamily="34" charset="0"/>
                <a:cs typeface="Arial" panose="020B0604020202020204" pitchFamily="34" charset="0"/>
              </a:rPr>
              <a:t>Inversion count problem.</a:t>
            </a:r>
          </a:p>
          <a:p>
            <a:pPr lvl="1" algn="just">
              <a:lnSpc>
                <a:spcPct val="150000"/>
              </a:lnSpc>
              <a:buFont typeface="Wingdings" panose="05000000000000000000" pitchFamily="2" charset="2"/>
              <a:buChar char="Ø"/>
            </a:pPr>
            <a:r>
              <a:rPr lang="en-IN" sz="2000" dirty="0">
                <a:latin typeface="Arial" panose="020B0604020202020204" pitchFamily="34" charset="0"/>
                <a:cs typeface="Arial" panose="020B0604020202020204" pitchFamily="34" charset="0"/>
              </a:rPr>
              <a:t>External sorting.</a:t>
            </a:r>
          </a:p>
          <a:p>
            <a:pPr lvl="1" algn="just">
              <a:lnSpc>
                <a:spcPct val="150000"/>
              </a:lnSpc>
              <a:buFont typeface="Wingdings" panose="05000000000000000000" pitchFamily="2" charset="2"/>
              <a:buChar char="Ø"/>
            </a:pPr>
            <a:r>
              <a:rPr lang="en-IN" sz="2000" dirty="0">
                <a:latin typeface="Arial" panose="020B0604020202020204" pitchFamily="34" charset="0"/>
                <a:cs typeface="Arial" panose="020B0604020202020204" pitchFamily="34" charset="0"/>
              </a:rPr>
              <a:t>E-commerce applications.</a:t>
            </a:r>
          </a:p>
        </p:txBody>
      </p:sp>
    </p:spTree>
    <p:extLst>
      <p:ext uri="{BB962C8B-B14F-4D97-AF65-F5344CB8AC3E}">
        <p14:creationId xmlns:p14="http://schemas.microsoft.com/office/powerpoint/2010/main" val="3041614796"/>
      </p:ext>
    </p:extLst>
  </p:cSld>
  <p:clrMapOvr>
    <a:masterClrMapping/>
  </p:clrMapOvr>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1DF14F0-F62B-467C-9082-67C67FC2597A}"/>
              </a:ext>
            </a:extLst>
          </p:cNvPr>
          <p:cNvSpPr>
            <a:spLocks noGrp="1"/>
          </p:cNvSpPr>
          <p:nvPr>
            <p:ph type="title"/>
          </p:nvPr>
        </p:nvSpPr>
        <p:spPr/>
        <p:txBody>
          <a:bodyPr>
            <a:normAutofit/>
          </a:bodyPr>
          <a:lstStyle/>
          <a:p>
            <a:r>
              <a:rPr lang="en-IN" sz="3200" b="1" dirty="0">
                <a:latin typeface="Arial" panose="020B0604020202020204" pitchFamily="34" charset="0"/>
                <a:cs typeface="Arial" panose="020B0604020202020204" pitchFamily="34" charset="0"/>
              </a:rPr>
              <a:t>Lab : Merge sort in Java</a:t>
            </a:r>
          </a:p>
        </p:txBody>
      </p:sp>
      <p:sp>
        <p:nvSpPr>
          <p:cNvPr id="3" name="Content Placeholder 2">
            <a:extLst>
              <a:ext uri="{FF2B5EF4-FFF2-40B4-BE49-F238E27FC236}">
                <a16:creationId xmlns="" xmlns:a16="http://schemas.microsoft.com/office/drawing/2014/main" id="{8E1D80AA-D34E-4BCA-9E75-FC340A7D47CF}"/>
              </a:ext>
            </a:extLst>
          </p:cNvPr>
          <p:cNvSpPr>
            <a:spLocks noGrp="1"/>
          </p:cNvSpPr>
          <p:nvPr>
            <p:ph idx="1"/>
          </p:nvPr>
        </p:nvSpPr>
        <p:spPr>
          <a:xfrm>
            <a:off x="838200" y="1502896"/>
            <a:ext cx="10515600" cy="4351338"/>
          </a:xfrm>
        </p:spPr>
        <p:txBody>
          <a:bodyPr>
            <a:normAutofit/>
          </a:bodyPr>
          <a:lstStyle/>
          <a:p>
            <a:pPr marL="0" indent="0">
              <a:buNone/>
            </a:pPr>
            <a:r>
              <a:rPr lang="en-IN" sz="2000" dirty="0">
                <a:latin typeface="Arial" panose="020B0604020202020204" pitchFamily="34" charset="0"/>
                <a:cs typeface="Arial" panose="020B0604020202020204" pitchFamily="34" charset="0"/>
              </a:rPr>
              <a:t>Lab 21.1: Implementation of merge sort in java.</a:t>
            </a:r>
          </a:p>
        </p:txBody>
      </p:sp>
    </p:spTree>
    <p:extLst>
      <p:ext uri="{BB962C8B-B14F-4D97-AF65-F5344CB8AC3E}">
        <p14:creationId xmlns:p14="http://schemas.microsoft.com/office/powerpoint/2010/main" val="65562450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190A531-5702-4EA1-9935-8ACE08E353D6}"/>
              </a:ext>
            </a:extLst>
          </p:cNvPr>
          <p:cNvSpPr>
            <a:spLocks noGrp="1"/>
          </p:cNvSpPr>
          <p:nvPr>
            <p:ph type="title"/>
          </p:nvPr>
        </p:nvSpPr>
        <p:spPr>
          <a:xfrm>
            <a:off x="838200" y="0"/>
            <a:ext cx="10515600" cy="1325563"/>
          </a:xfrm>
        </p:spPr>
        <p:txBody>
          <a:bodyPr>
            <a:normAutofit/>
          </a:bodyPr>
          <a:lstStyle/>
          <a:p>
            <a:r>
              <a:rPr lang="en-IN" sz="3200" b="1" dirty="0">
                <a:latin typeface="Arial" panose="020B0604020202020204" pitchFamily="34" charset="0"/>
                <a:cs typeface="Arial" panose="020B0604020202020204" pitchFamily="34" charset="0"/>
              </a:rPr>
              <a:t>Data Structure and Types</a:t>
            </a:r>
          </a:p>
        </p:txBody>
      </p:sp>
      <p:sp>
        <p:nvSpPr>
          <p:cNvPr id="3" name="Content Placeholder 2">
            <a:extLst>
              <a:ext uri="{FF2B5EF4-FFF2-40B4-BE49-F238E27FC236}">
                <a16:creationId xmlns="" xmlns:a16="http://schemas.microsoft.com/office/drawing/2014/main" id="{741CD6F6-8491-4535-9651-0AB478901F7F}"/>
              </a:ext>
            </a:extLst>
          </p:cNvPr>
          <p:cNvSpPr>
            <a:spLocks noGrp="1"/>
          </p:cNvSpPr>
          <p:nvPr>
            <p:ph idx="1"/>
          </p:nvPr>
        </p:nvSpPr>
        <p:spPr>
          <a:xfrm>
            <a:off x="838200" y="1036949"/>
            <a:ext cx="10515600" cy="5684362"/>
          </a:xfrm>
        </p:spPr>
        <p:txBody>
          <a:bodyPr>
            <a:normAutofit/>
          </a:bodyPr>
          <a:lstStyle/>
          <a:p>
            <a:pPr marL="0" indent="0">
              <a:buNone/>
            </a:pPr>
            <a:r>
              <a:rPr lang="en-IN" sz="2000" b="1" dirty="0">
                <a:latin typeface="Arial" panose="020B0604020202020204" pitchFamily="34" charset="0"/>
                <a:cs typeface="Arial" panose="020B0604020202020204" pitchFamily="34" charset="0"/>
              </a:rPr>
              <a:t>What are Data Structures?</a:t>
            </a:r>
          </a:p>
          <a:p>
            <a:pPr>
              <a:lnSpc>
                <a:spcPct val="100000"/>
              </a:lnSpc>
            </a:pPr>
            <a:r>
              <a:rPr lang="en-US" sz="2000" b="0" i="0" dirty="0">
                <a:effectLst/>
                <a:latin typeface="Arial" panose="020B0604020202020204" pitchFamily="34" charset="0"/>
                <a:cs typeface="Arial" panose="020B0604020202020204" pitchFamily="34" charset="0"/>
              </a:rPr>
              <a:t>Data structure is a storage that is used to store and organize data.</a:t>
            </a:r>
            <a:endParaRPr lang="en-IN" sz="2000" b="0" i="0" dirty="0">
              <a:effectLst/>
              <a:latin typeface="Arial" panose="020B0604020202020204" pitchFamily="34" charset="0"/>
              <a:cs typeface="Arial" panose="020B0604020202020204" pitchFamily="34" charset="0"/>
            </a:endParaRPr>
          </a:p>
          <a:p>
            <a:pPr>
              <a:lnSpc>
                <a:spcPct val="100000"/>
              </a:lnSpc>
            </a:pPr>
            <a:r>
              <a:rPr lang="en-US" sz="2000" dirty="0">
                <a:latin typeface="Arial" panose="020B0604020202020204" pitchFamily="34" charset="0"/>
                <a:cs typeface="Arial" panose="020B0604020202020204" pitchFamily="34" charset="0"/>
              </a:rPr>
              <a:t>It is a way of arranging data on a computer so that it can be accessed and updated efficiently.</a:t>
            </a:r>
          </a:p>
          <a:p>
            <a:pPr>
              <a:lnSpc>
                <a:spcPct val="100000"/>
              </a:lnSpc>
            </a:pPr>
            <a:r>
              <a:rPr lang="en-US" sz="2000" dirty="0">
                <a:latin typeface="Arial" panose="020B0604020202020204" pitchFamily="34" charset="0"/>
                <a:cs typeface="Arial" panose="020B0604020202020204" pitchFamily="34" charset="0"/>
              </a:rPr>
              <a:t>Depending on your requirement and project, it is important to choose the right data structure for your project. </a:t>
            </a:r>
          </a:p>
          <a:p>
            <a:pPr>
              <a:lnSpc>
                <a:spcPct val="100000"/>
              </a:lnSpc>
            </a:pPr>
            <a:r>
              <a:rPr lang="en-US" sz="2000" dirty="0">
                <a:latin typeface="Arial" panose="020B0604020202020204" pitchFamily="34" charset="0"/>
                <a:cs typeface="Arial" panose="020B0604020202020204" pitchFamily="34" charset="0"/>
              </a:rPr>
              <a:t>For example, if you want to store data sequentially in the memory, then you can go for the Array data structure.</a:t>
            </a:r>
          </a:p>
          <a:p>
            <a:pPr>
              <a:lnSpc>
                <a:spcPct val="100000"/>
              </a:lnSpc>
            </a:pPr>
            <a:endParaRPr lang="en-US" sz="2000" dirty="0">
              <a:latin typeface="Arial" panose="020B0604020202020204" pitchFamily="34" charset="0"/>
              <a:cs typeface="Arial" panose="020B0604020202020204" pitchFamily="34" charset="0"/>
            </a:endParaRPr>
          </a:p>
          <a:p>
            <a:pPr>
              <a:lnSpc>
                <a:spcPct val="100000"/>
              </a:lnSpc>
            </a:pPr>
            <a:endParaRPr lang="en-US" sz="2000" dirty="0">
              <a:latin typeface="Arial" panose="020B0604020202020204" pitchFamily="34" charset="0"/>
              <a:cs typeface="Arial" panose="020B0604020202020204" pitchFamily="34" charset="0"/>
            </a:endParaRPr>
          </a:p>
          <a:p>
            <a:pPr>
              <a:lnSpc>
                <a:spcPct val="100000"/>
              </a:lnSpc>
            </a:pPr>
            <a:endParaRPr lang="en-US" sz="2000" dirty="0">
              <a:latin typeface="Arial" panose="020B0604020202020204" pitchFamily="34" charset="0"/>
              <a:cs typeface="Arial" panose="020B0604020202020204" pitchFamily="34" charset="0"/>
            </a:endParaRPr>
          </a:p>
          <a:p>
            <a:pPr>
              <a:lnSpc>
                <a:spcPct val="100000"/>
              </a:lnSpc>
            </a:pPr>
            <a:endParaRPr lang="en-US" sz="2000" dirty="0">
              <a:latin typeface="Arial" panose="020B0604020202020204" pitchFamily="34" charset="0"/>
              <a:cs typeface="Arial" panose="020B0604020202020204" pitchFamily="34" charset="0"/>
            </a:endParaRPr>
          </a:p>
          <a:p>
            <a:pPr>
              <a:lnSpc>
                <a:spcPct val="100000"/>
              </a:lnSpc>
            </a:pPr>
            <a:endParaRPr lang="en-US" sz="2000" dirty="0">
              <a:latin typeface="Arial" panose="020B0604020202020204" pitchFamily="34" charset="0"/>
              <a:cs typeface="Arial" panose="020B0604020202020204" pitchFamily="34" charset="0"/>
            </a:endParaRPr>
          </a:p>
          <a:p>
            <a:pPr marL="0" indent="0" algn="ctr">
              <a:lnSpc>
                <a:spcPct val="100000"/>
              </a:lnSpc>
              <a:buNone/>
            </a:pPr>
            <a:r>
              <a:rPr lang="en-IN" sz="1400" b="0" i="0" dirty="0">
                <a:effectLst/>
                <a:latin typeface="Arial" panose="020B0604020202020204" pitchFamily="34" charset="0"/>
                <a:cs typeface="Arial" panose="020B0604020202020204" pitchFamily="34" charset="0"/>
              </a:rPr>
              <a:t>                       Ex: Array data Structure Representation</a:t>
            </a:r>
            <a:endParaRPr lang="en-IN" sz="20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 xmlns:a16="http://schemas.microsoft.com/office/drawing/2014/main" id="{4BEED8E8-8DCB-4FF4-9AE6-9E6BC9C406BA}"/>
              </a:ext>
            </a:extLst>
          </p:cNvPr>
          <p:cNvPicPr>
            <a:picLocks noChangeAspect="1"/>
          </p:cNvPicPr>
          <p:nvPr/>
        </p:nvPicPr>
        <p:blipFill>
          <a:blip r:embed="rId2"/>
          <a:stretch>
            <a:fillRect/>
          </a:stretch>
        </p:blipFill>
        <p:spPr>
          <a:xfrm>
            <a:off x="3917575" y="3852236"/>
            <a:ext cx="4953797" cy="2195639"/>
          </a:xfrm>
          <a:prstGeom prst="rect">
            <a:avLst/>
          </a:prstGeom>
        </p:spPr>
      </p:pic>
    </p:spTree>
    <p:extLst>
      <p:ext uri="{BB962C8B-B14F-4D97-AF65-F5344CB8AC3E}">
        <p14:creationId xmlns:p14="http://schemas.microsoft.com/office/powerpoint/2010/main" val="2351160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933597C-7E6F-48B3-AC83-36FA5BE49058}"/>
              </a:ext>
            </a:extLst>
          </p:cNvPr>
          <p:cNvSpPr>
            <a:spLocks noGrp="1"/>
          </p:cNvSpPr>
          <p:nvPr>
            <p:ph type="title"/>
          </p:nvPr>
        </p:nvSpPr>
        <p:spPr>
          <a:xfrm>
            <a:off x="838200" y="365126"/>
            <a:ext cx="10515600" cy="737534"/>
          </a:xfrm>
        </p:spPr>
        <p:txBody>
          <a:bodyPr>
            <a:normAutofit/>
          </a:bodyPr>
          <a:lstStyle/>
          <a:p>
            <a:r>
              <a:rPr lang="en-IN" sz="3200" b="1" dirty="0">
                <a:latin typeface="Arial" panose="020B0604020202020204" pitchFamily="34" charset="0"/>
                <a:cs typeface="Arial" panose="020B0604020202020204" pitchFamily="34" charset="0"/>
              </a:rPr>
              <a:t>Algorithm Analysis</a:t>
            </a:r>
          </a:p>
        </p:txBody>
      </p:sp>
      <p:sp>
        <p:nvSpPr>
          <p:cNvPr id="3" name="Content Placeholder 2">
            <a:extLst>
              <a:ext uri="{FF2B5EF4-FFF2-40B4-BE49-F238E27FC236}">
                <a16:creationId xmlns="" xmlns:a16="http://schemas.microsoft.com/office/drawing/2014/main" id="{FF7EBFD3-70D2-4487-860E-11D81168C9F7}"/>
              </a:ext>
            </a:extLst>
          </p:cNvPr>
          <p:cNvSpPr>
            <a:spLocks noGrp="1"/>
          </p:cNvSpPr>
          <p:nvPr>
            <p:ph idx="1"/>
          </p:nvPr>
        </p:nvSpPr>
        <p:spPr>
          <a:xfrm>
            <a:off x="838200" y="1102660"/>
            <a:ext cx="10515600" cy="5074303"/>
          </a:xfrm>
        </p:spPr>
        <p:txBody>
          <a:bodyPr>
            <a:normAutofit/>
          </a:bodyPr>
          <a:lstStyle/>
          <a:p>
            <a:pPr marL="0" indent="0" algn="just">
              <a:lnSpc>
                <a:spcPct val="150000"/>
              </a:lnSpc>
              <a:buNone/>
            </a:pPr>
            <a:r>
              <a:rPr lang="en-US" sz="2000" dirty="0">
                <a:latin typeface="Arial" panose="020B0604020202020204" pitchFamily="34" charset="0"/>
                <a:cs typeface="Arial" panose="020B0604020202020204" pitchFamily="34" charset="0"/>
              </a:rPr>
              <a:t>• </a:t>
            </a:r>
            <a:r>
              <a:rPr lang="en-US" sz="2000" b="1" dirty="0">
                <a:latin typeface="Arial" panose="020B0604020202020204" pitchFamily="34" charset="0"/>
                <a:cs typeface="Arial" panose="020B0604020202020204" pitchFamily="34" charset="0"/>
              </a:rPr>
              <a:t>What is an algorithm?</a:t>
            </a:r>
          </a:p>
          <a:p>
            <a:pPr marL="0" indent="0" algn="just">
              <a:lnSpc>
                <a:spcPct val="150000"/>
              </a:lnSpc>
              <a:buNone/>
            </a:pPr>
            <a:r>
              <a:rPr lang="en-US" sz="2000" dirty="0">
                <a:latin typeface="Arial" panose="020B0604020202020204" pitchFamily="34" charset="0"/>
                <a:cs typeface="Arial" panose="020B0604020202020204" pitchFamily="34" charset="0"/>
              </a:rPr>
              <a:t>• Algorithm is a set of steps to complete a task. For example,</a:t>
            </a:r>
          </a:p>
          <a:p>
            <a:pPr marL="0" indent="0" algn="just">
              <a:lnSpc>
                <a:spcPct val="150000"/>
              </a:lnSpc>
              <a:buNone/>
            </a:pPr>
            <a:r>
              <a:rPr lang="en-US" sz="2000" dirty="0">
                <a:latin typeface="Arial" panose="020B0604020202020204" pitchFamily="34" charset="0"/>
                <a:cs typeface="Arial" panose="020B0604020202020204" pitchFamily="34" charset="0"/>
              </a:rPr>
              <a:t>• Task: to make a cup of tea.</a:t>
            </a:r>
          </a:p>
          <a:p>
            <a:pPr marL="0" indent="0" algn="just">
              <a:lnSpc>
                <a:spcPct val="150000"/>
              </a:lnSpc>
              <a:buNone/>
            </a:pPr>
            <a:r>
              <a:rPr lang="en-US" sz="2000" dirty="0">
                <a:latin typeface="Arial" panose="020B0604020202020204" pitchFamily="34" charset="0"/>
                <a:cs typeface="Arial" panose="020B0604020202020204" pitchFamily="34" charset="0"/>
              </a:rPr>
              <a:t>• Algorithm:</a:t>
            </a:r>
          </a:p>
          <a:p>
            <a:pPr lvl="1" algn="just">
              <a:lnSpc>
                <a:spcPct val="150000"/>
              </a:lnSpc>
              <a:buFont typeface="Wingdings" panose="05000000000000000000" pitchFamily="2" charset="2"/>
              <a:buChar char="Ø"/>
            </a:pPr>
            <a:r>
              <a:rPr lang="en-US" sz="2000" dirty="0">
                <a:latin typeface="Arial" panose="020B0604020202020204" pitchFamily="34" charset="0"/>
                <a:cs typeface="Arial" panose="020B0604020202020204" pitchFamily="34" charset="0"/>
              </a:rPr>
              <a:t> add water and milk to the kettle.</a:t>
            </a:r>
          </a:p>
          <a:p>
            <a:pPr lvl="1" algn="just">
              <a:lnSpc>
                <a:spcPct val="150000"/>
              </a:lnSpc>
              <a:buFont typeface="Wingdings" panose="05000000000000000000" pitchFamily="2" charset="2"/>
              <a:buChar char="Ø"/>
            </a:pPr>
            <a:r>
              <a:rPr lang="en-US" sz="2000" dirty="0">
                <a:latin typeface="Arial" panose="020B0604020202020204" pitchFamily="34" charset="0"/>
                <a:cs typeface="Arial" panose="020B0604020202020204" pitchFamily="34" charset="0"/>
              </a:rPr>
              <a:t> Boil it.</a:t>
            </a:r>
          </a:p>
          <a:p>
            <a:pPr lvl="1" algn="just">
              <a:lnSpc>
                <a:spcPct val="150000"/>
              </a:lnSpc>
              <a:buFont typeface="Wingdings" panose="05000000000000000000" pitchFamily="2" charset="2"/>
              <a:buChar char="Ø"/>
            </a:pPr>
            <a:r>
              <a:rPr lang="en-US" sz="2000" dirty="0">
                <a:latin typeface="Arial" panose="020B0604020202020204" pitchFamily="34" charset="0"/>
                <a:cs typeface="Arial" panose="020B0604020202020204" pitchFamily="34" charset="0"/>
              </a:rPr>
              <a:t>add tea leaves.</a:t>
            </a:r>
          </a:p>
          <a:p>
            <a:pPr lvl="1" algn="just">
              <a:lnSpc>
                <a:spcPct val="150000"/>
              </a:lnSpc>
              <a:buFont typeface="Wingdings" panose="05000000000000000000" pitchFamily="2" charset="2"/>
              <a:buChar char="Ø"/>
            </a:pPr>
            <a:r>
              <a:rPr lang="en-US" sz="2000" dirty="0">
                <a:latin typeface="Arial" panose="020B0604020202020204" pitchFamily="34" charset="0"/>
                <a:cs typeface="Arial" panose="020B0604020202020204" pitchFamily="34" charset="0"/>
              </a:rPr>
              <a:t>Add sugar.</a:t>
            </a:r>
          </a:p>
          <a:p>
            <a:pPr lvl="1" algn="just">
              <a:lnSpc>
                <a:spcPct val="150000"/>
              </a:lnSpc>
              <a:buFont typeface="Wingdings" panose="05000000000000000000" pitchFamily="2" charset="2"/>
              <a:buChar char="Ø"/>
            </a:pPr>
            <a:r>
              <a:rPr lang="en-US" sz="2000" dirty="0">
                <a:latin typeface="Arial" panose="020B0604020202020204" pitchFamily="34" charset="0"/>
                <a:cs typeface="Arial" panose="020B0604020202020204" pitchFamily="34" charset="0"/>
              </a:rPr>
              <a:t>and then serve it in cup.</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62369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BF825B97-0462-4FDC-A360-BC0D248BCC79}"/>
              </a:ext>
            </a:extLst>
          </p:cNvPr>
          <p:cNvSpPr>
            <a:spLocks noGrp="1"/>
          </p:cNvSpPr>
          <p:nvPr>
            <p:ph idx="1"/>
          </p:nvPr>
        </p:nvSpPr>
        <p:spPr>
          <a:xfrm>
            <a:off x="767179" y="392184"/>
            <a:ext cx="10515600" cy="6580094"/>
          </a:xfrm>
        </p:spPr>
        <p:txBody>
          <a:bodyPr>
            <a:normAutofit/>
          </a:bodyPr>
          <a:lstStyle/>
          <a:p>
            <a:pPr marL="0" indent="0">
              <a:buNone/>
            </a:pPr>
            <a:r>
              <a:rPr lang="en-IN" sz="2000" b="1" dirty="0">
                <a:latin typeface="Arial" panose="020B0604020202020204" pitchFamily="34" charset="0"/>
                <a:cs typeface="Arial" panose="020B0604020202020204" pitchFamily="34" charset="0"/>
              </a:rPr>
              <a:t>5</a:t>
            </a:r>
            <a:r>
              <a:rPr lang="en-IN" sz="2000" dirty="0">
                <a:latin typeface="Arial" panose="020B0604020202020204" pitchFamily="34" charset="0"/>
                <a:cs typeface="Arial" panose="020B0604020202020204" pitchFamily="34" charset="0"/>
              </a:rPr>
              <a:t>. </a:t>
            </a:r>
            <a:r>
              <a:rPr lang="en-IN" sz="2000" b="1" dirty="0">
                <a:latin typeface="Arial" panose="020B0604020202020204" pitchFamily="34" charset="0"/>
                <a:cs typeface="Arial" panose="020B0604020202020204" pitchFamily="34" charset="0"/>
              </a:rPr>
              <a:t>Bucket Sort Algorithm</a:t>
            </a:r>
          </a:p>
          <a:p>
            <a:pPr algn="just">
              <a:lnSpc>
                <a:spcPct val="150000"/>
              </a:lnSpc>
            </a:pPr>
            <a:r>
              <a:rPr lang="en-US" sz="2000" dirty="0">
                <a:latin typeface="Arial" panose="020B0604020202020204" pitchFamily="34" charset="0"/>
                <a:cs typeface="Arial" panose="020B0604020202020204" pitchFamily="34" charset="0"/>
              </a:rPr>
              <a:t>Bucket Sort is a sorting algorithm that divides the unsorted array elements into several groups called buckets. Each bucket is then sorted by using any of the suitable sorting algorithms or recursively applying the same bucket algorithm.</a:t>
            </a:r>
          </a:p>
          <a:p>
            <a:pPr algn="just">
              <a:lnSpc>
                <a:spcPct val="150000"/>
              </a:lnSpc>
            </a:pPr>
            <a:r>
              <a:rPr lang="en-US" sz="2000" dirty="0">
                <a:latin typeface="Arial" panose="020B0604020202020204" pitchFamily="34" charset="0"/>
                <a:cs typeface="Arial" panose="020B0604020202020204" pitchFamily="34" charset="0"/>
              </a:rPr>
              <a:t>Finally, the sorted buckets are combined to form a final sorted array.</a:t>
            </a:r>
          </a:p>
          <a:p>
            <a:pPr marL="0" indent="0" algn="just">
              <a:lnSpc>
                <a:spcPct val="150000"/>
              </a:lnSpc>
              <a:buNone/>
            </a:pPr>
            <a:endParaRPr lang="en-IN" sz="2000" b="1" dirty="0" smtClean="0">
              <a:latin typeface="Arial" panose="020B0604020202020204" pitchFamily="34" charset="0"/>
              <a:cs typeface="Arial" panose="020B0604020202020204" pitchFamily="34" charset="0"/>
            </a:endParaRPr>
          </a:p>
          <a:p>
            <a:pPr marL="0" indent="0" algn="just">
              <a:lnSpc>
                <a:spcPct val="150000"/>
              </a:lnSpc>
              <a:buNone/>
            </a:pPr>
            <a:r>
              <a:rPr lang="en-IN" sz="2000" b="1" dirty="0" smtClean="0">
                <a:latin typeface="Arial" panose="020B0604020202020204" pitchFamily="34" charset="0"/>
                <a:cs typeface="Arial" panose="020B0604020202020204" pitchFamily="34" charset="0"/>
              </a:rPr>
              <a:t>Scatter </a:t>
            </a:r>
            <a:r>
              <a:rPr lang="en-IN" sz="2000" b="1" dirty="0">
                <a:latin typeface="Arial" panose="020B0604020202020204" pitchFamily="34" charset="0"/>
                <a:cs typeface="Arial" panose="020B0604020202020204" pitchFamily="34" charset="0"/>
              </a:rPr>
              <a:t>Gather Approach</a:t>
            </a:r>
          </a:p>
          <a:p>
            <a:pPr algn="just">
              <a:lnSpc>
                <a:spcPct val="150000"/>
              </a:lnSpc>
            </a:pPr>
            <a:r>
              <a:rPr lang="en-US" sz="2000" dirty="0">
                <a:latin typeface="Arial" panose="020B0604020202020204" pitchFamily="34" charset="0"/>
                <a:cs typeface="Arial" panose="020B0604020202020204" pitchFamily="34" charset="0"/>
              </a:rPr>
              <a:t>The process of bucket sort can be understood as a scatter-gather approach. Here, elements are first scattered into buckets then the elements in each bucket are sorted. Finally, the elements are gathered in order.</a:t>
            </a:r>
            <a:endParaRPr lang="en-IN" sz="2000" dirty="0">
              <a:latin typeface="Arial" panose="020B0604020202020204" pitchFamily="34" charset="0"/>
              <a:cs typeface="Arial" panose="020B0604020202020204" pitchFamily="34" charset="0"/>
            </a:endParaRPr>
          </a:p>
          <a:p>
            <a:pPr algn="just">
              <a:lnSpc>
                <a:spcPct val="150000"/>
              </a:lnSpc>
            </a:pPr>
            <a:endParaRPr lang="en-IN"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6631274"/>
      </p:ext>
    </p:extLst>
  </p:cSld>
  <p:clrMapOvr>
    <a:masterClrMapping/>
  </p:clrMapOvr>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 xmlns:a16="http://schemas.microsoft.com/office/drawing/2014/main" id="{5F145997-1341-4096-895E-951E70965E7A}"/>
              </a:ext>
            </a:extLst>
          </p:cNvPr>
          <p:cNvPicPr>
            <a:picLocks noGrp="1" noChangeAspect="1"/>
          </p:cNvPicPr>
          <p:nvPr>
            <p:ph idx="1"/>
          </p:nvPr>
        </p:nvPicPr>
        <p:blipFill>
          <a:blip r:embed="rId2"/>
          <a:stretch>
            <a:fillRect/>
          </a:stretch>
        </p:blipFill>
        <p:spPr>
          <a:xfrm>
            <a:off x="1176415" y="375626"/>
            <a:ext cx="7113897" cy="5427581"/>
          </a:xfrm>
        </p:spPr>
      </p:pic>
    </p:spTree>
    <p:extLst>
      <p:ext uri="{BB962C8B-B14F-4D97-AF65-F5344CB8AC3E}">
        <p14:creationId xmlns:p14="http://schemas.microsoft.com/office/powerpoint/2010/main" val="225327703"/>
      </p:ext>
    </p:extLst>
  </p:cSld>
  <p:clrMapOvr>
    <a:masterClrMapping/>
  </p:clrMapOvr>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CD971EFD-297B-42AD-B52F-6838BC95E447}"/>
              </a:ext>
            </a:extLst>
          </p:cNvPr>
          <p:cNvSpPr>
            <a:spLocks noGrp="1"/>
          </p:cNvSpPr>
          <p:nvPr>
            <p:ph idx="1"/>
          </p:nvPr>
        </p:nvSpPr>
        <p:spPr>
          <a:xfrm>
            <a:off x="838200" y="340659"/>
            <a:ext cx="10515600" cy="5836304"/>
          </a:xfrm>
        </p:spPr>
        <p:txBody>
          <a:bodyPr>
            <a:normAutofit/>
          </a:bodyPr>
          <a:lstStyle/>
          <a:p>
            <a:pPr marL="0" indent="0">
              <a:buNone/>
            </a:pPr>
            <a:r>
              <a:rPr lang="en-IN" sz="2000" b="1" dirty="0">
                <a:latin typeface="Arial" panose="020B0604020202020204" pitchFamily="34" charset="0"/>
                <a:cs typeface="Arial" panose="020B0604020202020204" pitchFamily="34" charset="0"/>
              </a:rPr>
              <a:t>Working of Bucket Sort</a:t>
            </a:r>
            <a:endParaRPr lang="en-IN" sz="2000" dirty="0">
              <a:latin typeface="Arial" panose="020B0604020202020204" pitchFamily="34" charset="0"/>
              <a:cs typeface="Arial" panose="020B0604020202020204" pitchFamily="34" charset="0"/>
            </a:endParaRPr>
          </a:p>
          <a:p>
            <a:pPr marL="0" indent="0">
              <a:buNone/>
            </a:pPr>
            <a:r>
              <a:rPr lang="en-US" sz="2000" dirty="0">
                <a:latin typeface="Arial" panose="020B0604020202020204" pitchFamily="34" charset="0"/>
                <a:cs typeface="Arial" panose="020B0604020202020204" pitchFamily="34" charset="0"/>
              </a:rPr>
              <a:t>1.Suppose, the input array is:</a:t>
            </a:r>
          </a:p>
          <a:p>
            <a:pPr marL="0" indent="0">
              <a:buNone/>
            </a:pPr>
            <a:endParaRPr lang="en-US" sz="2000" dirty="0">
              <a:latin typeface="Arial" panose="020B0604020202020204" pitchFamily="34" charset="0"/>
              <a:cs typeface="Arial" panose="020B0604020202020204" pitchFamily="34" charset="0"/>
            </a:endParaRPr>
          </a:p>
          <a:p>
            <a:pPr marL="0" indent="0">
              <a:buNone/>
            </a:pPr>
            <a:endParaRPr lang="en-US" sz="2000" dirty="0">
              <a:latin typeface="Arial" panose="020B0604020202020204" pitchFamily="34" charset="0"/>
              <a:cs typeface="Arial" panose="020B0604020202020204" pitchFamily="34" charset="0"/>
            </a:endParaRPr>
          </a:p>
          <a:p>
            <a:pPr marL="0" indent="0">
              <a:buNone/>
            </a:pPr>
            <a:endParaRPr lang="en-US" sz="2000" dirty="0">
              <a:latin typeface="Arial" panose="020B0604020202020204" pitchFamily="34" charset="0"/>
              <a:cs typeface="Arial" panose="020B0604020202020204" pitchFamily="34" charset="0"/>
            </a:endParaRPr>
          </a:p>
          <a:p>
            <a:pPr marL="0" indent="0">
              <a:buNone/>
            </a:pPr>
            <a:endParaRPr lang="en-US" sz="2000" dirty="0">
              <a:latin typeface="Arial" panose="020B0604020202020204" pitchFamily="34" charset="0"/>
              <a:cs typeface="Arial" panose="020B0604020202020204" pitchFamily="34" charset="0"/>
            </a:endParaRPr>
          </a:p>
          <a:p>
            <a:pPr algn="just">
              <a:lnSpc>
                <a:spcPct val="150000"/>
              </a:lnSpc>
            </a:pPr>
            <a:r>
              <a:rPr lang="en-US" sz="2000" dirty="0">
                <a:latin typeface="Arial" panose="020B0604020202020204" pitchFamily="34" charset="0"/>
                <a:cs typeface="Arial" panose="020B0604020202020204" pitchFamily="34" charset="0"/>
              </a:rPr>
              <a:t>Create an array of size 10. Each slot of this array is used as a bucket for storing elements.</a:t>
            </a:r>
          </a:p>
          <a:p>
            <a:pPr marL="0" indent="0" algn="just">
              <a:lnSpc>
                <a:spcPct val="150000"/>
              </a:lnSpc>
              <a:buNone/>
            </a:pPr>
            <a:endParaRPr lang="en-IN" sz="20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 xmlns:a16="http://schemas.microsoft.com/office/drawing/2014/main" id="{C316994D-1820-4809-BBD8-E20C43C11FC1}"/>
              </a:ext>
            </a:extLst>
          </p:cNvPr>
          <p:cNvPicPr>
            <a:picLocks noChangeAspect="1"/>
          </p:cNvPicPr>
          <p:nvPr/>
        </p:nvPicPr>
        <p:blipFill>
          <a:blip r:embed="rId2"/>
          <a:stretch>
            <a:fillRect/>
          </a:stretch>
        </p:blipFill>
        <p:spPr>
          <a:xfrm>
            <a:off x="2196297" y="1399778"/>
            <a:ext cx="5044877" cy="1386960"/>
          </a:xfrm>
          <a:prstGeom prst="rect">
            <a:avLst/>
          </a:prstGeom>
        </p:spPr>
      </p:pic>
      <p:pic>
        <p:nvPicPr>
          <p:cNvPr id="7" name="Picture 6">
            <a:extLst>
              <a:ext uri="{FF2B5EF4-FFF2-40B4-BE49-F238E27FC236}">
                <a16:creationId xmlns="" xmlns:a16="http://schemas.microsoft.com/office/drawing/2014/main" id="{06FCA132-943F-4550-AB56-72C78A1A34B1}"/>
              </a:ext>
            </a:extLst>
          </p:cNvPr>
          <p:cNvPicPr>
            <a:picLocks noChangeAspect="1"/>
          </p:cNvPicPr>
          <p:nvPr/>
        </p:nvPicPr>
        <p:blipFill>
          <a:blip r:embed="rId3"/>
          <a:stretch>
            <a:fillRect/>
          </a:stretch>
        </p:blipFill>
        <p:spPr>
          <a:xfrm>
            <a:off x="2196297" y="4071263"/>
            <a:ext cx="5044877" cy="1386960"/>
          </a:xfrm>
          <a:prstGeom prst="rect">
            <a:avLst/>
          </a:prstGeom>
        </p:spPr>
      </p:pic>
    </p:spTree>
    <p:extLst>
      <p:ext uri="{BB962C8B-B14F-4D97-AF65-F5344CB8AC3E}">
        <p14:creationId xmlns:p14="http://schemas.microsoft.com/office/powerpoint/2010/main" val="2182339444"/>
      </p:ext>
    </p:extLst>
  </p:cSld>
  <p:clrMapOvr>
    <a:masterClrMapping/>
  </p:clrMapOvr>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ECEBC573-3803-4A19-BC36-CC870A0F8581}"/>
              </a:ext>
            </a:extLst>
          </p:cNvPr>
          <p:cNvSpPr>
            <a:spLocks noGrp="1"/>
          </p:cNvSpPr>
          <p:nvPr>
            <p:ph idx="1"/>
          </p:nvPr>
        </p:nvSpPr>
        <p:spPr>
          <a:xfrm>
            <a:off x="838200" y="286871"/>
            <a:ext cx="10515600" cy="5890092"/>
          </a:xfrm>
        </p:spPr>
        <p:txBody>
          <a:bodyPr>
            <a:normAutofit/>
          </a:bodyPr>
          <a:lstStyle/>
          <a:p>
            <a:pPr marL="0" indent="0" algn="just">
              <a:lnSpc>
                <a:spcPct val="150000"/>
              </a:lnSpc>
              <a:buNone/>
            </a:pPr>
            <a:r>
              <a:rPr lang="en-IN" sz="2000" dirty="0">
                <a:latin typeface="Arial" panose="020B0604020202020204" pitchFamily="34" charset="0"/>
                <a:cs typeface="Arial" panose="020B0604020202020204" pitchFamily="34" charset="0"/>
              </a:rPr>
              <a:t>2.</a:t>
            </a:r>
            <a:r>
              <a:rPr lang="en-US" sz="2000" dirty="0">
                <a:latin typeface="Arial" panose="020B0604020202020204" pitchFamily="34" charset="0"/>
                <a:cs typeface="Arial" panose="020B0604020202020204" pitchFamily="34" charset="0"/>
              </a:rPr>
              <a:t> Insert elements into the buckets from the array. The elements are inserted according to the range of the bucket.</a:t>
            </a:r>
          </a:p>
          <a:p>
            <a:pPr algn="just">
              <a:lnSpc>
                <a:spcPct val="150000"/>
              </a:lnSpc>
            </a:pPr>
            <a:r>
              <a:rPr lang="en-US" sz="2000" dirty="0">
                <a:latin typeface="Arial" panose="020B0604020202020204" pitchFamily="34" charset="0"/>
                <a:cs typeface="Arial" panose="020B0604020202020204" pitchFamily="34" charset="0"/>
              </a:rPr>
              <a:t>In our example code, we have buckets each of ranges from 0 to 1, 1 to 2, 2 to 3,...... (n-1) to n.</a:t>
            </a:r>
          </a:p>
          <a:p>
            <a:pPr algn="just">
              <a:lnSpc>
                <a:spcPct val="150000"/>
              </a:lnSpc>
            </a:pPr>
            <a:r>
              <a:rPr lang="en-US" sz="2000" dirty="0">
                <a:latin typeface="Arial" panose="020B0604020202020204" pitchFamily="34" charset="0"/>
                <a:cs typeface="Arial" panose="020B0604020202020204" pitchFamily="34" charset="0"/>
              </a:rPr>
              <a:t>Suppose, an input element is .23 is taken. It is multiplied by size = 10 (</a:t>
            </a:r>
            <a:r>
              <a:rPr lang="en-US" sz="2000" dirty="0" err="1">
                <a:latin typeface="Arial" panose="020B0604020202020204" pitchFamily="34" charset="0"/>
                <a:cs typeface="Arial" panose="020B0604020202020204" pitchFamily="34" charset="0"/>
              </a:rPr>
              <a:t>ie</a:t>
            </a:r>
            <a:r>
              <a:rPr lang="en-US" sz="2000" dirty="0">
                <a:latin typeface="Arial" panose="020B0604020202020204" pitchFamily="34" charset="0"/>
                <a:cs typeface="Arial" panose="020B0604020202020204" pitchFamily="34" charset="0"/>
              </a:rPr>
              <a:t>. .23*10=2.3). Then, it is converted into an integer (</a:t>
            </a:r>
            <a:r>
              <a:rPr lang="en-US" sz="2000" dirty="0" err="1">
                <a:latin typeface="Arial" panose="020B0604020202020204" pitchFamily="34" charset="0"/>
                <a:cs typeface="Arial" panose="020B0604020202020204" pitchFamily="34" charset="0"/>
              </a:rPr>
              <a:t>ie</a:t>
            </a:r>
            <a:r>
              <a:rPr lang="en-US" sz="2000" dirty="0">
                <a:latin typeface="Arial" panose="020B0604020202020204" pitchFamily="34" charset="0"/>
                <a:cs typeface="Arial" panose="020B0604020202020204" pitchFamily="34" charset="0"/>
              </a:rPr>
              <a:t>. 2.3≈2). Finally, .23 is inserted into bucket-2.</a:t>
            </a:r>
          </a:p>
          <a:p>
            <a:pPr algn="just">
              <a:lnSpc>
                <a:spcPct val="150000"/>
              </a:lnSpc>
            </a:pPr>
            <a:endParaRPr lang="en-IN" sz="20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 xmlns:a16="http://schemas.microsoft.com/office/drawing/2014/main" id="{5392E408-E77B-4AB2-B3ED-81C88B813DE3}"/>
              </a:ext>
            </a:extLst>
          </p:cNvPr>
          <p:cNvPicPr>
            <a:picLocks noChangeAspect="1"/>
          </p:cNvPicPr>
          <p:nvPr/>
        </p:nvPicPr>
        <p:blipFill>
          <a:blip r:embed="rId2"/>
          <a:stretch>
            <a:fillRect/>
          </a:stretch>
        </p:blipFill>
        <p:spPr>
          <a:xfrm>
            <a:off x="1423088" y="3582637"/>
            <a:ext cx="6530906" cy="2453853"/>
          </a:xfrm>
          <a:prstGeom prst="rect">
            <a:avLst/>
          </a:prstGeom>
        </p:spPr>
      </p:pic>
    </p:spTree>
    <p:extLst>
      <p:ext uri="{BB962C8B-B14F-4D97-AF65-F5344CB8AC3E}">
        <p14:creationId xmlns:p14="http://schemas.microsoft.com/office/powerpoint/2010/main" val="4152423044"/>
      </p:ext>
    </p:extLst>
  </p:cSld>
  <p:clrMapOvr>
    <a:masterClrMapping/>
  </p:clrMapOvr>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1B6D3C7E-2306-4E5A-B1B6-E4227A25A374}"/>
              </a:ext>
            </a:extLst>
          </p:cNvPr>
          <p:cNvSpPr>
            <a:spLocks noGrp="1"/>
          </p:cNvSpPr>
          <p:nvPr>
            <p:ph idx="1"/>
          </p:nvPr>
        </p:nvSpPr>
        <p:spPr>
          <a:xfrm>
            <a:off x="838200" y="179294"/>
            <a:ext cx="10515600" cy="5997669"/>
          </a:xfrm>
        </p:spPr>
        <p:txBody>
          <a:bodyPr>
            <a:normAutofit/>
          </a:bodyPr>
          <a:lstStyle/>
          <a:p>
            <a:pPr algn="just">
              <a:lnSpc>
                <a:spcPct val="150000"/>
              </a:lnSpc>
            </a:pPr>
            <a:r>
              <a:rPr lang="en-US" sz="2000" dirty="0">
                <a:latin typeface="Arial" panose="020B0604020202020204" pitchFamily="34" charset="0"/>
                <a:cs typeface="Arial" panose="020B0604020202020204" pitchFamily="34" charset="0"/>
              </a:rPr>
              <a:t>Similarly, .25 is also inserted into the same bucket. </a:t>
            </a:r>
            <a:r>
              <a:rPr lang="en-US" sz="2000" dirty="0" err="1">
                <a:latin typeface="Arial" panose="020B0604020202020204" pitchFamily="34" charset="0"/>
                <a:cs typeface="Arial" panose="020B0604020202020204" pitchFamily="34" charset="0"/>
              </a:rPr>
              <a:t>Everytime</a:t>
            </a:r>
            <a:r>
              <a:rPr lang="en-US" sz="2000" dirty="0">
                <a:latin typeface="Arial" panose="020B0604020202020204" pitchFamily="34" charset="0"/>
                <a:cs typeface="Arial" panose="020B0604020202020204" pitchFamily="34" charset="0"/>
              </a:rPr>
              <a:t>, the floor value of the floating point number is taken.</a:t>
            </a:r>
          </a:p>
          <a:p>
            <a:pPr algn="just">
              <a:lnSpc>
                <a:spcPct val="150000"/>
              </a:lnSpc>
            </a:pPr>
            <a:r>
              <a:rPr lang="en-US" sz="2000" dirty="0">
                <a:latin typeface="Arial" panose="020B0604020202020204" pitchFamily="34" charset="0"/>
                <a:cs typeface="Arial" panose="020B0604020202020204" pitchFamily="34" charset="0"/>
              </a:rPr>
              <a:t>If we take integer numbers as input, we have to divide it by the interval (10 here) to get the floor value.</a:t>
            </a:r>
          </a:p>
          <a:p>
            <a:pPr algn="just">
              <a:lnSpc>
                <a:spcPct val="150000"/>
              </a:lnSpc>
            </a:pPr>
            <a:r>
              <a:rPr lang="en-US" sz="2000" dirty="0">
                <a:latin typeface="Arial" panose="020B0604020202020204" pitchFamily="34" charset="0"/>
                <a:cs typeface="Arial" panose="020B0604020202020204" pitchFamily="34" charset="0"/>
              </a:rPr>
              <a:t>Similarly, other elements are inserted into their respective buckets.</a:t>
            </a:r>
          </a:p>
          <a:p>
            <a:pPr marL="0" indent="0" algn="just">
              <a:lnSpc>
                <a:spcPct val="150000"/>
              </a:lnSpc>
              <a:buNone/>
            </a:pPr>
            <a:endParaRPr lang="en-IN" sz="20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 xmlns:a16="http://schemas.microsoft.com/office/drawing/2014/main" id="{9C86892A-490A-4F92-9BE8-70FB0DDCBE5F}"/>
              </a:ext>
            </a:extLst>
          </p:cNvPr>
          <p:cNvPicPr>
            <a:picLocks noChangeAspect="1"/>
          </p:cNvPicPr>
          <p:nvPr/>
        </p:nvPicPr>
        <p:blipFill>
          <a:blip r:embed="rId2"/>
          <a:stretch>
            <a:fillRect/>
          </a:stretch>
        </p:blipFill>
        <p:spPr>
          <a:xfrm>
            <a:off x="1631521" y="3042330"/>
            <a:ext cx="6454699" cy="1562235"/>
          </a:xfrm>
          <a:prstGeom prst="rect">
            <a:avLst/>
          </a:prstGeom>
        </p:spPr>
      </p:pic>
    </p:spTree>
    <p:extLst>
      <p:ext uri="{BB962C8B-B14F-4D97-AF65-F5344CB8AC3E}">
        <p14:creationId xmlns:p14="http://schemas.microsoft.com/office/powerpoint/2010/main" val="1965350964"/>
      </p:ext>
    </p:extLst>
  </p:cSld>
  <p:clrMapOvr>
    <a:masterClrMapping/>
  </p:clrMapOvr>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5DAA10A1-B23E-4E24-A904-0EC464A3A50A}"/>
              </a:ext>
            </a:extLst>
          </p:cNvPr>
          <p:cNvSpPr>
            <a:spLocks noGrp="1"/>
          </p:cNvSpPr>
          <p:nvPr>
            <p:ph idx="1"/>
          </p:nvPr>
        </p:nvSpPr>
        <p:spPr>
          <a:xfrm>
            <a:off x="838200" y="215153"/>
            <a:ext cx="10515600" cy="6526306"/>
          </a:xfrm>
        </p:spPr>
        <p:txBody>
          <a:bodyPr>
            <a:normAutofit/>
          </a:bodyPr>
          <a:lstStyle/>
          <a:p>
            <a:pPr marL="0" indent="0" algn="just">
              <a:lnSpc>
                <a:spcPct val="150000"/>
              </a:lnSpc>
              <a:buNone/>
            </a:pPr>
            <a:r>
              <a:rPr lang="en-IN" sz="2000" dirty="0">
                <a:latin typeface="Arial" panose="020B0604020202020204" pitchFamily="34" charset="0"/>
                <a:cs typeface="Arial" panose="020B0604020202020204" pitchFamily="34" charset="0"/>
              </a:rPr>
              <a:t>3.</a:t>
            </a:r>
            <a:r>
              <a:rPr lang="en-US" sz="2000" dirty="0">
                <a:latin typeface="Arial" panose="020B0604020202020204" pitchFamily="34" charset="0"/>
                <a:cs typeface="Arial" panose="020B0604020202020204" pitchFamily="34" charset="0"/>
              </a:rPr>
              <a:t> The elements of each bucket are sorted using any of the stable sorting algorithms. Here, we have used quicksort (inbuilt function).</a:t>
            </a:r>
          </a:p>
          <a:p>
            <a:pPr marL="0" indent="0" algn="just">
              <a:lnSpc>
                <a:spcPct val="150000"/>
              </a:lnSpc>
              <a:buNone/>
            </a:pPr>
            <a:endParaRPr lang="en-US" sz="2000" dirty="0">
              <a:latin typeface="Arial" panose="020B0604020202020204" pitchFamily="34" charset="0"/>
              <a:cs typeface="Arial" panose="020B0604020202020204" pitchFamily="34" charset="0"/>
            </a:endParaRPr>
          </a:p>
          <a:p>
            <a:pPr marL="0" indent="0" algn="just">
              <a:lnSpc>
                <a:spcPct val="150000"/>
              </a:lnSpc>
              <a:buNone/>
            </a:pPr>
            <a:endParaRPr lang="en-US" sz="2000" dirty="0">
              <a:latin typeface="Arial" panose="020B0604020202020204" pitchFamily="34" charset="0"/>
              <a:cs typeface="Arial" panose="020B0604020202020204" pitchFamily="34" charset="0"/>
            </a:endParaRPr>
          </a:p>
          <a:p>
            <a:pPr marL="0" indent="0" algn="just">
              <a:lnSpc>
                <a:spcPct val="150000"/>
              </a:lnSpc>
              <a:buNone/>
            </a:pPr>
            <a:endParaRPr lang="en-US" sz="2000" dirty="0">
              <a:latin typeface="Arial" panose="020B0604020202020204" pitchFamily="34" charset="0"/>
              <a:cs typeface="Arial" panose="020B0604020202020204" pitchFamily="34" charset="0"/>
            </a:endParaRPr>
          </a:p>
          <a:p>
            <a:pPr marL="0" indent="0" algn="just">
              <a:lnSpc>
                <a:spcPct val="150000"/>
              </a:lnSpc>
              <a:buNone/>
            </a:pPr>
            <a:r>
              <a:rPr lang="en-US" sz="2000" dirty="0">
                <a:latin typeface="Arial" panose="020B0604020202020204" pitchFamily="34" charset="0"/>
                <a:cs typeface="Arial" panose="020B0604020202020204" pitchFamily="34" charset="0"/>
              </a:rPr>
              <a:t>4.The elements from each bucket are gathered.</a:t>
            </a:r>
          </a:p>
          <a:p>
            <a:pPr algn="just">
              <a:lnSpc>
                <a:spcPct val="150000"/>
              </a:lnSpc>
            </a:pPr>
            <a:r>
              <a:rPr lang="en-US" sz="2000" dirty="0">
                <a:latin typeface="Arial" panose="020B0604020202020204" pitchFamily="34" charset="0"/>
                <a:cs typeface="Arial" panose="020B0604020202020204" pitchFamily="34" charset="0"/>
              </a:rPr>
              <a:t>It is done by iterating through the bucket and inserting an individual element into the original array in each cycle. The element from the bucket is erased once it is copied into the original array.</a:t>
            </a:r>
          </a:p>
          <a:p>
            <a:pPr marL="0" indent="0" algn="just">
              <a:lnSpc>
                <a:spcPct val="150000"/>
              </a:lnSpc>
              <a:buNone/>
            </a:pPr>
            <a:endParaRPr lang="en-US" sz="2000" dirty="0">
              <a:latin typeface="Arial" panose="020B0604020202020204" pitchFamily="34" charset="0"/>
              <a:cs typeface="Arial" panose="020B0604020202020204" pitchFamily="34" charset="0"/>
            </a:endParaRPr>
          </a:p>
          <a:p>
            <a:pPr marL="0" indent="0" algn="just">
              <a:lnSpc>
                <a:spcPct val="150000"/>
              </a:lnSpc>
              <a:buNone/>
            </a:pPr>
            <a:endParaRPr lang="en-IN" sz="20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 xmlns:a16="http://schemas.microsoft.com/office/drawing/2014/main" id="{514FF244-244D-42C7-B176-4D74F46F954D}"/>
              </a:ext>
            </a:extLst>
          </p:cNvPr>
          <p:cNvPicPr>
            <a:picLocks noChangeAspect="1"/>
          </p:cNvPicPr>
          <p:nvPr/>
        </p:nvPicPr>
        <p:blipFill>
          <a:blip r:embed="rId2"/>
          <a:stretch>
            <a:fillRect/>
          </a:stretch>
        </p:blipFill>
        <p:spPr>
          <a:xfrm>
            <a:off x="1886564" y="1256108"/>
            <a:ext cx="6500423" cy="1638442"/>
          </a:xfrm>
          <a:prstGeom prst="rect">
            <a:avLst/>
          </a:prstGeom>
        </p:spPr>
      </p:pic>
      <p:pic>
        <p:nvPicPr>
          <p:cNvPr id="7" name="Picture 6">
            <a:extLst>
              <a:ext uri="{FF2B5EF4-FFF2-40B4-BE49-F238E27FC236}">
                <a16:creationId xmlns="" xmlns:a16="http://schemas.microsoft.com/office/drawing/2014/main" id="{6F36190E-6719-4CCF-B168-84AFEC5695C0}"/>
              </a:ext>
            </a:extLst>
          </p:cNvPr>
          <p:cNvPicPr>
            <a:picLocks noChangeAspect="1"/>
          </p:cNvPicPr>
          <p:nvPr/>
        </p:nvPicPr>
        <p:blipFill>
          <a:blip r:embed="rId3"/>
          <a:stretch>
            <a:fillRect/>
          </a:stretch>
        </p:blipFill>
        <p:spPr>
          <a:xfrm>
            <a:off x="3263152" y="4573106"/>
            <a:ext cx="5602942" cy="1934969"/>
          </a:xfrm>
          <a:prstGeom prst="rect">
            <a:avLst/>
          </a:prstGeom>
        </p:spPr>
      </p:pic>
    </p:spTree>
    <p:extLst>
      <p:ext uri="{BB962C8B-B14F-4D97-AF65-F5344CB8AC3E}">
        <p14:creationId xmlns:p14="http://schemas.microsoft.com/office/powerpoint/2010/main" val="1084863025"/>
      </p:ext>
    </p:extLst>
  </p:cSld>
  <p:clrMapOvr>
    <a:masterClrMapping/>
  </p:clrMapOvr>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F89282B4-6543-40FA-A240-3FA60F58C57E}"/>
              </a:ext>
            </a:extLst>
          </p:cNvPr>
          <p:cNvSpPr>
            <a:spLocks noGrp="1"/>
          </p:cNvSpPr>
          <p:nvPr>
            <p:ph idx="1"/>
          </p:nvPr>
        </p:nvSpPr>
        <p:spPr>
          <a:xfrm>
            <a:off x="838200" y="215153"/>
            <a:ext cx="10515600" cy="5961810"/>
          </a:xfrm>
        </p:spPr>
        <p:txBody>
          <a:bodyPr>
            <a:normAutofit/>
          </a:bodyPr>
          <a:lstStyle/>
          <a:p>
            <a:r>
              <a:rPr lang="en-IN" sz="2000" b="1" dirty="0">
                <a:latin typeface="Arial" panose="020B0604020202020204" pitchFamily="34" charset="0"/>
                <a:cs typeface="Arial" panose="020B0604020202020204" pitchFamily="34" charset="0"/>
              </a:rPr>
              <a:t>Bucket Sort Algorithm</a:t>
            </a:r>
          </a:p>
          <a:p>
            <a:endParaRPr lang="en-IN" sz="2000" b="1" dirty="0">
              <a:latin typeface="Arial" panose="020B0604020202020204" pitchFamily="34" charset="0"/>
              <a:cs typeface="Arial" panose="020B0604020202020204" pitchFamily="34" charset="0"/>
            </a:endParaRPr>
          </a:p>
          <a:p>
            <a:endParaRPr lang="en-IN" sz="2000" b="1" dirty="0">
              <a:latin typeface="Arial" panose="020B0604020202020204" pitchFamily="34" charset="0"/>
              <a:cs typeface="Arial" panose="020B0604020202020204" pitchFamily="34" charset="0"/>
            </a:endParaRPr>
          </a:p>
          <a:p>
            <a:endParaRPr lang="en-IN" sz="2000" b="1" dirty="0">
              <a:latin typeface="Arial" panose="020B0604020202020204" pitchFamily="34" charset="0"/>
              <a:cs typeface="Arial" panose="020B0604020202020204" pitchFamily="34" charset="0"/>
            </a:endParaRPr>
          </a:p>
          <a:p>
            <a:endParaRPr lang="en-IN" sz="2000" b="1" dirty="0">
              <a:latin typeface="Arial" panose="020B0604020202020204" pitchFamily="34" charset="0"/>
              <a:cs typeface="Arial" panose="020B0604020202020204" pitchFamily="34" charset="0"/>
            </a:endParaRPr>
          </a:p>
          <a:p>
            <a:endParaRPr lang="en-IN" sz="2000" b="1" dirty="0">
              <a:latin typeface="Arial" panose="020B0604020202020204" pitchFamily="34" charset="0"/>
              <a:cs typeface="Arial" panose="020B0604020202020204" pitchFamily="34" charset="0"/>
            </a:endParaRPr>
          </a:p>
          <a:p>
            <a:endParaRPr lang="en-IN" sz="2000" b="1"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Bucket Sort Complexity</a:t>
            </a:r>
          </a:p>
          <a:p>
            <a:endParaRPr lang="en-IN" sz="2000" b="1" dirty="0">
              <a:latin typeface="Arial" panose="020B0604020202020204" pitchFamily="34" charset="0"/>
              <a:cs typeface="Arial" panose="020B0604020202020204" pitchFamily="34" charset="0"/>
            </a:endParaRPr>
          </a:p>
          <a:p>
            <a:endParaRPr lang="en-IN" sz="2000" dirty="0">
              <a:latin typeface="Arial" panose="020B0604020202020204" pitchFamily="34" charset="0"/>
              <a:cs typeface="Arial" panose="020B0604020202020204" pitchFamily="34" charset="0"/>
            </a:endParaRPr>
          </a:p>
          <a:p>
            <a:endParaRPr lang="en-IN" sz="2000" b="1"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 xmlns:a16="http://schemas.microsoft.com/office/drawing/2014/main" id="{188E8FD6-0FE5-484F-8DB3-A9053FC96620}"/>
              </a:ext>
            </a:extLst>
          </p:cNvPr>
          <p:cNvPicPr>
            <a:picLocks noChangeAspect="1"/>
          </p:cNvPicPr>
          <p:nvPr/>
        </p:nvPicPr>
        <p:blipFill>
          <a:blip r:embed="rId2"/>
          <a:stretch>
            <a:fillRect/>
          </a:stretch>
        </p:blipFill>
        <p:spPr>
          <a:xfrm>
            <a:off x="1689771" y="717081"/>
            <a:ext cx="6343947" cy="2209992"/>
          </a:xfrm>
          <a:prstGeom prst="rect">
            <a:avLst/>
          </a:prstGeom>
        </p:spPr>
      </p:pic>
      <p:pic>
        <p:nvPicPr>
          <p:cNvPr id="7" name="Picture 6">
            <a:extLst>
              <a:ext uri="{FF2B5EF4-FFF2-40B4-BE49-F238E27FC236}">
                <a16:creationId xmlns="" xmlns:a16="http://schemas.microsoft.com/office/drawing/2014/main" id="{DEC49032-0F21-4871-9B5E-2D2862694A77}"/>
              </a:ext>
            </a:extLst>
          </p:cNvPr>
          <p:cNvPicPr>
            <a:picLocks noChangeAspect="1"/>
          </p:cNvPicPr>
          <p:nvPr/>
        </p:nvPicPr>
        <p:blipFill>
          <a:blip r:embed="rId3"/>
          <a:stretch>
            <a:fillRect/>
          </a:stretch>
        </p:blipFill>
        <p:spPr>
          <a:xfrm>
            <a:off x="1689771" y="3846910"/>
            <a:ext cx="6343947" cy="2607678"/>
          </a:xfrm>
          <a:prstGeom prst="rect">
            <a:avLst/>
          </a:prstGeom>
        </p:spPr>
      </p:pic>
    </p:spTree>
    <p:extLst>
      <p:ext uri="{BB962C8B-B14F-4D97-AF65-F5344CB8AC3E}">
        <p14:creationId xmlns:p14="http://schemas.microsoft.com/office/powerpoint/2010/main" val="741038529"/>
      </p:ext>
    </p:extLst>
  </p:cSld>
  <p:clrMapOvr>
    <a:masterClrMapping/>
  </p:clrMapOvr>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5C6C0A2-C343-4CDA-B64E-C20EF126D535}"/>
              </a:ext>
            </a:extLst>
          </p:cNvPr>
          <p:cNvSpPr>
            <a:spLocks noGrp="1"/>
          </p:cNvSpPr>
          <p:nvPr>
            <p:ph type="title"/>
          </p:nvPr>
        </p:nvSpPr>
        <p:spPr>
          <a:xfrm>
            <a:off x="838200" y="365126"/>
            <a:ext cx="10515600" cy="818216"/>
          </a:xfrm>
        </p:spPr>
        <p:txBody>
          <a:bodyPr>
            <a:normAutofit/>
          </a:bodyPr>
          <a:lstStyle/>
          <a:p>
            <a:r>
              <a:rPr lang="en-IN" sz="3200" b="1" dirty="0">
                <a:latin typeface="Arial" panose="020B0604020202020204" pitchFamily="34" charset="0"/>
                <a:cs typeface="Arial" panose="020B0604020202020204" pitchFamily="34" charset="0"/>
              </a:rPr>
              <a:t>Bucket Sort Applications</a:t>
            </a:r>
          </a:p>
        </p:txBody>
      </p:sp>
      <p:sp>
        <p:nvSpPr>
          <p:cNvPr id="3" name="Content Placeholder 2">
            <a:extLst>
              <a:ext uri="{FF2B5EF4-FFF2-40B4-BE49-F238E27FC236}">
                <a16:creationId xmlns="" xmlns:a16="http://schemas.microsoft.com/office/drawing/2014/main" id="{74D5B6C9-5971-4FBE-8A02-7644FC8E34DA}"/>
              </a:ext>
            </a:extLst>
          </p:cNvPr>
          <p:cNvSpPr>
            <a:spLocks noGrp="1"/>
          </p:cNvSpPr>
          <p:nvPr>
            <p:ph idx="1"/>
          </p:nvPr>
        </p:nvSpPr>
        <p:spPr>
          <a:xfrm>
            <a:off x="838200" y="1111624"/>
            <a:ext cx="10515600" cy="5065339"/>
          </a:xfrm>
        </p:spPr>
        <p:txBody>
          <a:bodyPr>
            <a:normAutofit/>
          </a:bodyPr>
          <a:lstStyle/>
          <a:p>
            <a:r>
              <a:rPr lang="en-US" sz="2000" dirty="0">
                <a:latin typeface="Arial" panose="020B0604020202020204" pitchFamily="34" charset="0"/>
                <a:cs typeface="Arial" panose="020B0604020202020204" pitchFamily="34" charset="0"/>
              </a:rPr>
              <a:t>Bucket sort is used when:</a:t>
            </a:r>
          </a:p>
          <a:p>
            <a:pPr lvl="1" algn="just">
              <a:lnSpc>
                <a:spcPct val="150000"/>
              </a:lnSpc>
              <a:buFont typeface="Wingdings" panose="05000000000000000000" pitchFamily="2" charset="2"/>
              <a:buChar char="Ø"/>
            </a:pPr>
            <a:r>
              <a:rPr lang="en-US" sz="2000" dirty="0">
                <a:latin typeface="Arial" panose="020B0604020202020204" pitchFamily="34" charset="0"/>
                <a:cs typeface="Arial" panose="020B0604020202020204" pitchFamily="34" charset="0"/>
              </a:rPr>
              <a:t>input is uniformly distributed over a range.</a:t>
            </a:r>
          </a:p>
          <a:p>
            <a:pPr lvl="1" algn="just">
              <a:lnSpc>
                <a:spcPct val="150000"/>
              </a:lnSpc>
              <a:buFont typeface="Wingdings" panose="05000000000000000000" pitchFamily="2" charset="2"/>
              <a:buChar char="Ø"/>
            </a:pPr>
            <a:r>
              <a:rPr lang="en-US" sz="2000" dirty="0">
                <a:latin typeface="Arial" panose="020B0604020202020204" pitchFamily="34" charset="0"/>
                <a:cs typeface="Arial" panose="020B0604020202020204" pitchFamily="34" charset="0"/>
              </a:rPr>
              <a:t>there are floating point values.</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65501066"/>
      </p:ext>
    </p:extLst>
  </p:cSld>
  <p:clrMapOvr>
    <a:masterClrMapping/>
  </p:clrMapOvr>
  <p:timing>
    <p:tnLst>
      <p:par>
        <p:cT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CE51AD8-46FC-4EC2-8950-D73E604D8C95}"/>
              </a:ext>
            </a:extLst>
          </p:cNvPr>
          <p:cNvSpPr>
            <a:spLocks noGrp="1"/>
          </p:cNvSpPr>
          <p:nvPr>
            <p:ph type="title"/>
          </p:nvPr>
        </p:nvSpPr>
        <p:spPr/>
        <p:txBody>
          <a:bodyPr>
            <a:normAutofit/>
          </a:bodyPr>
          <a:lstStyle/>
          <a:p>
            <a:r>
              <a:rPr lang="en-IN" sz="3200" b="1" dirty="0">
                <a:latin typeface="Arial" panose="020B0604020202020204" pitchFamily="34" charset="0"/>
                <a:cs typeface="Arial" panose="020B0604020202020204" pitchFamily="34" charset="0"/>
              </a:rPr>
              <a:t>Lab : Bucket sort in Java</a:t>
            </a:r>
          </a:p>
        </p:txBody>
      </p:sp>
      <p:sp>
        <p:nvSpPr>
          <p:cNvPr id="3" name="Content Placeholder 2">
            <a:extLst>
              <a:ext uri="{FF2B5EF4-FFF2-40B4-BE49-F238E27FC236}">
                <a16:creationId xmlns="" xmlns:a16="http://schemas.microsoft.com/office/drawing/2014/main" id="{251F7730-3CA5-4D94-9110-619F8E78C233}"/>
              </a:ext>
            </a:extLst>
          </p:cNvPr>
          <p:cNvSpPr>
            <a:spLocks noGrp="1"/>
          </p:cNvSpPr>
          <p:nvPr>
            <p:ph idx="1"/>
          </p:nvPr>
        </p:nvSpPr>
        <p:spPr/>
        <p:txBody>
          <a:bodyPr/>
          <a:lstStyle/>
          <a:p>
            <a:pPr marL="0" indent="0">
              <a:buNone/>
            </a:pPr>
            <a:r>
              <a:rPr lang="en-IN" dirty="0"/>
              <a:t>Lab 22.1: Implementation of Bucket sort in java.</a:t>
            </a:r>
          </a:p>
        </p:txBody>
      </p:sp>
    </p:spTree>
    <p:extLst>
      <p:ext uri="{BB962C8B-B14F-4D97-AF65-F5344CB8AC3E}">
        <p14:creationId xmlns:p14="http://schemas.microsoft.com/office/powerpoint/2010/main" val="2312716689"/>
      </p:ext>
    </p:extLst>
  </p:cSld>
  <p:clrMapOvr>
    <a:masterClrMapping/>
  </p:clrMapOvr>
  <p:timing>
    <p:tnLst>
      <p:par>
        <p:cT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D79D4FBD-96BB-4D0E-B15F-29A6D5B383F5}"/>
              </a:ext>
            </a:extLst>
          </p:cNvPr>
          <p:cNvSpPr>
            <a:spLocks noGrp="1"/>
          </p:cNvSpPr>
          <p:nvPr>
            <p:ph idx="1"/>
          </p:nvPr>
        </p:nvSpPr>
        <p:spPr>
          <a:xfrm>
            <a:off x="838200" y="242047"/>
            <a:ext cx="10515600" cy="5934916"/>
          </a:xfrm>
        </p:spPr>
        <p:txBody>
          <a:bodyPr>
            <a:normAutofit/>
          </a:bodyPr>
          <a:lstStyle/>
          <a:p>
            <a:pPr marL="0" indent="0">
              <a:buNone/>
            </a:pPr>
            <a:r>
              <a:rPr lang="en-IN" sz="2000" b="1" dirty="0">
                <a:latin typeface="Arial" panose="020B0604020202020204" pitchFamily="34" charset="0"/>
                <a:cs typeface="Arial" panose="020B0604020202020204" pitchFamily="34" charset="0"/>
              </a:rPr>
              <a:t>6. Heap Sort Algorithm</a:t>
            </a:r>
          </a:p>
          <a:p>
            <a:pPr algn="just">
              <a:lnSpc>
                <a:spcPct val="150000"/>
              </a:lnSpc>
            </a:pPr>
            <a:r>
              <a:rPr lang="en-US" sz="2000" dirty="0">
                <a:latin typeface="Arial" panose="020B0604020202020204" pitchFamily="34" charset="0"/>
                <a:cs typeface="Arial" panose="020B0604020202020204" pitchFamily="34" charset="0"/>
              </a:rPr>
              <a:t>Heap Sort is a popular and efficient sorting algorithm in computer programming. Learning how to write the heap sort algorithm requires knowledge of two types of data structures - arrays and trees.</a:t>
            </a:r>
          </a:p>
          <a:p>
            <a:pPr algn="just">
              <a:lnSpc>
                <a:spcPct val="150000"/>
              </a:lnSpc>
            </a:pPr>
            <a:r>
              <a:rPr lang="en-US" sz="2000" dirty="0">
                <a:latin typeface="Arial" panose="020B0604020202020204" pitchFamily="34" charset="0"/>
                <a:cs typeface="Arial" panose="020B0604020202020204" pitchFamily="34" charset="0"/>
              </a:rPr>
              <a:t>The initial set of numbers that we want to sort is stored in an array e.g. [10, 3, 76, 34, 23, 32] and after sorting, we get a sorted array [3,10,23,32,34,76].</a:t>
            </a:r>
          </a:p>
          <a:p>
            <a:pPr algn="just">
              <a:lnSpc>
                <a:spcPct val="150000"/>
              </a:lnSpc>
            </a:pPr>
            <a:r>
              <a:rPr lang="en-US" sz="2000" dirty="0">
                <a:latin typeface="Arial" panose="020B0604020202020204" pitchFamily="34" charset="0"/>
                <a:cs typeface="Arial" panose="020B0604020202020204" pitchFamily="34" charset="0"/>
              </a:rPr>
              <a:t>Heap sort works by visualizing the elements of the array as a special kind of complete binary tree called a heap.</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7067272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243DACC-F801-41C2-8D75-F375A9CC7662}"/>
              </a:ext>
            </a:extLst>
          </p:cNvPr>
          <p:cNvSpPr>
            <a:spLocks noGrp="1"/>
          </p:cNvSpPr>
          <p:nvPr>
            <p:ph type="title"/>
          </p:nvPr>
        </p:nvSpPr>
        <p:spPr>
          <a:xfrm>
            <a:off x="838200" y="365125"/>
            <a:ext cx="10515600" cy="656851"/>
          </a:xfrm>
        </p:spPr>
        <p:txBody>
          <a:bodyPr>
            <a:normAutofit/>
          </a:bodyPr>
          <a:lstStyle/>
          <a:p>
            <a:r>
              <a:rPr lang="en-IN" sz="3200" b="1" dirty="0">
                <a:latin typeface="Arial" panose="020B0604020202020204" pitchFamily="34" charset="0"/>
                <a:cs typeface="Arial" panose="020B0604020202020204" pitchFamily="34" charset="0"/>
              </a:rPr>
              <a:t>Algorithm Analysis</a:t>
            </a:r>
          </a:p>
        </p:txBody>
      </p:sp>
      <p:sp>
        <p:nvSpPr>
          <p:cNvPr id="3" name="Content Placeholder 2">
            <a:extLst>
              <a:ext uri="{FF2B5EF4-FFF2-40B4-BE49-F238E27FC236}">
                <a16:creationId xmlns="" xmlns:a16="http://schemas.microsoft.com/office/drawing/2014/main" id="{14AFB5C3-3506-4BD5-86DA-7D1E828DD3E8}"/>
              </a:ext>
            </a:extLst>
          </p:cNvPr>
          <p:cNvSpPr>
            <a:spLocks noGrp="1"/>
          </p:cNvSpPr>
          <p:nvPr>
            <p:ph idx="1"/>
          </p:nvPr>
        </p:nvSpPr>
        <p:spPr>
          <a:xfrm>
            <a:off x="838200" y="1021976"/>
            <a:ext cx="10515600" cy="5154987"/>
          </a:xfrm>
        </p:spPr>
        <p:txBody>
          <a:bodyPr>
            <a:normAutofit/>
          </a:bodyPr>
          <a:lstStyle/>
          <a:p>
            <a:pPr marL="0" indent="0" algn="just">
              <a:lnSpc>
                <a:spcPct val="150000"/>
              </a:lnSpc>
              <a:buNone/>
            </a:pPr>
            <a:r>
              <a:rPr lang="en-US" sz="2000" dirty="0">
                <a:latin typeface="Arial" panose="020B0604020202020204" pitchFamily="34" charset="0"/>
                <a:cs typeface="Arial" panose="020B0604020202020204" pitchFamily="34" charset="0"/>
              </a:rPr>
              <a:t>• </a:t>
            </a:r>
            <a:r>
              <a:rPr lang="en-US" sz="2000" b="1" dirty="0">
                <a:latin typeface="Arial" panose="020B0604020202020204" pitchFamily="34" charset="0"/>
                <a:cs typeface="Arial" panose="020B0604020202020204" pitchFamily="34" charset="0"/>
              </a:rPr>
              <a:t>What is Computer algorithm?</a:t>
            </a:r>
          </a:p>
          <a:p>
            <a:pPr lvl="1" algn="just">
              <a:lnSpc>
                <a:spcPct val="150000"/>
              </a:lnSpc>
              <a:buFont typeface="Wingdings" panose="05000000000000000000" pitchFamily="2" charset="2"/>
              <a:buChar char="Ø"/>
            </a:pPr>
            <a:r>
              <a:rPr lang="en-US" sz="2000" dirty="0">
                <a:latin typeface="Arial" panose="020B0604020202020204" pitchFamily="34" charset="0"/>
                <a:cs typeface="Arial" panose="020B0604020202020204" pitchFamily="34" charset="0"/>
              </a:rPr>
              <a:t>a set of steps to accomplish or complete a task that is described precisely enough that a computer can run it.</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73689679"/>
      </p:ext>
    </p:extLst>
  </p:cSld>
  <p:clrMapOvr>
    <a:masterClrMapping/>
  </p:clrMapOvr>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36B24F2D-CEE5-45FF-8626-46D20481EB6E}"/>
              </a:ext>
            </a:extLst>
          </p:cNvPr>
          <p:cNvSpPr>
            <a:spLocks noGrp="1"/>
          </p:cNvSpPr>
          <p:nvPr>
            <p:ph idx="1"/>
          </p:nvPr>
        </p:nvSpPr>
        <p:spPr>
          <a:xfrm>
            <a:off x="838200" y="277906"/>
            <a:ext cx="10515600" cy="6418729"/>
          </a:xfrm>
        </p:spPr>
        <p:txBody>
          <a:bodyPr>
            <a:normAutofit/>
          </a:bodyPr>
          <a:lstStyle/>
          <a:p>
            <a:r>
              <a:rPr lang="en-US" sz="2000" b="1" dirty="0">
                <a:latin typeface="Arial" panose="020B0604020202020204" pitchFamily="34" charset="0"/>
                <a:cs typeface="Arial" panose="020B0604020202020204" pitchFamily="34" charset="0"/>
              </a:rPr>
              <a:t>What is Heap Data Structure?</a:t>
            </a:r>
          </a:p>
          <a:p>
            <a:r>
              <a:rPr lang="en-US" sz="2000" dirty="0">
                <a:latin typeface="Arial" panose="020B0604020202020204" pitchFamily="34" charset="0"/>
                <a:cs typeface="Arial" panose="020B0604020202020204" pitchFamily="34" charset="0"/>
              </a:rPr>
              <a:t>Heap is a special tree-based data structure. </a:t>
            </a:r>
            <a:endParaRPr lang="en-US" sz="2000" dirty="0" smtClean="0">
              <a:latin typeface="Arial" panose="020B0604020202020204" pitchFamily="34" charset="0"/>
              <a:cs typeface="Arial" panose="020B0604020202020204" pitchFamily="34" charset="0"/>
            </a:endParaRPr>
          </a:p>
          <a:p>
            <a:endParaRPr lang="en-US" sz="2000" dirty="0">
              <a:latin typeface="Arial" panose="020B0604020202020204" pitchFamily="34" charset="0"/>
              <a:cs typeface="Arial" panose="020B0604020202020204" pitchFamily="34" charset="0"/>
            </a:endParaRPr>
          </a:p>
          <a:p>
            <a:r>
              <a:rPr lang="en-US" sz="2000" dirty="0" smtClean="0">
                <a:latin typeface="Arial" panose="020B0604020202020204" pitchFamily="34" charset="0"/>
                <a:cs typeface="Arial" panose="020B0604020202020204" pitchFamily="34" charset="0"/>
              </a:rPr>
              <a:t>A </a:t>
            </a:r>
            <a:r>
              <a:rPr lang="en-US" sz="2000" dirty="0">
                <a:latin typeface="Arial" panose="020B0604020202020204" pitchFamily="34" charset="0"/>
                <a:cs typeface="Arial" panose="020B0604020202020204" pitchFamily="34" charset="0"/>
              </a:rPr>
              <a:t>binary tree is said to follow a heap data structure if</a:t>
            </a:r>
          </a:p>
          <a:p>
            <a:pPr lvl="1" algn="just">
              <a:lnSpc>
                <a:spcPct val="150000"/>
              </a:lnSpc>
              <a:buFont typeface="Wingdings" panose="05000000000000000000" pitchFamily="2" charset="2"/>
              <a:buChar char="Ø"/>
            </a:pPr>
            <a:endParaRPr lang="en-US" sz="2000" dirty="0" smtClean="0">
              <a:latin typeface="Arial" panose="020B0604020202020204" pitchFamily="34" charset="0"/>
              <a:cs typeface="Arial" panose="020B0604020202020204" pitchFamily="34" charset="0"/>
            </a:endParaRPr>
          </a:p>
          <a:p>
            <a:pPr lvl="1" algn="just">
              <a:lnSpc>
                <a:spcPct val="150000"/>
              </a:lnSpc>
              <a:buFont typeface="Wingdings" panose="05000000000000000000" pitchFamily="2" charset="2"/>
              <a:buChar char="Ø"/>
            </a:pPr>
            <a:r>
              <a:rPr lang="en-US" sz="2000" dirty="0" smtClean="0">
                <a:latin typeface="Arial" panose="020B0604020202020204" pitchFamily="34" charset="0"/>
                <a:cs typeface="Arial" panose="020B0604020202020204" pitchFamily="34" charset="0"/>
              </a:rPr>
              <a:t>It </a:t>
            </a:r>
            <a:r>
              <a:rPr lang="en-US" sz="2000" dirty="0">
                <a:latin typeface="Arial" panose="020B0604020202020204" pitchFamily="34" charset="0"/>
                <a:cs typeface="Arial" panose="020B0604020202020204" pitchFamily="34" charset="0"/>
              </a:rPr>
              <a:t>is a complete binary tree</a:t>
            </a:r>
          </a:p>
          <a:p>
            <a:pPr lvl="1" algn="just">
              <a:lnSpc>
                <a:spcPct val="150000"/>
              </a:lnSpc>
              <a:buFont typeface="Wingdings" panose="05000000000000000000" pitchFamily="2" charset="2"/>
              <a:buChar char="Ø"/>
            </a:pPr>
            <a:endParaRPr lang="en-US" sz="2000" dirty="0" smtClean="0">
              <a:latin typeface="Arial" panose="020B0604020202020204" pitchFamily="34" charset="0"/>
              <a:cs typeface="Arial" panose="020B0604020202020204" pitchFamily="34" charset="0"/>
            </a:endParaRPr>
          </a:p>
          <a:p>
            <a:pPr lvl="1" algn="just">
              <a:lnSpc>
                <a:spcPct val="150000"/>
              </a:lnSpc>
              <a:buFont typeface="Wingdings" panose="05000000000000000000" pitchFamily="2" charset="2"/>
              <a:buChar char="Ø"/>
            </a:pPr>
            <a:r>
              <a:rPr lang="en-US" sz="2000" dirty="0" smtClean="0">
                <a:latin typeface="Arial" panose="020B0604020202020204" pitchFamily="34" charset="0"/>
                <a:cs typeface="Arial" panose="020B0604020202020204" pitchFamily="34" charset="0"/>
              </a:rPr>
              <a:t>All </a:t>
            </a:r>
            <a:r>
              <a:rPr lang="en-US" sz="2000" dirty="0">
                <a:latin typeface="Arial" panose="020B0604020202020204" pitchFamily="34" charset="0"/>
                <a:cs typeface="Arial" panose="020B0604020202020204" pitchFamily="34" charset="0"/>
              </a:rPr>
              <a:t>nodes in the tree follow the property that they are greater than their children i.e. the largest element is at the root and both its children and smaller than the root and so on. Such a heap is called a max-heap. If instead, all nodes are smaller than their children, it is called a min-heap</a:t>
            </a:r>
            <a:r>
              <a:rPr lang="en-US" sz="2000" dirty="0" smtClean="0">
                <a:latin typeface="Arial" panose="020B0604020202020204" pitchFamily="34" charset="0"/>
                <a:cs typeface="Arial" panose="020B0604020202020204" pitchFamily="34" charset="0"/>
              </a:rPr>
              <a:t>.</a:t>
            </a:r>
            <a:endParaRPr lang="en-US"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73460007"/>
      </p:ext>
    </p:extLst>
  </p:cSld>
  <p:clrMapOvr>
    <a:masterClrMapping/>
  </p:clrMapOvr>
  <p:timing>
    <p:tnLst>
      <p:par>
        <p:cT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36B24F2D-CEE5-45FF-8626-46D20481EB6E}"/>
              </a:ext>
            </a:extLst>
          </p:cNvPr>
          <p:cNvSpPr>
            <a:spLocks noGrp="1"/>
          </p:cNvSpPr>
          <p:nvPr>
            <p:ph idx="1"/>
          </p:nvPr>
        </p:nvSpPr>
        <p:spPr>
          <a:xfrm>
            <a:off x="838200" y="277906"/>
            <a:ext cx="10515600" cy="6418729"/>
          </a:xfrm>
        </p:spPr>
        <p:txBody>
          <a:bodyPr>
            <a:normAutofit/>
          </a:bodyPr>
          <a:lstStyle/>
          <a:p>
            <a:pPr algn="just">
              <a:lnSpc>
                <a:spcPct val="150000"/>
              </a:lnSpc>
            </a:pPr>
            <a:r>
              <a:rPr lang="en-US" sz="2000" dirty="0" smtClean="0">
                <a:latin typeface="Arial" panose="020B0604020202020204" pitchFamily="34" charset="0"/>
                <a:cs typeface="Arial" panose="020B0604020202020204" pitchFamily="34" charset="0"/>
              </a:rPr>
              <a:t>The </a:t>
            </a:r>
            <a:r>
              <a:rPr lang="en-US" sz="2000" dirty="0">
                <a:latin typeface="Arial" panose="020B0604020202020204" pitchFamily="34" charset="0"/>
                <a:cs typeface="Arial" panose="020B0604020202020204" pitchFamily="34" charset="0"/>
              </a:rPr>
              <a:t>following example diagram shows Max-Heap and Min-Heap.</a:t>
            </a:r>
            <a:endParaRPr lang="en-IN" sz="20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 xmlns:a16="http://schemas.microsoft.com/office/drawing/2014/main" id="{8844FB2B-2E97-41A2-AC11-C8221643BFE6}"/>
              </a:ext>
            </a:extLst>
          </p:cNvPr>
          <p:cNvPicPr>
            <a:picLocks noChangeAspect="1"/>
          </p:cNvPicPr>
          <p:nvPr/>
        </p:nvPicPr>
        <p:blipFill>
          <a:blip r:embed="rId2"/>
          <a:stretch>
            <a:fillRect/>
          </a:stretch>
        </p:blipFill>
        <p:spPr>
          <a:xfrm>
            <a:off x="2405081" y="1414351"/>
            <a:ext cx="5984317" cy="3757595"/>
          </a:xfrm>
          <a:prstGeom prst="rect">
            <a:avLst/>
          </a:prstGeom>
        </p:spPr>
      </p:pic>
    </p:spTree>
    <p:extLst>
      <p:ext uri="{BB962C8B-B14F-4D97-AF65-F5344CB8AC3E}">
        <p14:creationId xmlns:p14="http://schemas.microsoft.com/office/powerpoint/2010/main" val="2294876396"/>
      </p:ext>
    </p:extLst>
  </p:cSld>
  <p:clrMapOvr>
    <a:masterClrMapping/>
  </p:clrMapOvr>
  <p:timing>
    <p:tnLst>
      <p:par>
        <p:cT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C65E4054-A47B-4DD2-95A4-05F6685C873F}"/>
              </a:ext>
            </a:extLst>
          </p:cNvPr>
          <p:cNvSpPr>
            <a:spLocks noGrp="1"/>
          </p:cNvSpPr>
          <p:nvPr>
            <p:ph idx="1"/>
          </p:nvPr>
        </p:nvSpPr>
        <p:spPr>
          <a:xfrm>
            <a:off x="838200" y="251012"/>
            <a:ext cx="10515600" cy="6499412"/>
          </a:xfrm>
        </p:spPr>
        <p:txBody>
          <a:bodyPr>
            <a:normAutofit/>
          </a:bodyPr>
          <a:lstStyle/>
          <a:p>
            <a:r>
              <a:rPr lang="en-IN" sz="2000" b="1" dirty="0">
                <a:latin typeface="Arial" panose="020B0604020202020204" pitchFamily="34" charset="0"/>
                <a:cs typeface="Arial" panose="020B0604020202020204" pitchFamily="34" charset="0"/>
              </a:rPr>
              <a:t>Working of Heap Sort</a:t>
            </a:r>
          </a:p>
          <a:p>
            <a:pPr lvl="1" algn="just">
              <a:lnSpc>
                <a:spcPct val="150000"/>
              </a:lnSpc>
              <a:buFont typeface="Wingdings" panose="05000000000000000000" pitchFamily="2" charset="2"/>
              <a:buChar char="Ø"/>
            </a:pPr>
            <a:r>
              <a:rPr lang="en-US" sz="2000" dirty="0">
                <a:latin typeface="Arial" panose="020B0604020202020204" pitchFamily="34" charset="0"/>
                <a:cs typeface="Arial" panose="020B0604020202020204" pitchFamily="34" charset="0"/>
              </a:rPr>
              <a:t>Since the tree satisfies Max-Heap property, then the largest item is stored at the root node.</a:t>
            </a:r>
          </a:p>
          <a:p>
            <a:pPr lvl="1" algn="just">
              <a:lnSpc>
                <a:spcPct val="150000"/>
              </a:lnSpc>
              <a:buFont typeface="Wingdings" panose="05000000000000000000" pitchFamily="2" charset="2"/>
              <a:buChar char="Ø"/>
            </a:pPr>
            <a:r>
              <a:rPr lang="en-US" sz="2000" dirty="0">
                <a:latin typeface="Arial" panose="020B0604020202020204" pitchFamily="34" charset="0"/>
                <a:cs typeface="Arial" panose="020B0604020202020204" pitchFamily="34" charset="0"/>
              </a:rPr>
              <a:t>Swap: Remove the root element and put at the end of the array (nth position) Put the last item of the tree (heap) at the vacant place.</a:t>
            </a:r>
          </a:p>
          <a:p>
            <a:pPr lvl="1" algn="just">
              <a:lnSpc>
                <a:spcPct val="150000"/>
              </a:lnSpc>
              <a:buFont typeface="Wingdings" panose="05000000000000000000" pitchFamily="2" charset="2"/>
              <a:buChar char="Ø"/>
            </a:pPr>
            <a:r>
              <a:rPr lang="en-US" sz="2000" dirty="0">
                <a:latin typeface="Arial" panose="020B0604020202020204" pitchFamily="34" charset="0"/>
                <a:cs typeface="Arial" panose="020B0604020202020204" pitchFamily="34" charset="0"/>
              </a:rPr>
              <a:t>Remove: Reduce the size of the heap by 1.</a:t>
            </a:r>
          </a:p>
          <a:p>
            <a:pPr lvl="1" algn="just">
              <a:lnSpc>
                <a:spcPct val="150000"/>
              </a:lnSpc>
              <a:buFont typeface="Wingdings" panose="05000000000000000000" pitchFamily="2" charset="2"/>
              <a:buChar char="Ø"/>
            </a:pPr>
            <a:r>
              <a:rPr lang="en-US" sz="2000" dirty="0" err="1">
                <a:latin typeface="Arial" panose="020B0604020202020204" pitchFamily="34" charset="0"/>
                <a:cs typeface="Arial" panose="020B0604020202020204" pitchFamily="34" charset="0"/>
              </a:rPr>
              <a:t>Heapify</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Heapify</a:t>
            </a:r>
            <a:r>
              <a:rPr lang="en-US" sz="2000" dirty="0">
                <a:latin typeface="Arial" panose="020B0604020202020204" pitchFamily="34" charset="0"/>
                <a:cs typeface="Arial" panose="020B0604020202020204" pitchFamily="34" charset="0"/>
              </a:rPr>
              <a:t> the root element again so that we have the highest element at root.</a:t>
            </a:r>
          </a:p>
          <a:p>
            <a:pPr lvl="1" algn="just">
              <a:lnSpc>
                <a:spcPct val="150000"/>
              </a:lnSpc>
              <a:buFont typeface="Wingdings" panose="05000000000000000000" pitchFamily="2" charset="2"/>
              <a:buChar char="Ø"/>
            </a:pPr>
            <a:r>
              <a:rPr lang="en-US" sz="2000" dirty="0">
                <a:latin typeface="Arial" panose="020B0604020202020204" pitchFamily="34" charset="0"/>
                <a:cs typeface="Arial" panose="020B0604020202020204" pitchFamily="34" charset="0"/>
              </a:rPr>
              <a:t>The process is repeated until all the items of the list are sorted.</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80094255"/>
      </p:ext>
    </p:extLst>
  </p:cSld>
  <p:clrMapOvr>
    <a:masterClrMapping/>
  </p:clrMapOvr>
  <p:timing>
    <p:tnLst>
      <p:par>
        <p:cT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 xmlns:a16="http://schemas.microsoft.com/office/drawing/2014/main" id="{3CFAA7CE-DDE9-40CE-B9C2-F500714AF1D8}"/>
              </a:ext>
            </a:extLst>
          </p:cNvPr>
          <p:cNvPicPr>
            <a:picLocks noChangeAspect="1"/>
          </p:cNvPicPr>
          <p:nvPr/>
        </p:nvPicPr>
        <p:blipFill>
          <a:blip r:embed="rId2"/>
          <a:stretch>
            <a:fillRect/>
          </a:stretch>
        </p:blipFill>
        <p:spPr>
          <a:xfrm>
            <a:off x="269182" y="55358"/>
            <a:ext cx="3028198" cy="1926676"/>
          </a:xfrm>
          <a:prstGeom prst="rect">
            <a:avLst/>
          </a:prstGeom>
        </p:spPr>
      </p:pic>
      <p:pic>
        <p:nvPicPr>
          <p:cNvPr id="10" name="Picture 9">
            <a:extLst>
              <a:ext uri="{FF2B5EF4-FFF2-40B4-BE49-F238E27FC236}">
                <a16:creationId xmlns="" xmlns:a16="http://schemas.microsoft.com/office/drawing/2014/main" id="{38BCA2E3-3ACA-464E-BD66-540A3E2A5BA3}"/>
              </a:ext>
            </a:extLst>
          </p:cNvPr>
          <p:cNvPicPr>
            <a:picLocks noChangeAspect="1"/>
          </p:cNvPicPr>
          <p:nvPr/>
        </p:nvPicPr>
        <p:blipFill>
          <a:blip r:embed="rId3"/>
          <a:stretch>
            <a:fillRect/>
          </a:stretch>
        </p:blipFill>
        <p:spPr>
          <a:xfrm>
            <a:off x="109916" y="2169458"/>
            <a:ext cx="4191597" cy="1739252"/>
          </a:xfrm>
          <a:prstGeom prst="rect">
            <a:avLst/>
          </a:prstGeom>
        </p:spPr>
      </p:pic>
      <p:pic>
        <p:nvPicPr>
          <p:cNvPr id="12" name="Picture 11">
            <a:extLst>
              <a:ext uri="{FF2B5EF4-FFF2-40B4-BE49-F238E27FC236}">
                <a16:creationId xmlns="" xmlns:a16="http://schemas.microsoft.com/office/drawing/2014/main" id="{243A0133-87F3-4BC9-9A62-587D35E9FF9A}"/>
              </a:ext>
            </a:extLst>
          </p:cNvPr>
          <p:cNvPicPr>
            <a:picLocks noChangeAspect="1"/>
          </p:cNvPicPr>
          <p:nvPr/>
        </p:nvPicPr>
        <p:blipFill>
          <a:blip r:embed="rId4"/>
          <a:stretch>
            <a:fillRect/>
          </a:stretch>
        </p:blipFill>
        <p:spPr>
          <a:xfrm>
            <a:off x="212775" y="4179423"/>
            <a:ext cx="3985880" cy="2259149"/>
          </a:xfrm>
          <a:prstGeom prst="rect">
            <a:avLst/>
          </a:prstGeom>
        </p:spPr>
      </p:pic>
      <p:pic>
        <p:nvPicPr>
          <p:cNvPr id="14" name="Picture 13">
            <a:extLst>
              <a:ext uri="{FF2B5EF4-FFF2-40B4-BE49-F238E27FC236}">
                <a16:creationId xmlns="" xmlns:a16="http://schemas.microsoft.com/office/drawing/2014/main" id="{16500EDF-821E-4E05-AEB1-9165E0CABA0B}"/>
              </a:ext>
            </a:extLst>
          </p:cNvPr>
          <p:cNvPicPr>
            <a:picLocks noChangeAspect="1"/>
          </p:cNvPicPr>
          <p:nvPr/>
        </p:nvPicPr>
        <p:blipFill>
          <a:blip r:embed="rId5"/>
          <a:stretch>
            <a:fillRect/>
          </a:stretch>
        </p:blipFill>
        <p:spPr>
          <a:xfrm>
            <a:off x="4652116" y="121391"/>
            <a:ext cx="3487836" cy="1926676"/>
          </a:xfrm>
          <a:prstGeom prst="rect">
            <a:avLst/>
          </a:prstGeom>
        </p:spPr>
      </p:pic>
      <p:pic>
        <p:nvPicPr>
          <p:cNvPr id="16" name="Picture 15">
            <a:extLst>
              <a:ext uri="{FF2B5EF4-FFF2-40B4-BE49-F238E27FC236}">
                <a16:creationId xmlns="" xmlns:a16="http://schemas.microsoft.com/office/drawing/2014/main" id="{82847A5A-876A-4BDB-93C6-CBBF4B0BBA7A}"/>
              </a:ext>
            </a:extLst>
          </p:cNvPr>
          <p:cNvPicPr>
            <a:picLocks noChangeAspect="1"/>
          </p:cNvPicPr>
          <p:nvPr/>
        </p:nvPicPr>
        <p:blipFill>
          <a:blip r:embed="rId6"/>
          <a:stretch>
            <a:fillRect/>
          </a:stretch>
        </p:blipFill>
        <p:spPr>
          <a:xfrm>
            <a:off x="4652117" y="2334230"/>
            <a:ext cx="3487836" cy="1926677"/>
          </a:xfrm>
          <a:prstGeom prst="rect">
            <a:avLst/>
          </a:prstGeom>
        </p:spPr>
      </p:pic>
      <p:pic>
        <p:nvPicPr>
          <p:cNvPr id="18" name="Picture 17">
            <a:extLst>
              <a:ext uri="{FF2B5EF4-FFF2-40B4-BE49-F238E27FC236}">
                <a16:creationId xmlns="" xmlns:a16="http://schemas.microsoft.com/office/drawing/2014/main" id="{4FF46DD1-C746-40B3-B309-82045BB35C45}"/>
              </a:ext>
            </a:extLst>
          </p:cNvPr>
          <p:cNvPicPr>
            <a:picLocks noChangeAspect="1"/>
          </p:cNvPicPr>
          <p:nvPr/>
        </p:nvPicPr>
        <p:blipFill>
          <a:blip r:embed="rId7"/>
          <a:stretch>
            <a:fillRect/>
          </a:stretch>
        </p:blipFill>
        <p:spPr>
          <a:xfrm>
            <a:off x="4728599" y="4596745"/>
            <a:ext cx="3334871" cy="2063924"/>
          </a:xfrm>
          <a:prstGeom prst="rect">
            <a:avLst/>
          </a:prstGeom>
        </p:spPr>
      </p:pic>
      <p:pic>
        <p:nvPicPr>
          <p:cNvPr id="20" name="Picture 19">
            <a:extLst>
              <a:ext uri="{FF2B5EF4-FFF2-40B4-BE49-F238E27FC236}">
                <a16:creationId xmlns="" xmlns:a16="http://schemas.microsoft.com/office/drawing/2014/main" id="{F5A52154-5D24-4315-83E5-E2B621721C3A}"/>
              </a:ext>
            </a:extLst>
          </p:cNvPr>
          <p:cNvPicPr>
            <a:picLocks noChangeAspect="1"/>
          </p:cNvPicPr>
          <p:nvPr/>
        </p:nvPicPr>
        <p:blipFill>
          <a:blip r:embed="rId8"/>
          <a:stretch>
            <a:fillRect/>
          </a:stretch>
        </p:blipFill>
        <p:spPr>
          <a:xfrm>
            <a:off x="8614813" y="121391"/>
            <a:ext cx="3308005" cy="1926676"/>
          </a:xfrm>
          <a:prstGeom prst="rect">
            <a:avLst/>
          </a:prstGeom>
        </p:spPr>
      </p:pic>
      <p:pic>
        <p:nvPicPr>
          <p:cNvPr id="22" name="Picture 21">
            <a:extLst>
              <a:ext uri="{FF2B5EF4-FFF2-40B4-BE49-F238E27FC236}">
                <a16:creationId xmlns="" xmlns:a16="http://schemas.microsoft.com/office/drawing/2014/main" id="{54BA8B2D-009C-47D1-BF1E-9CFFAB1E3791}"/>
              </a:ext>
            </a:extLst>
          </p:cNvPr>
          <p:cNvPicPr>
            <a:picLocks noChangeAspect="1"/>
          </p:cNvPicPr>
          <p:nvPr/>
        </p:nvPicPr>
        <p:blipFill>
          <a:blip r:embed="rId9"/>
          <a:stretch>
            <a:fillRect/>
          </a:stretch>
        </p:blipFill>
        <p:spPr>
          <a:xfrm>
            <a:off x="8524898" y="2467992"/>
            <a:ext cx="3487836" cy="2091450"/>
          </a:xfrm>
          <a:prstGeom prst="rect">
            <a:avLst/>
          </a:prstGeom>
        </p:spPr>
      </p:pic>
      <p:sp>
        <p:nvSpPr>
          <p:cNvPr id="23" name="TextBox 22">
            <a:extLst>
              <a:ext uri="{FF2B5EF4-FFF2-40B4-BE49-F238E27FC236}">
                <a16:creationId xmlns="" xmlns:a16="http://schemas.microsoft.com/office/drawing/2014/main" id="{E6C04F9C-B69E-4706-8301-2B3E5A046C4F}"/>
              </a:ext>
            </a:extLst>
          </p:cNvPr>
          <p:cNvSpPr txBox="1"/>
          <p:nvPr/>
        </p:nvSpPr>
        <p:spPr>
          <a:xfrm>
            <a:off x="8704730" y="5019493"/>
            <a:ext cx="3171637" cy="369332"/>
          </a:xfrm>
          <a:prstGeom prst="rect">
            <a:avLst/>
          </a:prstGeom>
          <a:noFill/>
        </p:spPr>
        <p:txBody>
          <a:bodyPr wrap="none" rtlCol="0">
            <a:spAutoFit/>
          </a:bodyPr>
          <a:lstStyle/>
          <a:p>
            <a:r>
              <a:rPr lang="en-IN" dirty="0"/>
              <a:t>Ex: Swap, Remove, and </a:t>
            </a:r>
            <a:r>
              <a:rPr lang="en-IN" dirty="0" err="1"/>
              <a:t>Heapify</a:t>
            </a:r>
            <a:r>
              <a:rPr lang="en-IN" dirty="0"/>
              <a:t> </a:t>
            </a:r>
          </a:p>
        </p:txBody>
      </p:sp>
      <p:cxnSp>
        <p:nvCxnSpPr>
          <p:cNvPr id="28" name="Straight Arrow Connector 27">
            <a:extLst>
              <a:ext uri="{FF2B5EF4-FFF2-40B4-BE49-F238E27FC236}">
                <a16:creationId xmlns="" xmlns:a16="http://schemas.microsoft.com/office/drawing/2014/main" id="{A7411276-F517-4599-8292-F6B292D43063}"/>
              </a:ext>
            </a:extLst>
          </p:cNvPr>
          <p:cNvCxnSpPr>
            <a:stCxn id="8" idx="2"/>
          </p:cNvCxnSpPr>
          <p:nvPr/>
        </p:nvCxnSpPr>
        <p:spPr>
          <a:xfrm>
            <a:off x="1783281" y="1982034"/>
            <a:ext cx="0" cy="2427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 xmlns:a16="http://schemas.microsoft.com/office/drawing/2014/main" id="{3BC191CE-874C-4B21-BC09-7B1B5E82BD4C}"/>
              </a:ext>
            </a:extLst>
          </p:cNvPr>
          <p:cNvCxnSpPr>
            <a:stCxn id="10" idx="2"/>
          </p:cNvCxnSpPr>
          <p:nvPr/>
        </p:nvCxnSpPr>
        <p:spPr>
          <a:xfrm>
            <a:off x="2205715" y="3908710"/>
            <a:ext cx="0" cy="1874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Connector: Elbow 33">
            <a:extLst>
              <a:ext uri="{FF2B5EF4-FFF2-40B4-BE49-F238E27FC236}">
                <a16:creationId xmlns="" xmlns:a16="http://schemas.microsoft.com/office/drawing/2014/main" id="{892CCD37-4353-4E32-B409-99A7CC9FD6EB}"/>
              </a:ext>
            </a:extLst>
          </p:cNvPr>
          <p:cNvCxnSpPr>
            <a:cxnSpLocks/>
            <a:stCxn id="12" idx="3"/>
            <a:endCxn id="14" idx="1"/>
          </p:cNvCxnSpPr>
          <p:nvPr/>
        </p:nvCxnSpPr>
        <p:spPr>
          <a:xfrm flipV="1">
            <a:off x="4198655" y="1084729"/>
            <a:ext cx="453461" cy="4224269"/>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 xmlns:a16="http://schemas.microsoft.com/office/drawing/2014/main" id="{5580C230-7A8C-4944-A26D-931B91B675D5}"/>
              </a:ext>
            </a:extLst>
          </p:cNvPr>
          <p:cNvCxnSpPr>
            <a:stCxn id="14" idx="2"/>
            <a:endCxn id="16" idx="0"/>
          </p:cNvCxnSpPr>
          <p:nvPr/>
        </p:nvCxnSpPr>
        <p:spPr>
          <a:xfrm>
            <a:off x="6396034" y="2048067"/>
            <a:ext cx="1" cy="2861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 xmlns:a16="http://schemas.microsoft.com/office/drawing/2014/main" id="{7EFB1202-A46B-47D1-B5BF-CB0D61E16EB3}"/>
              </a:ext>
            </a:extLst>
          </p:cNvPr>
          <p:cNvCxnSpPr>
            <a:stCxn id="16" idx="2"/>
            <a:endCxn id="18" idx="0"/>
          </p:cNvCxnSpPr>
          <p:nvPr/>
        </p:nvCxnSpPr>
        <p:spPr>
          <a:xfrm>
            <a:off x="6396035" y="4260907"/>
            <a:ext cx="0" cy="3358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Connector: Elbow 43">
            <a:extLst>
              <a:ext uri="{FF2B5EF4-FFF2-40B4-BE49-F238E27FC236}">
                <a16:creationId xmlns="" xmlns:a16="http://schemas.microsoft.com/office/drawing/2014/main" id="{C5A68AA7-1BFC-436B-B020-E7743CEA7850}"/>
              </a:ext>
            </a:extLst>
          </p:cNvPr>
          <p:cNvCxnSpPr>
            <a:stCxn id="18" idx="3"/>
            <a:endCxn id="20" idx="1"/>
          </p:cNvCxnSpPr>
          <p:nvPr/>
        </p:nvCxnSpPr>
        <p:spPr>
          <a:xfrm flipV="1">
            <a:off x="8063470" y="1084729"/>
            <a:ext cx="551343" cy="454397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 xmlns:a16="http://schemas.microsoft.com/office/drawing/2014/main" id="{1A160FAD-0AEB-4DA1-9C08-89EB9474D30C}"/>
              </a:ext>
            </a:extLst>
          </p:cNvPr>
          <p:cNvCxnSpPr>
            <a:stCxn id="20" idx="2"/>
            <a:endCxn id="22" idx="0"/>
          </p:cNvCxnSpPr>
          <p:nvPr/>
        </p:nvCxnSpPr>
        <p:spPr>
          <a:xfrm>
            <a:off x="10268816" y="2048067"/>
            <a:ext cx="0" cy="4199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94722040"/>
      </p:ext>
    </p:extLst>
  </p:cSld>
  <p:clrMapOvr>
    <a:masterClrMapping/>
  </p:clrMapOvr>
  <p:timing>
    <p:tnLst>
      <p:par>
        <p:cT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832C9688-7F82-478E-9A8B-364F9FA4BF17}"/>
              </a:ext>
            </a:extLst>
          </p:cNvPr>
          <p:cNvSpPr>
            <a:spLocks noGrp="1"/>
          </p:cNvSpPr>
          <p:nvPr>
            <p:ph idx="1"/>
          </p:nvPr>
        </p:nvSpPr>
        <p:spPr>
          <a:xfrm>
            <a:off x="838200" y="206188"/>
            <a:ext cx="10515600" cy="5970775"/>
          </a:xfrm>
        </p:spPr>
        <p:txBody>
          <a:bodyPr>
            <a:normAutofit/>
          </a:bodyPr>
          <a:lstStyle/>
          <a:p>
            <a:r>
              <a:rPr lang="en-IN" sz="2000" b="1" dirty="0">
                <a:latin typeface="Arial" panose="020B0604020202020204" pitchFamily="34" charset="0"/>
                <a:cs typeface="Arial" panose="020B0604020202020204" pitchFamily="34" charset="0"/>
              </a:rPr>
              <a:t>Heap Sort Complexity</a:t>
            </a:r>
          </a:p>
          <a:p>
            <a:endParaRPr lang="en-IN" sz="2000" b="1" dirty="0">
              <a:latin typeface="Arial" panose="020B0604020202020204" pitchFamily="34" charset="0"/>
              <a:cs typeface="Arial" panose="020B0604020202020204" pitchFamily="34" charset="0"/>
            </a:endParaRPr>
          </a:p>
          <a:p>
            <a:endParaRPr lang="en-IN" sz="2000" b="1" dirty="0">
              <a:latin typeface="Arial" panose="020B0604020202020204" pitchFamily="34" charset="0"/>
              <a:cs typeface="Arial" panose="020B0604020202020204" pitchFamily="34" charset="0"/>
            </a:endParaRPr>
          </a:p>
          <a:p>
            <a:endParaRPr lang="en-IN" sz="2000" b="1" dirty="0">
              <a:latin typeface="Arial" panose="020B0604020202020204" pitchFamily="34" charset="0"/>
              <a:cs typeface="Arial" panose="020B0604020202020204" pitchFamily="34" charset="0"/>
            </a:endParaRPr>
          </a:p>
          <a:p>
            <a:endParaRPr lang="en-IN" sz="2000" b="1" dirty="0">
              <a:latin typeface="Arial" panose="020B0604020202020204" pitchFamily="34" charset="0"/>
              <a:cs typeface="Arial" panose="020B0604020202020204" pitchFamily="34" charset="0"/>
            </a:endParaRPr>
          </a:p>
          <a:p>
            <a:endParaRPr lang="en-IN" sz="2000" b="1" dirty="0">
              <a:latin typeface="Arial" panose="020B0604020202020204" pitchFamily="34" charset="0"/>
              <a:cs typeface="Arial" panose="020B0604020202020204" pitchFamily="34" charset="0"/>
            </a:endParaRPr>
          </a:p>
          <a:p>
            <a:endParaRPr lang="en-IN" sz="2000" b="1" dirty="0">
              <a:latin typeface="Arial" panose="020B0604020202020204" pitchFamily="34" charset="0"/>
              <a:cs typeface="Arial" panose="020B0604020202020204" pitchFamily="34" charset="0"/>
            </a:endParaRPr>
          </a:p>
          <a:p>
            <a:endParaRPr lang="en-IN" sz="2000" b="1" dirty="0">
              <a:latin typeface="Arial" panose="020B0604020202020204" pitchFamily="34" charset="0"/>
              <a:cs typeface="Arial" panose="020B0604020202020204" pitchFamily="34" charset="0"/>
            </a:endParaRPr>
          </a:p>
          <a:p>
            <a:endParaRPr lang="en-IN" sz="2000" b="1" dirty="0">
              <a:latin typeface="Arial" panose="020B0604020202020204" pitchFamily="34" charset="0"/>
              <a:cs typeface="Arial" panose="020B0604020202020204" pitchFamily="34" charset="0"/>
            </a:endParaRPr>
          </a:p>
          <a:p>
            <a:pPr algn="just">
              <a:lnSpc>
                <a:spcPct val="150000"/>
              </a:lnSpc>
            </a:pPr>
            <a:r>
              <a:rPr lang="en-US" sz="2000" dirty="0">
                <a:latin typeface="Arial" panose="020B0604020202020204" pitchFamily="34" charset="0"/>
                <a:cs typeface="Arial" panose="020B0604020202020204" pitchFamily="34" charset="0"/>
              </a:rPr>
              <a:t>Heap Sort has O(</a:t>
            </a:r>
            <a:r>
              <a:rPr lang="en-US" sz="2000" dirty="0" err="1">
                <a:latin typeface="Arial" panose="020B0604020202020204" pitchFamily="34" charset="0"/>
                <a:cs typeface="Arial" panose="020B0604020202020204" pitchFamily="34" charset="0"/>
              </a:rPr>
              <a:t>nlog</a:t>
            </a:r>
            <a:r>
              <a:rPr lang="en-US" sz="2000" dirty="0">
                <a:latin typeface="Arial" panose="020B0604020202020204" pitchFamily="34" charset="0"/>
                <a:cs typeface="Arial" panose="020B0604020202020204" pitchFamily="34" charset="0"/>
              </a:rPr>
              <a:t> n) time complexities for all the cases ( best case, average case, and worst case).</a:t>
            </a:r>
            <a:endParaRPr lang="en-IN" sz="2000" dirty="0">
              <a:latin typeface="Arial" panose="020B0604020202020204" pitchFamily="34" charset="0"/>
              <a:cs typeface="Arial" panose="020B0604020202020204" pitchFamily="34" charset="0"/>
            </a:endParaRPr>
          </a:p>
          <a:p>
            <a:endParaRPr lang="en-IN" sz="2000" b="1"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 xmlns:a16="http://schemas.microsoft.com/office/drawing/2014/main" id="{CE0BEBDA-D316-444A-BBF9-50CCB9C806D7}"/>
              </a:ext>
            </a:extLst>
          </p:cNvPr>
          <p:cNvPicPr>
            <a:picLocks noChangeAspect="1"/>
          </p:cNvPicPr>
          <p:nvPr/>
        </p:nvPicPr>
        <p:blipFill>
          <a:blip r:embed="rId2"/>
          <a:stretch>
            <a:fillRect/>
          </a:stretch>
        </p:blipFill>
        <p:spPr>
          <a:xfrm>
            <a:off x="1575918" y="825853"/>
            <a:ext cx="6806082" cy="2771741"/>
          </a:xfrm>
          <a:prstGeom prst="rect">
            <a:avLst/>
          </a:prstGeom>
        </p:spPr>
      </p:pic>
    </p:spTree>
    <p:extLst>
      <p:ext uri="{BB962C8B-B14F-4D97-AF65-F5344CB8AC3E}">
        <p14:creationId xmlns:p14="http://schemas.microsoft.com/office/powerpoint/2010/main" val="3459038508"/>
      </p:ext>
    </p:extLst>
  </p:cSld>
  <p:clrMapOvr>
    <a:masterClrMapping/>
  </p:clrMapOvr>
  <p:timing>
    <p:tnLst>
      <p:par>
        <p:cT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77F20B7-2FAA-4595-AF36-F999C772ACB8}"/>
              </a:ext>
            </a:extLst>
          </p:cNvPr>
          <p:cNvSpPr>
            <a:spLocks noGrp="1"/>
          </p:cNvSpPr>
          <p:nvPr>
            <p:ph type="title"/>
          </p:nvPr>
        </p:nvSpPr>
        <p:spPr/>
        <p:txBody>
          <a:bodyPr>
            <a:normAutofit/>
          </a:bodyPr>
          <a:lstStyle/>
          <a:p>
            <a:r>
              <a:rPr lang="en-IN" sz="3200" b="1" dirty="0">
                <a:latin typeface="Arial" panose="020B0604020202020204" pitchFamily="34" charset="0"/>
                <a:cs typeface="Arial" panose="020B0604020202020204" pitchFamily="34" charset="0"/>
              </a:rPr>
              <a:t>Lab: Heap Sort in Java</a:t>
            </a:r>
          </a:p>
        </p:txBody>
      </p:sp>
      <p:sp>
        <p:nvSpPr>
          <p:cNvPr id="3" name="Content Placeholder 2">
            <a:extLst>
              <a:ext uri="{FF2B5EF4-FFF2-40B4-BE49-F238E27FC236}">
                <a16:creationId xmlns="" xmlns:a16="http://schemas.microsoft.com/office/drawing/2014/main" id="{324874D7-AE54-44B2-928A-07BFB3EB8364}"/>
              </a:ext>
            </a:extLst>
          </p:cNvPr>
          <p:cNvSpPr>
            <a:spLocks noGrp="1"/>
          </p:cNvSpPr>
          <p:nvPr>
            <p:ph idx="1"/>
          </p:nvPr>
        </p:nvSpPr>
        <p:spPr>
          <a:xfrm>
            <a:off x="838200" y="1529790"/>
            <a:ext cx="10515600" cy="4351338"/>
          </a:xfrm>
        </p:spPr>
        <p:txBody>
          <a:bodyPr/>
          <a:lstStyle/>
          <a:p>
            <a:r>
              <a:rPr lang="en-IN" dirty="0"/>
              <a:t>Lab 23.1: Implementation of Heap sort in java.</a:t>
            </a:r>
          </a:p>
        </p:txBody>
      </p:sp>
    </p:spTree>
    <p:extLst>
      <p:ext uri="{BB962C8B-B14F-4D97-AF65-F5344CB8AC3E}">
        <p14:creationId xmlns:p14="http://schemas.microsoft.com/office/powerpoint/2010/main" val="77540424"/>
      </p:ext>
    </p:extLst>
  </p:cSld>
  <p:clrMapOvr>
    <a:masterClrMapping/>
  </p:clrMapOvr>
  <p:timing>
    <p:tnLst>
      <p:par>
        <p:cT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D985CD36-6119-401A-B043-0F9F49238538}"/>
              </a:ext>
            </a:extLst>
          </p:cNvPr>
          <p:cNvSpPr>
            <a:spLocks noGrp="1"/>
          </p:cNvSpPr>
          <p:nvPr>
            <p:ph idx="1"/>
          </p:nvPr>
        </p:nvSpPr>
        <p:spPr>
          <a:xfrm>
            <a:off x="649941" y="143435"/>
            <a:ext cx="10515600" cy="6714565"/>
          </a:xfrm>
        </p:spPr>
        <p:txBody>
          <a:bodyPr/>
          <a:lstStyle/>
          <a:p>
            <a:pPr marL="0" indent="0">
              <a:buNone/>
            </a:pPr>
            <a:r>
              <a:rPr lang="en-IN" sz="2000" b="1" dirty="0">
                <a:latin typeface="Arial" panose="020B0604020202020204" pitchFamily="34" charset="0"/>
                <a:cs typeface="Arial" panose="020B0604020202020204" pitchFamily="34" charset="0"/>
              </a:rPr>
              <a:t>7. Linear Search</a:t>
            </a:r>
          </a:p>
          <a:p>
            <a:pPr algn="just">
              <a:lnSpc>
                <a:spcPct val="150000"/>
              </a:lnSpc>
            </a:pPr>
            <a:r>
              <a:rPr lang="en-US" sz="2000" dirty="0">
                <a:latin typeface="Arial" panose="020B0604020202020204" pitchFamily="34" charset="0"/>
                <a:cs typeface="Arial" panose="020B0604020202020204" pitchFamily="34" charset="0"/>
              </a:rPr>
              <a:t>Linear search is a sequential searching algorithm where we start from one end and check every element of the list until the desired element is found. It is the simplest searching algorithm.</a:t>
            </a:r>
          </a:p>
          <a:p>
            <a:pPr marL="0" indent="0" algn="just">
              <a:lnSpc>
                <a:spcPct val="150000"/>
              </a:lnSpc>
              <a:buNone/>
            </a:pPr>
            <a:r>
              <a:rPr lang="en-IN" sz="2000" b="1" dirty="0">
                <a:latin typeface="Arial" panose="020B0604020202020204" pitchFamily="34" charset="0"/>
                <a:cs typeface="Arial" panose="020B0604020202020204" pitchFamily="34" charset="0"/>
              </a:rPr>
              <a:t>How Linear Search Works?</a:t>
            </a:r>
          </a:p>
          <a:p>
            <a:pPr algn="just">
              <a:lnSpc>
                <a:spcPct val="150000"/>
              </a:lnSpc>
            </a:pPr>
            <a:r>
              <a:rPr lang="en-US" sz="2000" dirty="0">
                <a:latin typeface="Arial" panose="020B0604020202020204" pitchFamily="34" charset="0"/>
                <a:cs typeface="Arial" panose="020B0604020202020204" pitchFamily="34" charset="0"/>
              </a:rPr>
              <a:t>The following steps are followed to search for an element k = 1 in the list below.</a:t>
            </a:r>
          </a:p>
          <a:p>
            <a:pPr algn="just">
              <a:lnSpc>
                <a:spcPct val="150000"/>
              </a:lnSpc>
            </a:pPr>
            <a:endParaRPr lang="en-US" sz="2000" dirty="0">
              <a:latin typeface="Arial" panose="020B0604020202020204" pitchFamily="34" charset="0"/>
              <a:cs typeface="Arial" panose="020B0604020202020204" pitchFamily="34" charset="0"/>
            </a:endParaRPr>
          </a:p>
          <a:p>
            <a:pPr algn="just">
              <a:lnSpc>
                <a:spcPct val="150000"/>
              </a:lnSpc>
            </a:pPr>
            <a:endParaRPr lang="en-US" sz="2000" dirty="0">
              <a:latin typeface="Arial" panose="020B0604020202020204" pitchFamily="34" charset="0"/>
              <a:cs typeface="Arial" panose="020B0604020202020204" pitchFamily="34" charset="0"/>
            </a:endParaRPr>
          </a:p>
          <a:p>
            <a:pPr algn="just">
              <a:lnSpc>
                <a:spcPct val="150000"/>
              </a:lnSpc>
            </a:pPr>
            <a:endParaRPr lang="en-US" sz="2000" dirty="0">
              <a:latin typeface="Arial" panose="020B0604020202020204" pitchFamily="34" charset="0"/>
              <a:cs typeface="Arial" panose="020B0604020202020204" pitchFamily="34" charset="0"/>
            </a:endParaRPr>
          </a:p>
          <a:p>
            <a:pPr algn="just">
              <a:lnSpc>
                <a:spcPct val="150000"/>
              </a:lnSpc>
            </a:pPr>
            <a:endParaRPr lang="en-IN" sz="20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 xmlns:a16="http://schemas.microsoft.com/office/drawing/2014/main" id="{940ABD8E-CECB-4D7E-9347-8E3A978C821E}"/>
              </a:ext>
            </a:extLst>
          </p:cNvPr>
          <p:cNvPicPr>
            <a:picLocks noChangeAspect="1"/>
          </p:cNvPicPr>
          <p:nvPr/>
        </p:nvPicPr>
        <p:blipFill>
          <a:blip r:embed="rId2"/>
          <a:stretch>
            <a:fillRect/>
          </a:stretch>
        </p:blipFill>
        <p:spPr>
          <a:xfrm>
            <a:off x="2349637" y="3316941"/>
            <a:ext cx="5448772" cy="1348857"/>
          </a:xfrm>
          <a:prstGeom prst="rect">
            <a:avLst/>
          </a:prstGeom>
        </p:spPr>
      </p:pic>
    </p:spTree>
    <p:extLst>
      <p:ext uri="{BB962C8B-B14F-4D97-AF65-F5344CB8AC3E}">
        <p14:creationId xmlns:p14="http://schemas.microsoft.com/office/powerpoint/2010/main" val="3763351012"/>
      </p:ext>
    </p:extLst>
  </p:cSld>
  <p:clrMapOvr>
    <a:masterClrMapping/>
  </p:clrMapOvr>
  <p:timing>
    <p:tnLst>
      <p:par>
        <p:cT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9B86B6B8-AFED-4F27-9286-5264F52AF7FC}"/>
              </a:ext>
            </a:extLst>
          </p:cNvPr>
          <p:cNvSpPr>
            <a:spLocks noGrp="1"/>
          </p:cNvSpPr>
          <p:nvPr>
            <p:ph idx="1"/>
          </p:nvPr>
        </p:nvSpPr>
        <p:spPr>
          <a:xfrm>
            <a:off x="838200" y="71717"/>
            <a:ext cx="10515600" cy="6642848"/>
          </a:xfrm>
        </p:spPr>
        <p:txBody>
          <a:bodyPr>
            <a:normAutofit/>
          </a:bodyPr>
          <a:lstStyle/>
          <a:p>
            <a:pPr marL="0" indent="0">
              <a:buNone/>
            </a:pPr>
            <a:r>
              <a:rPr lang="en-US" sz="2000" dirty="0">
                <a:latin typeface="Arial" panose="020B0604020202020204" pitchFamily="34" charset="0"/>
                <a:cs typeface="Arial" panose="020B0604020202020204" pitchFamily="34" charset="0"/>
              </a:rPr>
              <a:t>1.Start from the first element, compare k with each element x.</a:t>
            </a:r>
          </a:p>
          <a:p>
            <a:pPr marL="0" indent="0">
              <a:buNone/>
            </a:pPr>
            <a:endParaRPr lang="en-US" sz="2000" dirty="0">
              <a:latin typeface="Arial" panose="020B0604020202020204" pitchFamily="34" charset="0"/>
              <a:cs typeface="Arial" panose="020B0604020202020204" pitchFamily="34" charset="0"/>
            </a:endParaRPr>
          </a:p>
          <a:p>
            <a:pPr marL="0" indent="0">
              <a:buNone/>
            </a:pPr>
            <a:endParaRPr lang="en-US" sz="2000" dirty="0">
              <a:latin typeface="Arial" panose="020B0604020202020204" pitchFamily="34" charset="0"/>
              <a:cs typeface="Arial" panose="020B0604020202020204" pitchFamily="34" charset="0"/>
            </a:endParaRPr>
          </a:p>
          <a:p>
            <a:pPr marL="0" indent="0">
              <a:buNone/>
            </a:pPr>
            <a:endParaRPr lang="en-US" sz="2000" dirty="0">
              <a:latin typeface="Arial" panose="020B0604020202020204" pitchFamily="34" charset="0"/>
              <a:cs typeface="Arial" panose="020B0604020202020204" pitchFamily="34" charset="0"/>
            </a:endParaRPr>
          </a:p>
          <a:p>
            <a:pPr marL="0" indent="0">
              <a:buNone/>
            </a:pPr>
            <a:endParaRPr lang="en-US" sz="2000" dirty="0">
              <a:latin typeface="Arial" panose="020B0604020202020204" pitchFamily="34" charset="0"/>
              <a:cs typeface="Arial" panose="020B0604020202020204" pitchFamily="34" charset="0"/>
            </a:endParaRPr>
          </a:p>
          <a:p>
            <a:pPr marL="0" indent="0">
              <a:buNone/>
            </a:pPr>
            <a:endParaRPr lang="en-US" sz="2000" dirty="0">
              <a:latin typeface="Arial" panose="020B0604020202020204" pitchFamily="34" charset="0"/>
              <a:cs typeface="Arial" panose="020B0604020202020204" pitchFamily="34" charset="0"/>
            </a:endParaRPr>
          </a:p>
          <a:p>
            <a:pPr marL="0" indent="0">
              <a:buNone/>
            </a:pPr>
            <a:endParaRPr lang="en-US" sz="2000" dirty="0">
              <a:latin typeface="Arial" panose="020B0604020202020204" pitchFamily="34" charset="0"/>
              <a:cs typeface="Arial" panose="020B0604020202020204" pitchFamily="34" charset="0"/>
            </a:endParaRPr>
          </a:p>
          <a:p>
            <a:pPr marL="0" indent="0">
              <a:buNone/>
            </a:pPr>
            <a:endParaRPr lang="en-US" sz="2000" dirty="0">
              <a:latin typeface="Arial" panose="020B0604020202020204" pitchFamily="34" charset="0"/>
              <a:cs typeface="Arial" panose="020B0604020202020204" pitchFamily="34" charset="0"/>
            </a:endParaRPr>
          </a:p>
          <a:p>
            <a:pPr marL="0" indent="0">
              <a:buNone/>
            </a:pPr>
            <a:endParaRPr lang="en-US" sz="2000" dirty="0">
              <a:latin typeface="Arial" panose="020B0604020202020204" pitchFamily="34" charset="0"/>
              <a:cs typeface="Arial" panose="020B0604020202020204" pitchFamily="34" charset="0"/>
            </a:endParaRPr>
          </a:p>
          <a:p>
            <a:pPr marL="0" indent="0">
              <a:buNone/>
            </a:pPr>
            <a:r>
              <a:rPr lang="en-US" sz="2000" dirty="0">
                <a:latin typeface="Arial" panose="020B0604020202020204" pitchFamily="34" charset="0"/>
                <a:cs typeface="Arial" panose="020B0604020202020204" pitchFamily="34" charset="0"/>
              </a:rPr>
              <a:t>2.If x == k, return the index.</a:t>
            </a:r>
          </a:p>
          <a:p>
            <a:pPr marL="0" indent="0">
              <a:buNone/>
            </a:pPr>
            <a:endParaRPr lang="en-US" sz="2000" dirty="0">
              <a:latin typeface="Arial" panose="020B0604020202020204" pitchFamily="34" charset="0"/>
              <a:cs typeface="Arial" panose="020B0604020202020204" pitchFamily="34" charset="0"/>
            </a:endParaRPr>
          </a:p>
          <a:p>
            <a:pPr marL="0" indent="0">
              <a:buNone/>
            </a:pPr>
            <a:endParaRPr lang="en-US" sz="2000" dirty="0">
              <a:latin typeface="Arial" panose="020B0604020202020204" pitchFamily="34" charset="0"/>
              <a:cs typeface="Arial" panose="020B0604020202020204" pitchFamily="34" charset="0"/>
            </a:endParaRPr>
          </a:p>
          <a:p>
            <a:pPr marL="0" indent="0">
              <a:buNone/>
            </a:pPr>
            <a:endParaRPr lang="en-US" sz="2000" dirty="0">
              <a:latin typeface="Arial" panose="020B0604020202020204" pitchFamily="34" charset="0"/>
              <a:cs typeface="Arial" panose="020B0604020202020204" pitchFamily="34" charset="0"/>
            </a:endParaRPr>
          </a:p>
          <a:p>
            <a:pPr marL="0" indent="0">
              <a:buNone/>
            </a:pPr>
            <a:endParaRPr lang="en-US" sz="2000" dirty="0">
              <a:latin typeface="Arial" panose="020B0604020202020204" pitchFamily="34" charset="0"/>
              <a:cs typeface="Arial" panose="020B0604020202020204" pitchFamily="34" charset="0"/>
            </a:endParaRPr>
          </a:p>
          <a:p>
            <a:pPr marL="0" indent="0">
              <a:buNone/>
            </a:pPr>
            <a:endParaRPr lang="en-US" sz="2000" dirty="0">
              <a:latin typeface="Arial" panose="020B0604020202020204" pitchFamily="34" charset="0"/>
              <a:cs typeface="Arial" panose="020B0604020202020204" pitchFamily="34" charset="0"/>
            </a:endParaRPr>
          </a:p>
          <a:p>
            <a:pPr marL="0" indent="0">
              <a:buNone/>
            </a:pPr>
            <a:r>
              <a:rPr lang="en-US" sz="2000" dirty="0">
                <a:latin typeface="Arial" panose="020B0604020202020204" pitchFamily="34" charset="0"/>
                <a:cs typeface="Arial" panose="020B0604020202020204" pitchFamily="34" charset="0"/>
              </a:rPr>
              <a:t>3. Else, return not found.</a:t>
            </a:r>
          </a:p>
          <a:p>
            <a:pPr marL="0" indent="0">
              <a:buNone/>
            </a:pPr>
            <a:endParaRPr lang="en-US" sz="2000" dirty="0">
              <a:latin typeface="Arial" panose="020B0604020202020204" pitchFamily="34" charset="0"/>
              <a:cs typeface="Arial" panose="020B0604020202020204" pitchFamily="34" charset="0"/>
            </a:endParaRPr>
          </a:p>
          <a:p>
            <a:pPr marL="0" indent="0">
              <a:buNone/>
            </a:pPr>
            <a:endParaRPr lang="en-US" sz="2000" dirty="0">
              <a:latin typeface="Arial" panose="020B0604020202020204" pitchFamily="34" charset="0"/>
              <a:cs typeface="Arial" panose="020B0604020202020204" pitchFamily="34" charset="0"/>
            </a:endParaRPr>
          </a:p>
          <a:p>
            <a:pPr marL="0" indent="0">
              <a:buNone/>
            </a:pPr>
            <a:endParaRPr lang="en-IN" sz="20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 xmlns:a16="http://schemas.microsoft.com/office/drawing/2014/main" id="{41364EAF-FEE9-4130-B846-3E2A35C5D68E}"/>
              </a:ext>
            </a:extLst>
          </p:cNvPr>
          <p:cNvPicPr>
            <a:picLocks noChangeAspect="1"/>
          </p:cNvPicPr>
          <p:nvPr/>
        </p:nvPicPr>
        <p:blipFill>
          <a:blip r:embed="rId2"/>
          <a:stretch>
            <a:fillRect/>
          </a:stretch>
        </p:blipFill>
        <p:spPr>
          <a:xfrm>
            <a:off x="2922495" y="594777"/>
            <a:ext cx="4043082" cy="2963262"/>
          </a:xfrm>
          <a:prstGeom prst="rect">
            <a:avLst/>
          </a:prstGeom>
        </p:spPr>
      </p:pic>
      <p:pic>
        <p:nvPicPr>
          <p:cNvPr id="7" name="Picture 6">
            <a:extLst>
              <a:ext uri="{FF2B5EF4-FFF2-40B4-BE49-F238E27FC236}">
                <a16:creationId xmlns="" xmlns:a16="http://schemas.microsoft.com/office/drawing/2014/main" id="{96FF393C-1591-4C09-A7F7-D981377B596A}"/>
              </a:ext>
            </a:extLst>
          </p:cNvPr>
          <p:cNvPicPr>
            <a:picLocks noChangeAspect="1"/>
          </p:cNvPicPr>
          <p:nvPr/>
        </p:nvPicPr>
        <p:blipFill>
          <a:blip r:embed="rId3"/>
          <a:stretch>
            <a:fillRect/>
          </a:stretch>
        </p:blipFill>
        <p:spPr>
          <a:xfrm>
            <a:off x="2922495" y="4081099"/>
            <a:ext cx="4043082" cy="1790783"/>
          </a:xfrm>
          <a:prstGeom prst="rect">
            <a:avLst/>
          </a:prstGeom>
        </p:spPr>
      </p:pic>
    </p:spTree>
    <p:extLst>
      <p:ext uri="{BB962C8B-B14F-4D97-AF65-F5344CB8AC3E}">
        <p14:creationId xmlns:p14="http://schemas.microsoft.com/office/powerpoint/2010/main" val="1451606685"/>
      </p:ext>
    </p:extLst>
  </p:cSld>
  <p:clrMapOvr>
    <a:masterClrMapping/>
  </p:clrMapOvr>
  <p:timing>
    <p:tnLst>
      <p:par>
        <p:cT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D7F29F93-3E38-4F8E-BB78-52CFE7E02F88}"/>
              </a:ext>
            </a:extLst>
          </p:cNvPr>
          <p:cNvSpPr>
            <a:spLocks noGrp="1"/>
          </p:cNvSpPr>
          <p:nvPr>
            <p:ph idx="1"/>
          </p:nvPr>
        </p:nvSpPr>
        <p:spPr>
          <a:xfrm>
            <a:off x="838200" y="161365"/>
            <a:ext cx="10515600" cy="6015598"/>
          </a:xfrm>
        </p:spPr>
        <p:txBody>
          <a:bodyPr>
            <a:normAutofit/>
          </a:bodyPr>
          <a:lstStyle/>
          <a:p>
            <a:r>
              <a:rPr lang="en-IN" sz="2000" b="1" dirty="0">
                <a:latin typeface="Arial" panose="020B0604020202020204" pitchFamily="34" charset="0"/>
                <a:cs typeface="Arial" panose="020B0604020202020204" pitchFamily="34" charset="0"/>
              </a:rPr>
              <a:t>Linear Search Algorithm</a:t>
            </a:r>
          </a:p>
          <a:p>
            <a:endParaRPr lang="en-IN" sz="2000" b="1" dirty="0">
              <a:latin typeface="Arial" panose="020B0604020202020204" pitchFamily="34" charset="0"/>
              <a:cs typeface="Arial" panose="020B0604020202020204" pitchFamily="34" charset="0"/>
            </a:endParaRPr>
          </a:p>
          <a:p>
            <a:endParaRPr lang="en-IN" sz="2000" b="1" dirty="0">
              <a:latin typeface="Arial" panose="020B0604020202020204" pitchFamily="34" charset="0"/>
              <a:cs typeface="Arial" panose="020B0604020202020204" pitchFamily="34" charset="0"/>
            </a:endParaRPr>
          </a:p>
          <a:p>
            <a:endParaRPr lang="en-IN" sz="2000" b="1" dirty="0">
              <a:latin typeface="Arial" panose="020B0604020202020204" pitchFamily="34" charset="0"/>
              <a:cs typeface="Arial" panose="020B0604020202020204" pitchFamily="34" charset="0"/>
            </a:endParaRPr>
          </a:p>
          <a:p>
            <a:endParaRPr lang="en-IN" sz="2000" b="1"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Linear Search Complexities</a:t>
            </a:r>
          </a:p>
          <a:p>
            <a:pPr lvl="1">
              <a:buFont typeface="Wingdings" panose="05000000000000000000" pitchFamily="2" charset="2"/>
              <a:buChar char="Ø"/>
            </a:pPr>
            <a:r>
              <a:rPr lang="en-IN" sz="1800" b="1" dirty="0">
                <a:latin typeface="Arial" panose="020B0604020202020204" pitchFamily="34" charset="0"/>
                <a:cs typeface="Arial" panose="020B0604020202020204" pitchFamily="34" charset="0"/>
              </a:rPr>
              <a:t>Time Complexity: </a:t>
            </a:r>
            <a:r>
              <a:rPr lang="en-IN" sz="1800" dirty="0">
                <a:latin typeface="Arial" panose="020B0604020202020204" pitchFamily="34" charset="0"/>
                <a:cs typeface="Arial" panose="020B0604020202020204" pitchFamily="34" charset="0"/>
              </a:rPr>
              <a:t>0(n)</a:t>
            </a:r>
          </a:p>
          <a:p>
            <a:pPr lvl="1">
              <a:buFont typeface="Wingdings" panose="05000000000000000000" pitchFamily="2" charset="2"/>
              <a:buChar char="Ø"/>
            </a:pPr>
            <a:endParaRPr lang="en-IN" sz="1800" b="1" dirty="0">
              <a:latin typeface="Arial" panose="020B0604020202020204" pitchFamily="34" charset="0"/>
              <a:cs typeface="Arial" panose="020B0604020202020204" pitchFamily="34" charset="0"/>
            </a:endParaRPr>
          </a:p>
          <a:p>
            <a:pPr lvl="1">
              <a:buFont typeface="Wingdings" panose="05000000000000000000" pitchFamily="2" charset="2"/>
              <a:buChar char="Ø"/>
            </a:pPr>
            <a:r>
              <a:rPr lang="en-IN" sz="1800" b="1" dirty="0">
                <a:latin typeface="Arial" panose="020B0604020202020204" pitchFamily="34" charset="0"/>
                <a:cs typeface="Arial" panose="020B0604020202020204" pitchFamily="34" charset="0"/>
              </a:rPr>
              <a:t>Space Complexity: </a:t>
            </a:r>
            <a:r>
              <a:rPr lang="en-IN" sz="1800" dirty="0">
                <a:latin typeface="Arial" panose="020B0604020202020204" pitchFamily="34" charset="0"/>
                <a:cs typeface="Arial" panose="020B0604020202020204" pitchFamily="34" charset="0"/>
              </a:rPr>
              <a:t>0(1)</a:t>
            </a:r>
          </a:p>
          <a:p>
            <a:endParaRPr lang="en-IN" sz="2000" b="1"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Linear Search Applications</a:t>
            </a:r>
          </a:p>
          <a:p>
            <a:pPr lvl="1">
              <a:buFont typeface="Wingdings" panose="05000000000000000000" pitchFamily="2" charset="2"/>
              <a:buChar char="Ø"/>
            </a:pPr>
            <a:r>
              <a:rPr lang="en-US" sz="2000" dirty="0">
                <a:latin typeface="Arial" panose="020B0604020202020204" pitchFamily="34" charset="0"/>
                <a:cs typeface="Arial" panose="020B0604020202020204" pitchFamily="34" charset="0"/>
              </a:rPr>
              <a:t>For searching operations in smaller arrays (&lt;100 items).</a:t>
            </a:r>
            <a:endParaRPr lang="en-IN" sz="2000" dirty="0">
              <a:latin typeface="Arial" panose="020B0604020202020204" pitchFamily="34" charset="0"/>
              <a:cs typeface="Arial" panose="020B0604020202020204" pitchFamily="34" charset="0"/>
            </a:endParaRPr>
          </a:p>
          <a:p>
            <a:endParaRPr lang="en-IN" sz="2000" b="1"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 xmlns:a16="http://schemas.microsoft.com/office/drawing/2014/main" id="{E43B5BBC-2E9F-4F14-9376-F38C5EE9AA7F}"/>
              </a:ext>
            </a:extLst>
          </p:cNvPr>
          <p:cNvPicPr>
            <a:picLocks noChangeAspect="1"/>
          </p:cNvPicPr>
          <p:nvPr/>
        </p:nvPicPr>
        <p:blipFill>
          <a:blip r:embed="rId2"/>
          <a:stretch>
            <a:fillRect/>
          </a:stretch>
        </p:blipFill>
        <p:spPr>
          <a:xfrm>
            <a:off x="1560233" y="788895"/>
            <a:ext cx="6866215" cy="1275723"/>
          </a:xfrm>
          <a:prstGeom prst="rect">
            <a:avLst/>
          </a:prstGeom>
        </p:spPr>
      </p:pic>
    </p:spTree>
    <p:extLst>
      <p:ext uri="{BB962C8B-B14F-4D97-AF65-F5344CB8AC3E}">
        <p14:creationId xmlns:p14="http://schemas.microsoft.com/office/powerpoint/2010/main" val="689741213"/>
      </p:ext>
    </p:extLst>
  </p:cSld>
  <p:clrMapOvr>
    <a:masterClrMapping/>
  </p:clrMapOvr>
  <p:timing>
    <p:tnLst>
      <p:par>
        <p:cT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F076382-7037-4732-BE95-43B4FF10A25D}"/>
              </a:ext>
            </a:extLst>
          </p:cNvPr>
          <p:cNvSpPr>
            <a:spLocks noGrp="1"/>
          </p:cNvSpPr>
          <p:nvPr>
            <p:ph type="title"/>
          </p:nvPr>
        </p:nvSpPr>
        <p:spPr>
          <a:xfrm>
            <a:off x="838200" y="365125"/>
            <a:ext cx="10515600" cy="925793"/>
          </a:xfrm>
        </p:spPr>
        <p:txBody>
          <a:bodyPr>
            <a:normAutofit/>
          </a:bodyPr>
          <a:lstStyle/>
          <a:p>
            <a:r>
              <a:rPr lang="en-IN" sz="3200" b="1" dirty="0">
                <a:latin typeface="Arial" panose="020B0604020202020204" pitchFamily="34" charset="0"/>
                <a:cs typeface="Arial" panose="020B0604020202020204" pitchFamily="34" charset="0"/>
              </a:rPr>
              <a:t>Lab : Linear Search in Java</a:t>
            </a:r>
          </a:p>
        </p:txBody>
      </p:sp>
      <p:sp>
        <p:nvSpPr>
          <p:cNvPr id="3" name="Content Placeholder 2">
            <a:extLst>
              <a:ext uri="{FF2B5EF4-FFF2-40B4-BE49-F238E27FC236}">
                <a16:creationId xmlns="" xmlns:a16="http://schemas.microsoft.com/office/drawing/2014/main" id="{906947CB-AA59-45CF-98E3-9BC374D602A1}"/>
              </a:ext>
            </a:extLst>
          </p:cNvPr>
          <p:cNvSpPr>
            <a:spLocks noGrp="1"/>
          </p:cNvSpPr>
          <p:nvPr>
            <p:ph idx="1"/>
          </p:nvPr>
        </p:nvSpPr>
        <p:spPr>
          <a:xfrm>
            <a:off x="838200" y="1404284"/>
            <a:ext cx="10515600" cy="4351338"/>
          </a:xfrm>
        </p:spPr>
        <p:txBody>
          <a:bodyPr>
            <a:normAutofit/>
          </a:bodyPr>
          <a:lstStyle/>
          <a:p>
            <a:r>
              <a:rPr lang="en-IN" sz="2000" dirty="0">
                <a:latin typeface="Arial" panose="020B0604020202020204" pitchFamily="34" charset="0"/>
                <a:cs typeface="Arial" panose="020B0604020202020204" pitchFamily="34" charset="0"/>
              </a:rPr>
              <a:t>Lab 24.1: Implementation of linear search in java.</a:t>
            </a:r>
          </a:p>
        </p:txBody>
      </p:sp>
    </p:spTree>
    <p:extLst>
      <p:ext uri="{BB962C8B-B14F-4D97-AF65-F5344CB8AC3E}">
        <p14:creationId xmlns:p14="http://schemas.microsoft.com/office/powerpoint/2010/main" val="102654910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67A1DF6-6E58-43CD-8D04-7CAB6DDDF501}"/>
              </a:ext>
            </a:extLst>
          </p:cNvPr>
          <p:cNvSpPr>
            <a:spLocks noGrp="1"/>
          </p:cNvSpPr>
          <p:nvPr>
            <p:ph type="title"/>
          </p:nvPr>
        </p:nvSpPr>
        <p:spPr>
          <a:xfrm>
            <a:off x="838200" y="365125"/>
            <a:ext cx="10515600" cy="647887"/>
          </a:xfrm>
        </p:spPr>
        <p:txBody>
          <a:bodyPr>
            <a:normAutofit/>
          </a:bodyPr>
          <a:lstStyle/>
          <a:p>
            <a:r>
              <a:rPr lang="en-IN" sz="3200" b="1" dirty="0">
                <a:latin typeface="Arial" panose="020B0604020202020204" pitchFamily="34" charset="0"/>
                <a:cs typeface="Arial" panose="020B0604020202020204" pitchFamily="34" charset="0"/>
              </a:rPr>
              <a:t>Algorithm Analysis</a:t>
            </a:r>
          </a:p>
        </p:txBody>
      </p:sp>
      <p:sp>
        <p:nvSpPr>
          <p:cNvPr id="3" name="Content Placeholder 2">
            <a:extLst>
              <a:ext uri="{FF2B5EF4-FFF2-40B4-BE49-F238E27FC236}">
                <a16:creationId xmlns="" xmlns:a16="http://schemas.microsoft.com/office/drawing/2014/main" id="{6485CBBD-C67B-49BC-8BE7-24BAF0C1CD07}"/>
              </a:ext>
            </a:extLst>
          </p:cNvPr>
          <p:cNvSpPr>
            <a:spLocks noGrp="1"/>
          </p:cNvSpPr>
          <p:nvPr>
            <p:ph idx="1"/>
          </p:nvPr>
        </p:nvSpPr>
        <p:spPr>
          <a:xfrm>
            <a:off x="838200" y="1075764"/>
            <a:ext cx="10515600" cy="5656729"/>
          </a:xfrm>
        </p:spPr>
        <p:txBody>
          <a:bodyPr>
            <a:normAutofit/>
          </a:bodyPr>
          <a:lstStyle/>
          <a:p>
            <a:r>
              <a:rPr lang="en-US" sz="2000" b="1" dirty="0">
                <a:latin typeface="Arial" panose="020B0604020202020204" pitchFamily="34" charset="0"/>
                <a:cs typeface="Arial" panose="020B0604020202020204" pitchFamily="34" charset="0"/>
              </a:rPr>
              <a:t>Characteristics of an algorithm:-</a:t>
            </a:r>
          </a:p>
          <a:p>
            <a:pPr lvl="1" algn="just">
              <a:lnSpc>
                <a:spcPct val="150000"/>
              </a:lnSpc>
              <a:buFont typeface="Wingdings" panose="05000000000000000000" pitchFamily="2" charset="2"/>
              <a:buChar char="Ø"/>
            </a:pPr>
            <a:r>
              <a:rPr lang="en-US" sz="2000" dirty="0">
                <a:latin typeface="Arial" panose="020B0604020202020204" pitchFamily="34" charset="0"/>
                <a:cs typeface="Arial" panose="020B0604020202020204" pitchFamily="34" charset="0"/>
              </a:rPr>
              <a:t>Must take an input.</a:t>
            </a:r>
          </a:p>
          <a:p>
            <a:pPr lvl="1" algn="just">
              <a:lnSpc>
                <a:spcPct val="150000"/>
              </a:lnSpc>
              <a:buFont typeface="Wingdings" panose="05000000000000000000" pitchFamily="2" charset="2"/>
              <a:buChar char="Ø"/>
            </a:pPr>
            <a:r>
              <a:rPr lang="en-US" sz="2000" dirty="0">
                <a:latin typeface="Arial" panose="020B0604020202020204" pitchFamily="34" charset="0"/>
                <a:cs typeface="Arial" panose="020B0604020202020204" pitchFamily="34" charset="0"/>
              </a:rPr>
              <a:t>Must give some output(yes/no, value etc.)</a:t>
            </a:r>
          </a:p>
          <a:p>
            <a:pPr lvl="1" algn="just">
              <a:lnSpc>
                <a:spcPct val="150000"/>
              </a:lnSpc>
              <a:buFont typeface="Wingdings" panose="05000000000000000000" pitchFamily="2" charset="2"/>
              <a:buChar char="Ø"/>
            </a:pPr>
            <a:r>
              <a:rPr lang="en-US" sz="2000" dirty="0">
                <a:latin typeface="Arial" panose="020B0604020202020204" pitchFamily="34" charset="0"/>
                <a:cs typeface="Arial" panose="020B0604020202020204" pitchFamily="34" charset="0"/>
              </a:rPr>
              <a:t>Definiteness– each instruction is clear and unambiguous.</a:t>
            </a:r>
          </a:p>
          <a:p>
            <a:pPr lvl="1" algn="just">
              <a:lnSpc>
                <a:spcPct val="150000"/>
              </a:lnSpc>
              <a:buFont typeface="Wingdings" panose="05000000000000000000" pitchFamily="2" charset="2"/>
              <a:buChar char="Ø"/>
            </a:pPr>
            <a:r>
              <a:rPr lang="en-US" sz="2000" dirty="0">
                <a:latin typeface="Arial" panose="020B0604020202020204" pitchFamily="34" charset="0"/>
                <a:cs typeface="Arial" panose="020B0604020202020204" pitchFamily="34" charset="0"/>
              </a:rPr>
              <a:t>Finiteness– algorithm terminates after a finite number of steps.</a:t>
            </a:r>
          </a:p>
          <a:p>
            <a:pPr lvl="1" algn="just">
              <a:lnSpc>
                <a:spcPct val="150000"/>
              </a:lnSpc>
              <a:buFont typeface="Wingdings" panose="05000000000000000000" pitchFamily="2" charset="2"/>
              <a:buChar char="Ø"/>
            </a:pPr>
            <a:r>
              <a:rPr lang="en-US" sz="2000" dirty="0">
                <a:latin typeface="Arial" panose="020B0604020202020204" pitchFamily="34" charset="0"/>
                <a:cs typeface="Arial" panose="020B0604020202020204" pitchFamily="34" charset="0"/>
              </a:rPr>
              <a:t>Effectiveness– every instruction must be basic i.e. simple instruction.</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73723989"/>
      </p:ext>
    </p:extLst>
  </p:cSld>
  <p:clrMapOvr>
    <a:masterClrMapping/>
  </p:clrMapOvr>
  <p:timing>
    <p:tnLst>
      <p:par>
        <p:cT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F16C7E9F-4649-450C-966D-2EBB46CD0B9B}"/>
              </a:ext>
            </a:extLst>
          </p:cNvPr>
          <p:cNvSpPr>
            <a:spLocks noGrp="1"/>
          </p:cNvSpPr>
          <p:nvPr>
            <p:ph idx="1"/>
          </p:nvPr>
        </p:nvSpPr>
        <p:spPr>
          <a:xfrm>
            <a:off x="838200" y="197224"/>
            <a:ext cx="10515600" cy="6598023"/>
          </a:xfrm>
        </p:spPr>
        <p:txBody>
          <a:bodyPr>
            <a:normAutofit/>
          </a:bodyPr>
          <a:lstStyle/>
          <a:p>
            <a:pPr marL="0" indent="0">
              <a:buNone/>
            </a:pPr>
            <a:r>
              <a:rPr lang="en-IN" sz="2000" b="1" dirty="0">
                <a:latin typeface="Arial" panose="020B0604020202020204" pitchFamily="34" charset="0"/>
                <a:cs typeface="Arial" panose="020B0604020202020204" pitchFamily="34" charset="0"/>
              </a:rPr>
              <a:t>8. Binary Search</a:t>
            </a:r>
          </a:p>
          <a:p>
            <a:pPr algn="just">
              <a:lnSpc>
                <a:spcPct val="150000"/>
              </a:lnSpc>
            </a:pPr>
            <a:r>
              <a:rPr lang="en-US" sz="2000" dirty="0">
                <a:latin typeface="Arial" panose="020B0604020202020204" pitchFamily="34" charset="0"/>
                <a:cs typeface="Arial" panose="020B0604020202020204" pitchFamily="34" charset="0"/>
              </a:rPr>
              <a:t>Binary Search is a searching algorithm for finding an element's position in a sorted array.</a:t>
            </a:r>
          </a:p>
          <a:p>
            <a:pPr algn="just">
              <a:lnSpc>
                <a:spcPct val="150000"/>
              </a:lnSpc>
            </a:pPr>
            <a:r>
              <a:rPr lang="en-US" sz="2000" dirty="0">
                <a:latin typeface="Arial" panose="020B0604020202020204" pitchFamily="34" charset="0"/>
                <a:cs typeface="Arial" panose="020B0604020202020204" pitchFamily="34" charset="0"/>
              </a:rPr>
              <a:t>In this approach, the element is always searched in the middle of a portion of an array.</a:t>
            </a:r>
          </a:p>
          <a:p>
            <a:pPr algn="just">
              <a:lnSpc>
                <a:spcPct val="150000"/>
              </a:lnSpc>
            </a:pPr>
            <a:r>
              <a:rPr lang="en-US" sz="2000" dirty="0">
                <a:latin typeface="Arial" panose="020B0604020202020204" pitchFamily="34" charset="0"/>
                <a:cs typeface="Arial" panose="020B0604020202020204" pitchFamily="34" charset="0"/>
              </a:rPr>
              <a:t>Binary Search Algorithm can be implemented in two ways which are discussed below.</a:t>
            </a:r>
          </a:p>
          <a:p>
            <a:pPr lvl="1" algn="just">
              <a:lnSpc>
                <a:spcPct val="150000"/>
              </a:lnSpc>
              <a:buFont typeface="Wingdings" panose="05000000000000000000" pitchFamily="2" charset="2"/>
              <a:buChar char="Ø"/>
            </a:pPr>
            <a:r>
              <a:rPr lang="en-US" sz="2000" dirty="0">
                <a:latin typeface="Arial" panose="020B0604020202020204" pitchFamily="34" charset="0"/>
                <a:cs typeface="Arial" panose="020B0604020202020204" pitchFamily="34" charset="0"/>
              </a:rPr>
              <a:t>Iterative Method</a:t>
            </a:r>
          </a:p>
          <a:p>
            <a:pPr lvl="1" algn="just">
              <a:lnSpc>
                <a:spcPct val="150000"/>
              </a:lnSpc>
              <a:buFont typeface="Wingdings" panose="05000000000000000000" pitchFamily="2" charset="2"/>
              <a:buChar char="Ø"/>
            </a:pPr>
            <a:r>
              <a:rPr lang="en-US" sz="2000" dirty="0">
                <a:latin typeface="Arial" panose="020B0604020202020204" pitchFamily="34" charset="0"/>
                <a:cs typeface="Arial" panose="020B0604020202020204" pitchFamily="34" charset="0"/>
              </a:rPr>
              <a:t>Recursive Method</a:t>
            </a:r>
          </a:p>
          <a:p>
            <a:pPr algn="just">
              <a:lnSpc>
                <a:spcPct val="150000"/>
              </a:lnSpc>
            </a:pPr>
            <a:r>
              <a:rPr lang="en-US" sz="2000" dirty="0">
                <a:latin typeface="Arial" panose="020B0604020202020204" pitchFamily="34" charset="0"/>
                <a:cs typeface="Arial" panose="020B0604020202020204" pitchFamily="34" charset="0"/>
              </a:rPr>
              <a:t>The recursive method follows the divide and conquer approach.</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94932993"/>
      </p:ext>
    </p:extLst>
  </p:cSld>
  <p:clrMapOvr>
    <a:masterClrMapping/>
  </p:clrMapOvr>
  <p:timing>
    <p:tnLst>
      <p:par>
        <p:cT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B90027F0-57BA-4F4A-A164-FACD352FC59A}"/>
              </a:ext>
            </a:extLst>
          </p:cNvPr>
          <p:cNvSpPr>
            <a:spLocks noGrp="1"/>
          </p:cNvSpPr>
          <p:nvPr>
            <p:ph idx="1"/>
          </p:nvPr>
        </p:nvSpPr>
        <p:spPr>
          <a:xfrm>
            <a:off x="838200" y="188259"/>
            <a:ext cx="10515600" cy="6553200"/>
          </a:xfrm>
        </p:spPr>
        <p:txBody>
          <a:bodyPr>
            <a:normAutofit/>
          </a:bodyPr>
          <a:lstStyle/>
          <a:p>
            <a:r>
              <a:rPr lang="en-US" sz="2000" dirty="0">
                <a:latin typeface="Arial" panose="020B0604020202020204" pitchFamily="34" charset="0"/>
                <a:cs typeface="Arial" panose="020B0604020202020204" pitchFamily="34" charset="0"/>
              </a:rPr>
              <a:t>The general steps for both methods are discussed below.</a:t>
            </a:r>
          </a:p>
          <a:p>
            <a:pPr marL="457200" indent="-457200">
              <a:buAutoNum type="arabicPeriod"/>
            </a:pPr>
            <a:r>
              <a:rPr lang="en-US" sz="2000" dirty="0">
                <a:latin typeface="Arial" panose="020B0604020202020204" pitchFamily="34" charset="0"/>
                <a:cs typeface="Arial" panose="020B0604020202020204" pitchFamily="34" charset="0"/>
              </a:rPr>
              <a:t>The array in which searching is to be performed is:</a:t>
            </a:r>
          </a:p>
          <a:p>
            <a:pPr marL="457200" indent="-457200">
              <a:buAutoNum type="arabicPeriod"/>
            </a:pPr>
            <a:endParaRPr lang="en-US" sz="2000" dirty="0">
              <a:latin typeface="Arial" panose="020B0604020202020204" pitchFamily="34" charset="0"/>
              <a:cs typeface="Arial" panose="020B0604020202020204" pitchFamily="34" charset="0"/>
            </a:endParaRPr>
          </a:p>
          <a:p>
            <a:pPr marL="457200" indent="-457200">
              <a:buAutoNum type="arabicPeriod"/>
            </a:pPr>
            <a:endParaRPr lang="en-US" sz="2000" dirty="0">
              <a:latin typeface="Arial" panose="020B0604020202020204" pitchFamily="34" charset="0"/>
              <a:cs typeface="Arial" panose="020B0604020202020204" pitchFamily="34" charset="0"/>
            </a:endParaRPr>
          </a:p>
          <a:p>
            <a:pPr marL="457200" indent="-457200">
              <a:buAutoNum type="arabicPeriod"/>
            </a:pPr>
            <a:endParaRPr lang="en-US" sz="2000" dirty="0">
              <a:latin typeface="Arial" panose="020B0604020202020204" pitchFamily="34" charset="0"/>
              <a:cs typeface="Arial" panose="020B0604020202020204" pitchFamily="34" charset="0"/>
            </a:endParaRPr>
          </a:p>
          <a:p>
            <a:pPr marL="457200" indent="-457200">
              <a:buAutoNum type="arabicPeriod"/>
            </a:pPr>
            <a:endParaRPr lang="en-US" sz="2000" dirty="0">
              <a:latin typeface="Arial" panose="020B0604020202020204" pitchFamily="34" charset="0"/>
              <a:cs typeface="Arial" panose="020B0604020202020204" pitchFamily="34" charset="0"/>
            </a:endParaRPr>
          </a:p>
          <a:p>
            <a:pPr marL="457200" indent="-457200">
              <a:buAutoNum type="arabicPeriod"/>
            </a:pPr>
            <a:endParaRPr lang="en-US" sz="2000" dirty="0">
              <a:latin typeface="Arial" panose="020B0604020202020204" pitchFamily="34" charset="0"/>
              <a:cs typeface="Arial" panose="020B0604020202020204" pitchFamily="34" charset="0"/>
            </a:endParaRPr>
          </a:p>
          <a:p>
            <a:pPr marL="0" indent="0">
              <a:buNone/>
            </a:pPr>
            <a:r>
              <a:rPr lang="en-US" sz="2000" dirty="0">
                <a:latin typeface="Arial" panose="020B0604020202020204" pitchFamily="34" charset="0"/>
                <a:cs typeface="Arial" panose="020B0604020202020204" pitchFamily="34" charset="0"/>
              </a:rPr>
              <a:t>Let x = 4 be the element to be searched.</a:t>
            </a:r>
          </a:p>
          <a:p>
            <a:pPr marL="0" indent="0">
              <a:buNone/>
            </a:pPr>
            <a:r>
              <a:rPr lang="en-US" sz="2000" dirty="0">
                <a:latin typeface="Arial" panose="020B0604020202020204" pitchFamily="34" charset="0"/>
                <a:cs typeface="Arial" panose="020B0604020202020204" pitchFamily="34" charset="0"/>
              </a:rPr>
              <a:t>2. Set two pointers low and high at the lowest and the highest positions respectively.</a:t>
            </a:r>
          </a:p>
          <a:p>
            <a:pPr marL="457200" indent="-457200">
              <a:buAutoNum type="arabicPeriod"/>
            </a:pPr>
            <a:endParaRPr lang="en-US" sz="2000" dirty="0">
              <a:latin typeface="Arial" panose="020B0604020202020204" pitchFamily="34" charset="0"/>
              <a:cs typeface="Arial" panose="020B0604020202020204" pitchFamily="34" charset="0"/>
            </a:endParaRPr>
          </a:p>
          <a:p>
            <a:pPr marL="457200" indent="-457200">
              <a:buAutoNum type="arabicPeriod"/>
            </a:pPr>
            <a:endParaRPr lang="en-US" sz="2000" dirty="0">
              <a:latin typeface="Arial" panose="020B0604020202020204" pitchFamily="34" charset="0"/>
              <a:cs typeface="Arial" panose="020B0604020202020204" pitchFamily="34" charset="0"/>
            </a:endParaRPr>
          </a:p>
          <a:p>
            <a:pPr marL="457200" indent="-457200">
              <a:buAutoNum type="arabicPeriod"/>
            </a:pPr>
            <a:endParaRPr lang="en-US" sz="2000" dirty="0">
              <a:latin typeface="Arial" panose="020B0604020202020204" pitchFamily="34" charset="0"/>
              <a:cs typeface="Arial" panose="020B0604020202020204" pitchFamily="34" charset="0"/>
            </a:endParaRPr>
          </a:p>
          <a:p>
            <a:pPr marL="457200" indent="-457200">
              <a:buAutoNum type="arabicPeriod"/>
            </a:pPr>
            <a:endParaRPr lang="en-US" sz="2000" dirty="0">
              <a:latin typeface="Arial" panose="020B0604020202020204" pitchFamily="34" charset="0"/>
              <a:cs typeface="Arial" panose="020B0604020202020204" pitchFamily="34" charset="0"/>
            </a:endParaRPr>
          </a:p>
          <a:p>
            <a:pPr marL="457200" indent="-457200">
              <a:buAutoNum type="arabicPeriod"/>
            </a:pPr>
            <a:endParaRPr lang="en-US" sz="2000" dirty="0">
              <a:latin typeface="Arial" panose="020B0604020202020204" pitchFamily="34" charset="0"/>
              <a:cs typeface="Arial" panose="020B0604020202020204" pitchFamily="34" charset="0"/>
            </a:endParaRPr>
          </a:p>
          <a:p>
            <a:pPr marL="457200" indent="-457200">
              <a:buAutoNum type="arabicPeriod"/>
            </a:pPr>
            <a:endParaRPr lang="en-US" sz="2000" dirty="0">
              <a:latin typeface="Arial" panose="020B0604020202020204" pitchFamily="34" charset="0"/>
              <a:cs typeface="Arial" panose="020B0604020202020204" pitchFamily="34" charset="0"/>
            </a:endParaRPr>
          </a:p>
          <a:p>
            <a:pPr marL="457200" indent="-457200">
              <a:buAutoNum type="arabicPeriod"/>
            </a:pPr>
            <a:endParaRPr lang="en-US" sz="2000" dirty="0">
              <a:latin typeface="Arial" panose="020B0604020202020204" pitchFamily="34" charset="0"/>
              <a:cs typeface="Arial" panose="020B0604020202020204" pitchFamily="34" charset="0"/>
            </a:endParaRPr>
          </a:p>
          <a:p>
            <a:pPr marL="457200" indent="-457200">
              <a:buAutoNum type="arabicPeriod"/>
            </a:pPr>
            <a:endParaRPr lang="en-US" sz="2000" dirty="0">
              <a:latin typeface="Arial" panose="020B0604020202020204" pitchFamily="34" charset="0"/>
              <a:cs typeface="Arial" panose="020B0604020202020204" pitchFamily="34" charset="0"/>
            </a:endParaRPr>
          </a:p>
          <a:p>
            <a:endParaRPr lang="en-US" sz="2000" dirty="0">
              <a:latin typeface="Arial" panose="020B0604020202020204" pitchFamily="34" charset="0"/>
              <a:cs typeface="Arial" panose="020B0604020202020204" pitchFamily="34" charset="0"/>
            </a:endParaRPr>
          </a:p>
          <a:p>
            <a:endParaRPr lang="en-US" sz="2000" dirty="0">
              <a:latin typeface="Arial" panose="020B0604020202020204" pitchFamily="34" charset="0"/>
              <a:cs typeface="Arial" panose="020B0604020202020204" pitchFamily="34" charset="0"/>
            </a:endParaRPr>
          </a:p>
          <a:p>
            <a:endParaRPr lang="en-US" sz="2000" dirty="0">
              <a:latin typeface="Arial" panose="020B0604020202020204" pitchFamily="34" charset="0"/>
              <a:cs typeface="Arial" panose="020B0604020202020204" pitchFamily="34" charset="0"/>
            </a:endParaRPr>
          </a:p>
          <a:p>
            <a:endParaRPr lang="en-US" sz="2000" dirty="0">
              <a:latin typeface="Arial" panose="020B0604020202020204" pitchFamily="34" charset="0"/>
              <a:cs typeface="Arial" panose="020B0604020202020204" pitchFamily="34" charset="0"/>
            </a:endParaRPr>
          </a:p>
          <a:p>
            <a:endParaRPr lang="en-IN" sz="20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 xmlns:a16="http://schemas.microsoft.com/office/drawing/2014/main" id="{0AAED273-90DB-49FB-9880-69388FFC2252}"/>
              </a:ext>
            </a:extLst>
          </p:cNvPr>
          <p:cNvPicPr>
            <a:picLocks noChangeAspect="1"/>
          </p:cNvPicPr>
          <p:nvPr/>
        </p:nvPicPr>
        <p:blipFill>
          <a:blip r:embed="rId2"/>
          <a:stretch>
            <a:fillRect/>
          </a:stretch>
        </p:blipFill>
        <p:spPr>
          <a:xfrm>
            <a:off x="2557665" y="1273622"/>
            <a:ext cx="4351397" cy="1470787"/>
          </a:xfrm>
          <a:prstGeom prst="rect">
            <a:avLst/>
          </a:prstGeom>
        </p:spPr>
      </p:pic>
      <p:pic>
        <p:nvPicPr>
          <p:cNvPr id="7" name="Picture 6">
            <a:extLst>
              <a:ext uri="{FF2B5EF4-FFF2-40B4-BE49-F238E27FC236}">
                <a16:creationId xmlns="" xmlns:a16="http://schemas.microsoft.com/office/drawing/2014/main" id="{94B4BA05-BCEE-4CD0-8B36-C76D8020A85A}"/>
              </a:ext>
            </a:extLst>
          </p:cNvPr>
          <p:cNvPicPr>
            <a:picLocks noChangeAspect="1"/>
          </p:cNvPicPr>
          <p:nvPr/>
        </p:nvPicPr>
        <p:blipFill>
          <a:blip r:embed="rId3"/>
          <a:stretch>
            <a:fillRect/>
          </a:stretch>
        </p:blipFill>
        <p:spPr>
          <a:xfrm>
            <a:off x="2557665" y="4113592"/>
            <a:ext cx="4237582" cy="2019475"/>
          </a:xfrm>
          <a:prstGeom prst="rect">
            <a:avLst/>
          </a:prstGeom>
        </p:spPr>
      </p:pic>
    </p:spTree>
    <p:extLst>
      <p:ext uri="{BB962C8B-B14F-4D97-AF65-F5344CB8AC3E}">
        <p14:creationId xmlns:p14="http://schemas.microsoft.com/office/powerpoint/2010/main" val="2493118175"/>
      </p:ext>
    </p:extLst>
  </p:cSld>
  <p:clrMapOvr>
    <a:masterClrMapping/>
  </p:clrMapOvr>
  <p:timing>
    <p:tnLst>
      <p:par>
        <p:cTn id="1" dur="indefinite" restart="never" nodeType="tmRoot"/>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2C38517B-12BC-4F38-BD45-C3461524BE05}"/>
              </a:ext>
            </a:extLst>
          </p:cNvPr>
          <p:cNvSpPr>
            <a:spLocks noGrp="1"/>
          </p:cNvSpPr>
          <p:nvPr>
            <p:ph idx="1"/>
          </p:nvPr>
        </p:nvSpPr>
        <p:spPr>
          <a:xfrm>
            <a:off x="838200" y="376518"/>
            <a:ext cx="10515600" cy="6364941"/>
          </a:xfrm>
        </p:spPr>
        <p:txBody>
          <a:bodyPr>
            <a:normAutofit/>
          </a:bodyPr>
          <a:lstStyle/>
          <a:p>
            <a:pPr marL="0" indent="0" algn="just">
              <a:buNone/>
            </a:pPr>
            <a:r>
              <a:rPr lang="en-IN" sz="2000" dirty="0">
                <a:latin typeface="Arial" panose="020B0604020202020204" pitchFamily="34" charset="0"/>
                <a:cs typeface="Arial" panose="020B0604020202020204" pitchFamily="34" charset="0"/>
              </a:rPr>
              <a:t>3.</a:t>
            </a:r>
            <a:r>
              <a:rPr lang="en-US" sz="2000" dirty="0">
                <a:latin typeface="Arial" panose="020B0604020202020204" pitchFamily="34" charset="0"/>
                <a:cs typeface="Arial" panose="020B0604020202020204" pitchFamily="34" charset="0"/>
              </a:rPr>
              <a:t> Find the middle element mid of the array </a:t>
            </a:r>
            <a:r>
              <a:rPr lang="en-US" sz="2000" dirty="0" err="1">
                <a:latin typeface="Arial" panose="020B0604020202020204" pitchFamily="34" charset="0"/>
                <a:cs typeface="Arial" panose="020B0604020202020204" pitchFamily="34" charset="0"/>
              </a:rPr>
              <a:t>ie</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arr</a:t>
            </a:r>
            <a:r>
              <a:rPr lang="en-US" sz="2000" dirty="0">
                <a:latin typeface="Arial" panose="020B0604020202020204" pitchFamily="34" charset="0"/>
                <a:cs typeface="Arial" panose="020B0604020202020204" pitchFamily="34" charset="0"/>
              </a:rPr>
              <a:t>[(low + high)/2] = 6.</a:t>
            </a:r>
          </a:p>
          <a:p>
            <a:pPr marL="0" indent="0" algn="just">
              <a:buNone/>
            </a:pPr>
            <a:endParaRPr lang="en-US" sz="2000" dirty="0">
              <a:latin typeface="Arial" panose="020B0604020202020204" pitchFamily="34" charset="0"/>
              <a:cs typeface="Arial" panose="020B0604020202020204" pitchFamily="34" charset="0"/>
            </a:endParaRPr>
          </a:p>
          <a:p>
            <a:pPr marL="0" indent="0" algn="just">
              <a:buNone/>
            </a:pPr>
            <a:endParaRPr lang="en-US" sz="2000" dirty="0">
              <a:latin typeface="Arial" panose="020B0604020202020204" pitchFamily="34" charset="0"/>
              <a:cs typeface="Arial" panose="020B0604020202020204" pitchFamily="34" charset="0"/>
            </a:endParaRPr>
          </a:p>
          <a:p>
            <a:pPr marL="0" indent="0" algn="just">
              <a:buNone/>
            </a:pPr>
            <a:endParaRPr lang="en-US" sz="2000" dirty="0">
              <a:latin typeface="Arial" panose="020B0604020202020204" pitchFamily="34" charset="0"/>
              <a:cs typeface="Arial" panose="020B0604020202020204" pitchFamily="34" charset="0"/>
            </a:endParaRPr>
          </a:p>
          <a:p>
            <a:pPr marL="0" indent="0" algn="just">
              <a:buNone/>
            </a:pPr>
            <a:endParaRPr lang="en-US" sz="2000" dirty="0">
              <a:latin typeface="Arial" panose="020B0604020202020204" pitchFamily="34" charset="0"/>
              <a:cs typeface="Arial" panose="020B0604020202020204" pitchFamily="34" charset="0"/>
            </a:endParaRPr>
          </a:p>
          <a:p>
            <a:pPr marL="0" indent="0" algn="just">
              <a:buNone/>
            </a:pPr>
            <a:endParaRPr lang="en-US" sz="2000" dirty="0">
              <a:latin typeface="Arial" panose="020B0604020202020204" pitchFamily="34" charset="0"/>
              <a:cs typeface="Arial" panose="020B0604020202020204" pitchFamily="34" charset="0"/>
            </a:endParaRPr>
          </a:p>
          <a:p>
            <a:pPr marL="0" indent="0" algn="just">
              <a:lnSpc>
                <a:spcPct val="150000"/>
              </a:lnSpc>
              <a:buNone/>
            </a:pPr>
            <a:r>
              <a:rPr lang="en-US" sz="2000" dirty="0">
                <a:latin typeface="Arial" panose="020B0604020202020204" pitchFamily="34" charset="0"/>
                <a:cs typeface="Arial" panose="020B0604020202020204" pitchFamily="34" charset="0"/>
              </a:rPr>
              <a:t>4.If x == mid, then return mid</a:t>
            </a:r>
            <a:r>
              <a:rPr lang="en-US" sz="2000" dirty="0" smtClean="0">
                <a:latin typeface="Arial" panose="020B0604020202020204" pitchFamily="34" charset="0"/>
                <a:cs typeface="Arial" panose="020B0604020202020204" pitchFamily="34" charset="0"/>
              </a:rPr>
              <a:t>. Else</a:t>
            </a:r>
            <a:r>
              <a:rPr lang="en-US" sz="2000" dirty="0">
                <a:latin typeface="Arial" panose="020B0604020202020204" pitchFamily="34" charset="0"/>
                <a:cs typeface="Arial" panose="020B0604020202020204" pitchFamily="34" charset="0"/>
              </a:rPr>
              <a:t>, compare the element to be searched with m.</a:t>
            </a:r>
          </a:p>
          <a:p>
            <a:pPr marL="0" indent="0" algn="just">
              <a:lnSpc>
                <a:spcPct val="150000"/>
              </a:lnSpc>
              <a:buNone/>
            </a:pPr>
            <a:r>
              <a:rPr lang="en-US" sz="2000" dirty="0">
                <a:latin typeface="Arial" panose="020B0604020202020204" pitchFamily="34" charset="0"/>
                <a:cs typeface="Arial" panose="020B0604020202020204" pitchFamily="34" charset="0"/>
              </a:rPr>
              <a:t>5.If x &gt; mid, compare x with the middle element of the elements on the right side of mid. This is done by setting low to low = mid + 1.</a:t>
            </a:r>
          </a:p>
          <a:p>
            <a:pPr marL="0" indent="0" algn="just">
              <a:lnSpc>
                <a:spcPct val="150000"/>
              </a:lnSpc>
              <a:buNone/>
            </a:pPr>
            <a:r>
              <a:rPr lang="en-US" sz="2000" dirty="0">
                <a:latin typeface="Arial" panose="020B0604020202020204" pitchFamily="34" charset="0"/>
                <a:cs typeface="Arial" panose="020B0604020202020204" pitchFamily="34" charset="0"/>
              </a:rPr>
              <a:t>6.Else, compare x with the middle element of the elements on the left side of mid. This is done by setting high to high = mid - 1.</a:t>
            </a:r>
            <a:endParaRPr lang="en-IN" sz="20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 xmlns:a16="http://schemas.microsoft.com/office/drawing/2014/main" id="{E52272D2-18AD-4752-B040-C5DCC17112F2}"/>
              </a:ext>
            </a:extLst>
          </p:cNvPr>
          <p:cNvPicPr>
            <a:picLocks noChangeAspect="1"/>
          </p:cNvPicPr>
          <p:nvPr/>
        </p:nvPicPr>
        <p:blipFill>
          <a:blip r:embed="rId2"/>
          <a:stretch>
            <a:fillRect/>
          </a:stretch>
        </p:blipFill>
        <p:spPr>
          <a:xfrm>
            <a:off x="4069976" y="812116"/>
            <a:ext cx="3654862" cy="1549830"/>
          </a:xfrm>
          <a:prstGeom prst="rect">
            <a:avLst/>
          </a:prstGeom>
        </p:spPr>
      </p:pic>
      <p:pic>
        <p:nvPicPr>
          <p:cNvPr id="7" name="Picture 6">
            <a:extLst>
              <a:ext uri="{FF2B5EF4-FFF2-40B4-BE49-F238E27FC236}">
                <a16:creationId xmlns="" xmlns:a16="http://schemas.microsoft.com/office/drawing/2014/main" id="{1421897F-D9CD-48D1-8DD8-70D9997FF4E3}"/>
              </a:ext>
            </a:extLst>
          </p:cNvPr>
          <p:cNvPicPr>
            <a:picLocks noChangeAspect="1"/>
          </p:cNvPicPr>
          <p:nvPr/>
        </p:nvPicPr>
        <p:blipFill>
          <a:blip r:embed="rId3"/>
          <a:stretch>
            <a:fillRect/>
          </a:stretch>
        </p:blipFill>
        <p:spPr>
          <a:xfrm>
            <a:off x="5888612" y="5018806"/>
            <a:ext cx="3051367" cy="1722653"/>
          </a:xfrm>
          <a:prstGeom prst="rect">
            <a:avLst/>
          </a:prstGeom>
        </p:spPr>
      </p:pic>
    </p:spTree>
    <p:extLst>
      <p:ext uri="{BB962C8B-B14F-4D97-AF65-F5344CB8AC3E}">
        <p14:creationId xmlns:p14="http://schemas.microsoft.com/office/powerpoint/2010/main" val="3901722298"/>
      </p:ext>
    </p:extLst>
  </p:cSld>
  <p:clrMapOvr>
    <a:masterClrMapping/>
  </p:clrMapOvr>
  <p:timing>
    <p:tnLst>
      <p:par>
        <p:cT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A4A0FF67-5D39-478F-857D-CD6DFF1FBDBA}"/>
              </a:ext>
            </a:extLst>
          </p:cNvPr>
          <p:cNvSpPr>
            <a:spLocks noGrp="1"/>
          </p:cNvSpPr>
          <p:nvPr>
            <p:ph idx="1"/>
          </p:nvPr>
        </p:nvSpPr>
        <p:spPr>
          <a:xfrm>
            <a:off x="838200" y="80682"/>
            <a:ext cx="10515600" cy="5997669"/>
          </a:xfrm>
        </p:spPr>
        <p:txBody>
          <a:bodyPr>
            <a:normAutofit/>
          </a:bodyPr>
          <a:lstStyle/>
          <a:p>
            <a:pPr marL="0" indent="0">
              <a:buNone/>
            </a:pPr>
            <a:r>
              <a:rPr lang="en-US" sz="2000" dirty="0">
                <a:latin typeface="Arial" panose="020B0604020202020204" pitchFamily="34" charset="0"/>
                <a:cs typeface="Arial" panose="020B0604020202020204" pitchFamily="34" charset="0"/>
              </a:rPr>
              <a:t>7. Repeat steps 3 to 6 until low meets high.</a:t>
            </a:r>
          </a:p>
          <a:p>
            <a:pPr marL="0" indent="0">
              <a:buNone/>
            </a:pPr>
            <a:endParaRPr lang="en-US" sz="2000" dirty="0">
              <a:latin typeface="Arial" panose="020B0604020202020204" pitchFamily="34" charset="0"/>
              <a:cs typeface="Arial" panose="020B0604020202020204" pitchFamily="34" charset="0"/>
            </a:endParaRPr>
          </a:p>
          <a:p>
            <a:pPr marL="0" indent="0">
              <a:buNone/>
            </a:pPr>
            <a:endParaRPr lang="en-US" sz="2000" dirty="0">
              <a:latin typeface="Arial" panose="020B0604020202020204" pitchFamily="34" charset="0"/>
              <a:cs typeface="Arial" panose="020B0604020202020204" pitchFamily="34" charset="0"/>
            </a:endParaRPr>
          </a:p>
          <a:p>
            <a:pPr marL="0" indent="0">
              <a:buNone/>
            </a:pPr>
            <a:endParaRPr lang="en-US" sz="2000" dirty="0">
              <a:latin typeface="Arial" panose="020B0604020202020204" pitchFamily="34" charset="0"/>
              <a:cs typeface="Arial" panose="020B0604020202020204" pitchFamily="34" charset="0"/>
            </a:endParaRPr>
          </a:p>
          <a:p>
            <a:pPr marL="0" indent="0">
              <a:buNone/>
            </a:pPr>
            <a:endParaRPr lang="en-US" sz="2000" dirty="0">
              <a:latin typeface="Arial" panose="020B0604020202020204" pitchFamily="34" charset="0"/>
              <a:cs typeface="Arial" panose="020B0604020202020204" pitchFamily="34" charset="0"/>
            </a:endParaRPr>
          </a:p>
          <a:p>
            <a:pPr marL="0" indent="0">
              <a:buNone/>
            </a:pPr>
            <a:r>
              <a:rPr lang="en-IN" sz="2000" dirty="0">
                <a:latin typeface="Arial" panose="020B0604020202020204" pitchFamily="34" charset="0"/>
                <a:cs typeface="Arial" panose="020B0604020202020204" pitchFamily="34" charset="0"/>
              </a:rPr>
              <a:t>8. x = 4 is found.</a:t>
            </a:r>
          </a:p>
        </p:txBody>
      </p:sp>
      <p:pic>
        <p:nvPicPr>
          <p:cNvPr id="5" name="Picture 4">
            <a:extLst>
              <a:ext uri="{FF2B5EF4-FFF2-40B4-BE49-F238E27FC236}">
                <a16:creationId xmlns="" xmlns:a16="http://schemas.microsoft.com/office/drawing/2014/main" id="{FBFE2B27-E5F0-45F4-9EE7-34D131383D07}"/>
              </a:ext>
            </a:extLst>
          </p:cNvPr>
          <p:cNvPicPr>
            <a:picLocks noChangeAspect="1"/>
          </p:cNvPicPr>
          <p:nvPr/>
        </p:nvPicPr>
        <p:blipFill>
          <a:blip r:embed="rId2"/>
          <a:stretch>
            <a:fillRect/>
          </a:stretch>
        </p:blipFill>
        <p:spPr>
          <a:xfrm>
            <a:off x="3640935" y="564495"/>
            <a:ext cx="2661252" cy="1506351"/>
          </a:xfrm>
          <a:prstGeom prst="rect">
            <a:avLst/>
          </a:prstGeom>
        </p:spPr>
      </p:pic>
      <p:pic>
        <p:nvPicPr>
          <p:cNvPr id="7" name="Picture 6">
            <a:extLst>
              <a:ext uri="{FF2B5EF4-FFF2-40B4-BE49-F238E27FC236}">
                <a16:creationId xmlns="" xmlns:a16="http://schemas.microsoft.com/office/drawing/2014/main" id="{5A58D69D-0B21-4723-A56F-1BB3219EA346}"/>
              </a:ext>
            </a:extLst>
          </p:cNvPr>
          <p:cNvPicPr>
            <a:picLocks noChangeAspect="1"/>
          </p:cNvPicPr>
          <p:nvPr/>
        </p:nvPicPr>
        <p:blipFill>
          <a:blip r:embed="rId3"/>
          <a:stretch>
            <a:fillRect/>
          </a:stretch>
        </p:blipFill>
        <p:spPr>
          <a:xfrm>
            <a:off x="3811263" y="2895319"/>
            <a:ext cx="2490924" cy="1604963"/>
          </a:xfrm>
          <a:prstGeom prst="rect">
            <a:avLst/>
          </a:prstGeom>
        </p:spPr>
      </p:pic>
    </p:spTree>
    <p:extLst>
      <p:ext uri="{BB962C8B-B14F-4D97-AF65-F5344CB8AC3E}">
        <p14:creationId xmlns:p14="http://schemas.microsoft.com/office/powerpoint/2010/main" val="4244284283"/>
      </p:ext>
    </p:extLst>
  </p:cSld>
  <p:clrMapOvr>
    <a:masterClrMapping/>
  </p:clrMapOvr>
  <p:timing>
    <p:tnLst>
      <p:par>
        <p:cT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00357CC6-2A2E-4D96-AC7D-9BB6C286F46D}"/>
              </a:ext>
            </a:extLst>
          </p:cNvPr>
          <p:cNvSpPr>
            <a:spLocks noGrp="1"/>
          </p:cNvSpPr>
          <p:nvPr>
            <p:ph idx="1"/>
          </p:nvPr>
        </p:nvSpPr>
        <p:spPr>
          <a:xfrm>
            <a:off x="838200" y="206188"/>
            <a:ext cx="10515600" cy="5970775"/>
          </a:xfrm>
        </p:spPr>
        <p:txBody>
          <a:bodyPr>
            <a:normAutofit/>
          </a:bodyPr>
          <a:lstStyle/>
          <a:p>
            <a:r>
              <a:rPr lang="en-IN" sz="2000" b="1" dirty="0">
                <a:latin typeface="Arial" panose="020B0604020202020204" pitchFamily="34" charset="0"/>
                <a:cs typeface="Arial" panose="020B0604020202020204" pitchFamily="34" charset="0"/>
              </a:rPr>
              <a:t>Binary Search Algorithm</a:t>
            </a:r>
          </a:p>
          <a:p>
            <a:pPr marL="0" indent="0">
              <a:buNone/>
            </a:pPr>
            <a:endParaRPr lang="en-IN" sz="2000" b="1"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 xmlns:a16="http://schemas.microsoft.com/office/drawing/2014/main" id="{4C993562-D904-48CB-8AC8-8CEE28633EBD}"/>
              </a:ext>
            </a:extLst>
          </p:cNvPr>
          <p:cNvPicPr>
            <a:picLocks noChangeAspect="1"/>
          </p:cNvPicPr>
          <p:nvPr/>
        </p:nvPicPr>
        <p:blipFill>
          <a:blip r:embed="rId2"/>
          <a:stretch>
            <a:fillRect/>
          </a:stretch>
        </p:blipFill>
        <p:spPr>
          <a:xfrm>
            <a:off x="1768209" y="830355"/>
            <a:ext cx="6988146" cy="5197290"/>
          </a:xfrm>
          <a:prstGeom prst="rect">
            <a:avLst/>
          </a:prstGeom>
        </p:spPr>
      </p:pic>
    </p:spTree>
    <p:extLst>
      <p:ext uri="{BB962C8B-B14F-4D97-AF65-F5344CB8AC3E}">
        <p14:creationId xmlns:p14="http://schemas.microsoft.com/office/powerpoint/2010/main" val="2143350687"/>
      </p:ext>
    </p:extLst>
  </p:cSld>
  <p:clrMapOvr>
    <a:masterClrMapping/>
  </p:clrMapOvr>
  <p:timing>
    <p:tnLst>
      <p:par>
        <p:cT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86AB5966-4A5D-4821-878C-8B36B2CF066E}"/>
              </a:ext>
            </a:extLst>
          </p:cNvPr>
          <p:cNvSpPr>
            <a:spLocks noGrp="1"/>
          </p:cNvSpPr>
          <p:nvPr>
            <p:ph idx="1"/>
          </p:nvPr>
        </p:nvSpPr>
        <p:spPr>
          <a:xfrm>
            <a:off x="838200" y="188259"/>
            <a:ext cx="10515600" cy="5988704"/>
          </a:xfrm>
        </p:spPr>
        <p:txBody>
          <a:bodyPr>
            <a:normAutofit/>
          </a:bodyPr>
          <a:lstStyle/>
          <a:p>
            <a:r>
              <a:rPr lang="en-IN" sz="2000" b="1" dirty="0">
                <a:latin typeface="Arial" panose="020B0604020202020204" pitchFamily="34" charset="0"/>
                <a:cs typeface="Arial" panose="020B0604020202020204" pitchFamily="34" charset="0"/>
              </a:rPr>
              <a:t>Binary Search Complexity</a:t>
            </a:r>
          </a:p>
          <a:p>
            <a:r>
              <a:rPr lang="en-US" sz="2000" b="1" dirty="0">
                <a:latin typeface="Arial" panose="020B0604020202020204" pitchFamily="34" charset="0"/>
                <a:cs typeface="Arial" panose="020B0604020202020204" pitchFamily="34" charset="0"/>
              </a:rPr>
              <a:t>Time Complexities</a:t>
            </a:r>
          </a:p>
          <a:p>
            <a:pPr lvl="1">
              <a:buFont typeface="Wingdings" panose="05000000000000000000" pitchFamily="2" charset="2"/>
              <a:buChar char="Ø"/>
            </a:pPr>
            <a:r>
              <a:rPr lang="en-US" sz="2000" b="1" dirty="0">
                <a:latin typeface="Arial" panose="020B0604020202020204" pitchFamily="34" charset="0"/>
                <a:cs typeface="Arial" panose="020B0604020202020204" pitchFamily="34" charset="0"/>
              </a:rPr>
              <a:t>Best case complexity: </a:t>
            </a:r>
            <a:r>
              <a:rPr lang="en-US" sz="2000" dirty="0">
                <a:latin typeface="Arial" panose="020B0604020202020204" pitchFamily="34" charset="0"/>
                <a:cs typeface="Arial" panose="020B0604020202020204" pitchFamily="34" charset="0"/>
              </a:rPr>
              <a:t>0(1)</a:t>
            </a:r>
          </a:p>
          <a:p>
            <a:pPr lvl="1">
              <a:buFont typeface="Wingdings" panose="05000000000000000000" pitchFamily="2" charset="2"/>
              <a:buChar char="Ø"/>
            </a:pPr>
            <a:r>
              <a:rPr lang="en-US" sz="2000" b="1" dirty="0">
                <a:latin typeface="Arial" panose="020B0604020202020204" pitchFamily="34" charset="0"/>
                <a:cs typeface="Arial" panose="020B0604020202020204" pitchFamily="34" charset="0"/>
              </a:rPr>
              <a:t>Average case complexity: </a:t>
            </a:r>
            <a:r>
              <a:rPr lang="en-US" sz="2000" dirty="0">
                <a:latin typeface="Arial" panose="020B0604020202020204" pitchFamily="34" charset="0"/>
                <a:cs typeface="Arial" panose="020B0604020202020204" pitchFamily="34" charset="0"/>
              </a:rPr>
              <a:t>0(log n)</a:t>
            </a:r>
          </a:p>
          <a:p>
            <a:pPr lvl="1">
              <a:buFont typeface="Wingdings" panose="05000000000000000000" pitchFamily="2" charset="2"/>
              <a:buChar char="Ø"/>
            </a:pPr>
            <a:r>
              <a:rPr lang="en-US" sz="2000" b="1" dirty="0">
                <a:latin typeface="Arial" panose="020B0604020202020204" pitchFamily="34" charset="0"/>
                <a:cs typeface="Arial" panose="020B0604020202020204" pitchFamily="34" charset="0"/>
              </a:rPr>
              <a:t>Worst case complexity: </a:t>
            </a:r>
            <a:r>
              <a:rPr lang="en-US" sz="2000" dirty="0">
                <a:latin typeface="Arial" panose="020B0604020202020204" pitchFamily="34" charset="0"/>
                <a:cs typeface="Arial" panose="020B0604020202020204" pitchFamily="34" charset="0"/>
              </a:rPr>
              <a:t>0(log n)</a:t>
            </a:r>
          </a:p>
          <a:p>
            <a:pPr marL="0" indent="0">
              <a:buNone/>
            </a:pPr>
            <a:endParaRPr lang="en-US" sz="2000" b="1"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Space Complexity</a:t>
            </a:r>
          </a:p>
          <a:p>
            <a:pPr lvl="1">
              <a:buFont typeface="Wingdings" panose="05000000000000000000" pitchFamily="2" charset="2"/>
              <a:buChar char="Ø"/>
            </a:pPr>
            <a:r>
              <a:rPr lang="en-US" sz="2000" dirty="0">
                <a:latin typeface="Arial" panose="020B0604020202020204" pitchFamily="34" charset="0"/>
                <a:cs typeface="Arial" panose="020B0604020202020204" pitchFamily="34" charset="0"/>
              </a:rPr>
              <a:t>The space complexity of the binary search is 0(1).</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22590468"/>
      </p:ext>
    </p:extLst>
  </p:cSld>
  <p:clrMapOvr>
    <a:masterClrMapping/>
  </p:clrMapOvr>
  <p:timing>
    <p:tnLst>
      <p:par>
        <p:cTn id="1" dur="indefinite" restart="never" nodeType="tmRoot"/>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DEC3D1FC-AA74-4AEE-B13B-DB38FE73C49C}"/>
              </a:ext>
            </a:extLst>
          </p:cNvPr>
          <p:cNvSpPr>
            <a:spLocks noGrp="1"/>
          </p:cNvSpPr>
          <p:nvPr>
            <p:ph idx="1"/>
          </p:nvPr>
        </p:nvSpPr>
        <p:spPr>
          <a:xfrm>
            <a:off x="838200" y="322729"/>
            <a:ext cx="10515600" cy="5854234"/>
          </a:xfrm>
        </p:spPr>
        <p:txBody>
          <a:bodyPr>
            <a:normAutofit/>
          </a:bodyPr>
          <a:lstStyle/>
          <a:p>
            <a:r>
              <a:rPr lang="en-IN" sz="2000" b="1" dirty="0">
                <a:latin typeface="Arial" panose="020B0604020202020204" pitchFamily="34" charset="0"/>
                <a:cs typeface="Arial" panose="020B0604020202020204" pitchFamily="34" charset="0"/>
              </a:rPr>
              <a:t>Binary Search Applications</a:t>
            </a:r>
          </a:p>
          <a:p>
            <a:pPr>
              <a:buFont typeface="Wingdings" panose="05000000000000000000" pitchFamily="2" charset="2"/>
              <a:buChar char="Ø"/>
            </a:pPr>
            <a:endParaRPr lang="en-US" sz="2000" dirty="0" smtClean="0">
              <a:latin typeface="Arial" panose="020B0604020202020204" pitchFamily="34" charset="0"/>
              <a:cs typeface="Arial" panose="020B0604020202020204" pitchFamily="34" charset="0"/>
            </a:endParaRPr>
          </a:p>
          <a:p>
            <a:pPr>
              <a:buFont typeface="Wingdings" panose="05000000000000000000" pitchFamily="2" charset="2"/>
              <a:buChar char="Ø"/>
            </a:pPr>
            <a:r>
              <a:rPr lang="en-US" sz="2000" dirty="0" smtClean="0">
                <a:latin typeface="Arial" panose="020B0604020202020204" pitchFamily="34" charset="0"/>
                <a:cs typeface="Arial" panose="020B0604020202020204" pitchFamily="34" charset="0"/>
              </a:rPr>
              <a:t>In </a:t>
            </a:r>
            <a:r>
              <a:rPr lang="en-US" sz="2000" dirty="0">
                <a:latin typeface="Arial" panose="020B0604020202020204" pitchFamily="34" charset="0"/>
                <a:cs typeface="Arial" panose="020B0604020202020204" pitchFamily="34" charset="0"/>
              </a:rPr>
              <a:t>libraries of Java, </a:t>
            </a:r>
            <a:r>
              <a:rPr lang="en-US" sz="2000" dirty="0" err="1">
                <a:latin typeface="Arial" panose="020B0604020202020204" pitchFamily="34" charset="0"/>
                <a:cs typeface="Arial" panose="020B0604020202020204" pitchFamily="34" charset="0"/>
              </a:rPr>
              <a:t>.Net</a:t>
            </a:r>
            <a:r>
              <a:rPr lang="en-US" sz="2000" dirty="0">
                <a:latin typeface="Arial" panose="020B0604020202020204" pitchFamily="34" charset="0"/>
                <a:cs typeface="Arial" panose="020B0604020202020204" pitchFamily="34" charset="0"/>
              </a:rPr>
              <a:t>, C</a:t>
            </a:r>
            <a:r>
              <a:rPr lang="en-US" sz="2000" dirty="0" smtClean="0">
                <a:latin typeface="Arial" panose="020B0604020202020204" pitchFamily="34" charset="0"/>
                <a:cs typeface="Arial" panose="020B0604020202020204" pitchFamily="34" charset="0"/>
              </a:rPr>
              <a:t>++, STL – Standard Template Library</a:t>
            </a:r>
            <a:endParaRPr lang="en-US" sz="2000" dirty="0">
              <a:latin typeface="Arial" panose="020B0604020202020204" pitchFamily="34" charset="0"/>
              <a:cs typeface="Arial" panose="020B0604020202020204" pitchFamily="34" charset="0"/>
            </a:endParaRPr>
          </a:p>
          <a:p>
            <a:pPr>
              <a:buFont typeface="Wingdings" panose="05000000000000000000" pitchFamily="2" charset="2"/>
              <a:buChar char="Ø"/>
            </a:pPr>
            <a:endParaRPr lang="en-US" sz="2000" dirty="0" smtClean="0">
              <a:latin typeface="Arial" panose="020B0604020202020204" pitchFamily="34" charset="0"/>
              <a:cs typeface="Arial" panose="020B0604020202020204" pitchFamily="34" charset="0"/>
            </a:endParaRPr>
          </a:p>
          <a:p>
            <a:pPr>
              <a:buFont typeface="Wingdings" panose="05000000000000000000" pitchFamily="2" charset="2"/>
              <a:buChar char="Ø"/>
            </a:pPr>
            <a:r>
              <a:rPr lang="en-US" sz="2000" dirty="0" smtClean="0">
                <a:latin typeface="Arial" panose="020B0604020202020204" pitchFamily="34" charset="0"/>
                <a:cs typeface="Arial" panose="020B0604020202020204" pitchFamily="34" charset="0"/>
              </a:rPr>
              <a:t>While </a:t>
            </a:r>
            <a:r>
              <a:rPr lang="en-US" sz="2000" dirty="0">
                <a:latin typeface="Arial" panose="020B0604020202020204" pitchFamily="34" charset="0"/>
                <a:cs typeface="Arial" panose="020B0604020202020204" pitchFamily="34" charset="0"/>
              </a:rPr>
              <a:t>debugging, the binary search is used to pinpoint the place where the error happens.</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84669155"/>
      </p:ext>
    </p:extLst>
  </p:cSld>
  <p:clrMapOvr>
    <a:masterClrMapping/>
  </p:clrMapOvr>
  <p:timing>
    <p:tnLst>
      <p:par>
        <p:cT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06358E6-E85B-41F5-BC1C-9AE771AD7DB1}"/>
              </a:ext>
            </a:extLst>
          </p:cNvPr>
          <p:cNvSpPr>
            <a:spLocks noGrp="1"/>
          </p:cNvSpPr>
          <p:nvPr>
            <p:ph type="title"/>
          </p:nvPr>
        </p:nvSpPr>
        <p:spPr/>
        <p:txBody>
          <a:bodyPr>
            <a:normAutofit/>
          </a:bodyPr>
          <a:lstStyle/>
          <a:p>
            <a:r>
              <a:rPr lang="en-IN" sz="3200" b="1" dirty="0">
                <a:latin typeface="Arial" panose="020B0604020202020204" pitchFamily="34" charset="0"/>
                <a:cs typeface="Arial" panose="020B0604020202020204" pitchFamily="34" charset="0"/>
              </a:rPr>
              <a:t>Lab : Binary Search in java using Iterative Method</a:t>
            </a:r>
          </a:p>
        </p:txBody>
      </p:sp>
      <p:sp>
        <p:nvSpPr>
          <p:cNvPr id="3" name="Content Placeholder 2">
            <a:extLst>
              <a:ext uri="{FF2B5EF4-FFF2-40B4-BE49-F238E27FC236}">
                <a16:creationId xmlns="" xmlns:a16="http://schemas.microsoft.com/office/drawing/2014/main" id="{470413DD-3563-46BE-B284-0E1AAA2E1514}"/>
              </a:ext>
            </a:extLst>
          </p:cNvPr>
          <p:cNvSpPr>
            <a:spLocks noGrp="1"/>
          </p:cNvSpPr>
          <p:nvPr>
            <p:ph idx="1"/>
          </p:nvPr>
        </p:nvSpPr>
        <p:spPr>
          <a:xfrm>
            <a:off x="838200" y="1547253"/>
            <a:ext cx="10515600" cy="4351338"/>
          </a:xfrm>
        </p:spPr>
        <p:txBody>
          <a:bodyPr>
            <a:normAutofit/>
          </a:bodyPr>
          <a:lstStyle/>
          <a:p>
            <a:r>
              <a:rPr lang="en-IN" sz="2000" dirty="0">
                <a:latin typeface="Arial" panose="020B0604020202020204" pitchFamily="34" charset="0"/>
                <a:cs typeface="Arial" panose="020B0604020202020204" pitchFamily="34" charset="0"/>
              </a:rPr>
              <a:t>Lab 25.1: Implementation of binary search in java using Iterative method.</a:t>
            </a:r>
          </a:p>
        </p:txBody>
      </p:sp>
    </p:spTree>
    <p:extLst>
      <p:ext uri="{BB962C8B-B14F-4D97-AF65-F5344CB8AC3E}">
        <p14:creationId xmlns:p14="http://schemas.microsoft.com/office/powerpoint/2010/main" val="1475254298"/>
      </p:ext>
    </p:extLst>
  </p:cSld>
  <p:clrMapOvr>
    <a:masterClrMapping/>
  </p:clrMapOvr>
  <p:timing>
    <p:tnLst>
      <p:par>
        <p:cTn id="1" dur="indefinite" restart="never" nodeType="tmRoot"/>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E608FA0-9864-4C83-B7AE-3F4823158AA5}"/>
              </a:ext>
            </a:extLst>
          </p:cNvPr>
          <p:cNvSpPr>
            <a:spLocks noGrp="1"/>
          </p:cNvSpPr>
          <p:nvPr>
            <p:ph type="title"/>
          </p:nvPr>
        </p:nvSpPr>
        <p:spPr/>
        <p:txBody>
          <a:bodyPr>
            <a:normAutofit/>
          </a:bodyPr>
          <a:lstStyle/>
          <a:p>
            <a:r>
              <a:rPr lang="en-US" sz="3200" b="1" dirty="0">
                <a:latin typeface="Arial" panose="020B0604020202020204" pitchFamily="34" charset="0"/>
                <a:cs typeface="Arial" panose="020B0604020202020204" pitchFamily="34" charset="0"/>
              </a:rPr>
              <a:t>Lab :  Binary Search in java using Recursive Method</a:t>
            </a:r>
            <a:endParaRPr lang="en-IN" sz="3200" b="1"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 xmlns:a16="http://schemas.microsoft.com/office/drawing/2014/main" id="{A9D1AC57-AB66-460B-96D1-6974CAEAD983}"/>
              </a:ext>
            </a:extLst>
          </p:cNvPr>
          <p:cNvSpPr>
            <a:spLocks noGrp="1"/>
          </p:cNvSpPr>
          <p:nvPr>
            <p:ph idx="1"/>
          </p:nvPr>
        </p:nvSpPr>
        <p:spPr>
          <a:xfrm>
            <a:off x="838200" y="1529790"/>
            <a:ext cx="10515600" cy="4351338"/>
          </a:xfrm>
        </p:spPr>
        <p:txBody>
          <a:bodyPr>
            <a:normAutofit/>
          </a:bodyPr>
          <a:lstStyle/>
          <a:p>
            <a:r>
              <a:rPr lang="en-US" sz="2000" dirty="0">
                <a:latin typeface="Arial" panose="020B0604020202020204" pitchFamily="34" charset="0"/>
                <a:cs typeface="Arial" panose="020B0604020202020204" pitchFamily="34" charset="0"/>
              </a:rPr>
              <a:t>Lab 25.2: Implementation of binary search in java using Iterative method.</a:t>
            </a:r>
          </a:p>
          <a:p>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43251274"/>
      </p:ext>
    </p:extLst>
  </p:cSld>
  <p:clrMapOvr>
    <a:masterClrMapping/>
  </p:clrMapOvr>
  <p:timing>
    <p:tnLst>
      <p:par>
        <p:cTn id="1" dur="indefinite" restart="never" nodeType="tmRoot"/>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FFDDDEE-AE0D-4F0A-A57E-85390C71B3FF}"/>
              </a:ext>
            </a:extLst>
          </p:cNvPr>
          <p:cNvSpPr>
            <a:spLocks noGrp="1"/>
          </p:cNvSpPr>
          <p:nvPr>
            <p:ph type="title"/>
          </p:nvPr>
        </p:nvSpPr>
        <p:spPr>
          <a:xfrm>
            <a:off x="838200" y="212725"/>
            <a:ext cx="10515600" cy="782357"/>
          </a:xfrm>
        </p:spPr>
        <p:txBody>
          <a:bodyPr>
            <a:normAutofit/>
          </a:bodyPr>
          <a:lstStyle/>
          <a:p>
            <a:r>
              <a:rPr lang="en-IN" sz="3200" b="1" dirty="0">
                <a:latin typeface="Arial" panose="020B0604020202020204" pitchFamily="34" charset="0"/>
                <a:cs typeface="Arial" panose="020B0604020202020204" pitchFamily="34" charset="0"/>
              </a:rPr>
              <a:t>Greedy Algorithm</a:t>
            </a:r>
          </a:p>
        </p:txBody>
      </p:sp>
      <p:sp>
        <p:nvSpPr>
          <p:cNvPr id="3" name="Content Placeholder 2">
            <a:extLst>
              <a:ext uri="{FF2B5EF4-FFF2-40B4-BE49-F238E27FC236}">
                <a16:creationId xmlns="" xmlns:a16="http://schemas.microsoft.com/office/drawing/2014/main" id="{A77E335A-E07A-4A4B-B083-449F92ED6BDF}"/>
              </a:ext>
            </a:extLst>
          </p:cNvPr>
          <p:cNvSpPr>
            <a:spLocks noGrp="1"/>
          </p:cNvSpPr>
          <p:nvPr>
            <p:ph idx="1"/>
          </p:nvPr>
        </p:nvSpPr>
        <p:spPr>
          <a:xfrm>
            <a:off x="838200" y="923365"/>
            <a:ext cx="10515600" cy="5253598"/>
          </a:xfrm>
        </p:spPr>
        <p:txBody>
          <a:bodyPr>
            <a:normAutofit/>
          </a:bodyPr>
          <a:lstStyle/>
          <a:p>
            <a:pPr algn="just">
              <a:lnSpc>
                <a:spcPct val="150000"/>
              </a:lnSpc>
            </a:pPr>
            <a:r>
              <a:rPr lang="en-US" sz="2000" dirty="0">
                <a:latin typeface="Arial" panose="020B0604020202020204" pitchFamily="34" charset="0"/>
                <a:cs typeface="Arial" panose="020B0604020202020204" pitchFamily="34" charset="0"/>
              </a:rPr>
              <a:t>A greedy algorithm is an approach for solving a problem by selecting the best option available at the moment. It doesn't worry whether the current best result will bring the overall optimal result.</a:t>
            </a:r>
          </a:p>
          <a:p>
            <a:pPr algn="just">
              <a:lnSpc>
                <a:spcPct val="150000"/>
              </a:lnSpc>
            </a:pPr>
            <a:r>
              <a:rPr lang="en-US" sz="2000" dirty="0">
                <a:latin typeface="Arial" panose="020B0604020202020204" pitchFamily="34" charset="0"/>
                <a:cs typeface="Arial" panose="020B0604020202020204" pitchFamily="34" charset="0"/>
              </a:rPr>
              <a:t>The algorithm never reverses the earlier decision even if the choice is wrong. It works in a top-down approach.</a:t>
            </a:r>
          </a:p>
          <a:p>
            <a:pPr algn="just">
              <a:lnSpc>
                <a:spcPct val="150000"/>
              </a:lnSpc>
            </a:pPr>
            <a:r>
              <a:rPr lang="en-US" sz="2000" dirty="0">
                <a:latin typeface="Arial" panose="020B0604020202020204" pitchFamily="34" charset="0"/>
                <a:cs typeface="Arial" panose="020B0604020202020204" pitchFamily="34" charset="0"/>
              </a:rPr>
              <a:t>This algorithm may not produce the best result for all the problems. It's because it always goes for the local best choice to produce the global best result.</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1858345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FC22044-7372-49D9-A94B-A17B8AF9211F}"/>
              </a:ext>
            </a:extLst>
          </p:cNvPr>
          <p:cNvSpPr>
            <a:spLocks noGrp="1"/>
          </p:cNvSpPr>
          <p:nvPr>
            <p:ph type="title"/>
          </p:nvPr>
        </p:nvSpPr>
        <p:spPr>
          <a:xfrm>
            <a:off x="838200" y="365126"/>
            <a:ext cx="10515600" cy="683746"/>
          </a:xfrm>
        </p:spPr>
        <p:txBody>
          <a:bodyPr>
            <a:normAutofit/>
          </a:bodyPr>
          <a:lstStyle/>
          <a:p>
            <a:r>
              <a:rPr lang="en-IN" sz="3200" b="1" dirty="0">
                <a:latin typeface="Arial" panose="020B0604020202020204" pitchFamily="34" charset="0"/>
                <a:cs typeface="Arial" panose="020B0604020202020204" pitchFamily="34" charset="0"/>
              </a:rPr>
              <a:t>Algorithm Analysis</a:t>
            </a:r>
          </a:p>
        </p:txBody>
      </p:sp>
      <p:sp>
        <p:nvSpPr>
          <p:cNvPr id="3" name="Content Placeholder 2">
            <a:extLst>
              <a:ext uri="{FF2B5EF4-FFF2-40B4-BE49-F238E27FC236}">
                <a16:creationId xmlns="" xmlns:a16="http://schemas.microsoft.com/office/drawing/2014/main" id="{D0F291FB-159E-44FB-BDFC-0592EB215FBB}"/>
              </a:ext>
            </a:extLst>
          </p:cNvPr>
          <p:cNvSpPr>
            <a:spLocks noGrp="1"/>
          </p:cNvSpPr>
          <p:nvPr>
            <p:ph idx="1"/>
          </p:nvPr>
        </p:nvSpPr>
        <p:spPr>
          <a:xfrm>
            <a:off x="838200" y="1048872"/>
            <a:ext cx="10515600" cy="5128091"/>
          </a:xfrm>
        </p:spPr>
        <p:txBody>
          <a:bodyPr>
            <a:normAutofit/>
          </a:bodyPr>
          <a:lstStyle/>
          <a:p>
            <a:pPr marL="0" indent="0" algn="just">
              <a:lnSpc>
                <a:spcPct val="150000"/>
              </a:lnSpc>
              <a:buNone/>
            </a:pPr>
            <a:r>
              <a:rPr lang="en-US" sz="2000" dirty="0">
                <a:latin typeface="Arial" panose="020B0604020202020204" pitchFamily="34" charset="0"/>
                <a:cs typeface="Arial" panose="020B0604020202020204" pitchFamily="34" charset="0"/>
              </a:rPr>
              <a:t>• An Algorithm is a sequence of steps to solve a problem.</a:t>
            </a:r>
          </a:p>
          <a:p>
            <a:pPr marL="0" indent="0" algn="just">
              <a:lnSpc>
                <a:spcPct val="150000"/>
              </a:lnSpc>
              <a:buNone/>
            </a:pPr>
            <a:r>
              <a:rPr lang="en-US" sz="2000" dirty="0">
                <a:latin typeface="Arial" panose="020B0604020202020204" pitchFamily="34" charset="0"/>
                <a:cs typeface="Arial" panose="020B0604020202020204" pitchFamily="34" charset="0"/>
              </a:rPr>
              <a:t>• The Analysis of Algorithm is very important for designing algorithm to solve different types</a:t>
            </a:r>
          </a:p>
          <a:p>
            <a:pPr marL="0" indent="0" algn="just">
              <a:lnSpc>
                <a:spcPct val="150000"/>
              </a:lnSpc>
              <a:buNone/>
            </a:pPr>
            <a:r>
              <a:rPr lang="en-US" sz="2000" dirty="0">
                <a:latin typeface="Arial" panose="020B0604020202020204" pitchFamily="34" charset="0"/>
                <a:cs typeface="Arial" panose="020B0604020202020204" pitchFamily="34" charset="0"/>
              </a:rPr>
              <a:t>of problems in the branch of computer science and information technology.</a:t>
            </a:r>
          </a:p>
          <a:p>
            <a:pPr marL="0" indent="0" algn="just">
              <a:lnSpc>
                <a:spcPct val="150000"/>
              </a:lnSpc>
              <a:buNone/>
            </a:pPr>
            <a:r>
              <a:rPr lang="en-US" sz="2000" dirty="0">
                <a:latin typeface="Arial" panose="020B0604020202020204" pitchFamily="34" charset="0"/>
                <a:cs typeface="Arial" panose="020B0604020202020204" pitchFamily="34" charset="0"/>
              </a:rPr>
              <a:t>• In the analysis of algorithms, it is common to estimate their complexity in the asymptotic</a:t>
            </a:r>
          </a:p>
          <a:p>
            <a:pPr marL="0" indent="0" algn="just">
              <a:lnSpc>
                <a:spcPct val="150000"/>
              </a:lnSpc>
              <a:buNone/>
            </a:pPr>
            <a:r>
              <a:rPr lang="en-US" sz="2000" dirty="0">
                <a:latin typeface="Arial" panose="020B0604020202020204" pitchFamily="34" charset="0"/>
                <a:cs typeface="Arial" panose="020B0604020202020204" pitchFamily="34" charset="0"/>
              </a:rPr>
              <a:t>sense.</a:t>
            </a:r>
          </a:p>
          <a:p>
            <a:pPr marL="0" indent="0" algn="just">
              <a:lnSpc>
                <a:spcPct val="150000"/>
              </a:lnSpc>
              <a:buNone/>
            </a:pPr>
            <a:r>
              <a:rPr lang="en-US" sz="2000" dirty="0">
                <a:latin typeface="Arial" panose="020B0604020202020204" pitchFamily="34" charset="0"/>
                <a:cs typeface="Arial" panose="020B0604020202020204" pitchFamily="34" charset="0"/>
              </a:rPr>
              <a:t>• To estimate the complexity function for arbitrarily large input.</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25734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0DC71A55-3677-44FA-BCD5-40C29F59BA83}"/>
              </a:ext>
            </a:extLst>
          </p:cNvPr>
          <p:cNvSpPr>
            <a:spLocks noGrp="1"/>
          </p:cNvSpPr>
          <p:nvPr>
            <p:ph idx="1"/>
          </p:nvPr>
        </p:nvSpPr>
        <p:spPr>
          <a:xfrm>
            <a:off x="838200" y="259976"/>
            <a:ext cx="10515600" cy="5916987"/>
          </a:xfrm>
        </p:spPr>
        <p:txBody>
          <a:bodyPr>
            <a:normAutofit/>
          </a:bodyPr>
          <a:lstStyle/>
          <a:p>
            <a:pPr algn="just">
              <a:lnSpc>
                <a:spcPct val="150000"/>
              </a:lnSpc>
            </a:pPr>
            <a:r>
              <a:rPr lang="en-US" sz="2000" dirty="0">
                <a:latin typeface="Arial" panose="020B0604020202020204" pitchFamily="34" charset="0"/>
                <a:cs typeface="Arial" panose="020B0604020202020204" pitchFamily="34" charset="0"/>
              </a:rPr>
              <a:t>However, we can determine if the algorithm can be used with any problem if the problem has the following properties:</a:t>
            </a:r>
          </a:p>
          <a:p>
            <a:pPr marL="0" indent="0" algn="just">
              <a:lnSpc>
                <a:spcPct val="150000"/>
              </a:lnSpc>
              <a:buNone/>
            </a:pPr>
            <a:r>
              <a:rPr lang="en-US" sz="2000" b="1" dirty="0">
                <a:latin typeface="Arial" panose="020B0604020202020204" pitchFamily="34" charset="0"/>
                <a:cs typeface="Arial" panose="020B0604020202020204" pitchFamily="34" charset="0"/>
              </a:rPr>
              <a:t>1. Greedy Choice Property</a:t>
            </a:r>
          </a:p>
          <a:p>
            <a:pPr lvl="1" algn="just">
              <a:lnSpc>
                <a:spcPct val="150000"/>
              </a:lnSpc>
            </a:pPr>
            <a:r>
              <a:rPr lang="en-US" sz="2000" dirty="0">
                <a:latin typeface="Arial" panose="020B0604020202020204" pitchFamily="34" charset="0"/>
                <a:cs typeface="Arial" panose="020B0604020202020204" pitchFamily="34" charset="0"/>
              </a:rPr>
              <a:t>If an optimal solution to the problem can be found by choosing the best choice at each step without reconsidering the previous steps once chosen, the problem can be solved using a greedy approach. This property is called greedy choice property.</a:t>
            </a:r>
          </a:p>
          <a:p>
            <a:pPr marL="0" indent="0" algn="just">
              <a:lnSpc>
                <a:spcPct val="150000"/>
              </a:lnSpc>
              <a:buNone/>
            </a:pPr>
            <a:r>
              <a:rPr lang="en-US" sz="2000" b="1" dirty="0">
                <a:latin typeface="Arial" panose="020B0604020202020204" pitchFamily="34" charset="0"/>
                <a:cs typeface="Arial" panose="020B0604020202020204" pitchFamily="34" charset="0"/>
              </a:rPr>
              <a:t>2. Optimal Substructure</a:t>
            </a:r>
          </a:p>
          <a:p>
            <a:pPr lvl="1" algn="just">
              <a:lnSpc>
                <a:spcPct val="150000"/>
              </a:lnSpc>
            </a:pPr>
            <a:r>
              <a:rPr lang="en-US" sz="2000" dirty="0">
                <a:latin typeface="Arial" panose="020B0604020202020204" pitchFamily="34" charset="0"/>
                <a:cs typeface="Arial" panose="020B0604020202020204" pitchFamily="34" charset="0"/>
              </a:rPr>
              <a:t>If the optimal overall solution to the problem corresponds to the optimal solution to its subproblems, then the problem can be solved using a greedy approach. This property is called optimal substructure.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66652207"/>
      </p:ext>
    </p:extLst>
  </p:cSld>
  <p:clrMapOvr>
    <a:masterClrMapping/>
  </p:clrMapOvr>
  <p:timing>
    <p:tnLst>
      <p:par>
        <p:cTn id="1" dur="indefinite" restart="never" nodeType="tmRoot"/>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0784CFA2-18AA-4112-B936-E5C82731EF50}"/>
              </a:ext>
            </a:extLst>
          </p:cNvPr>
          <p:cNvSpPr>
            <a:spLocks noGrp="1"/>
          </p:cNvSpPr>
          <p:nvPr>
            <p:ph idx="1"/>
          </p:nvPr>
        </p:nvSpPr>
        <p:spPr>
          <a:xfrm>
            <a:off x="838200" y="206188"/>
            <a:ext cx="10515600" cy="5970775"/>
          </a:xfrm>
        </p:spPr>
        <p:txBody>
          <a:bodyPr>
            <a:normAutofit/>
          </a:bodyPr>
          <a:lstStyle/>
          <a:p>
            <a:r>
              <a:rPr lang="en-IN" sz="2000" b="1" dirty="0">
                <a:latin typeface="Arial" panose="020B0604020202020204" pitchFamily="34" charset="0"/>
                <a:cs typeface="Arial" panose="020B0604020202020204" pitchFamily="34" charset="0"/>
              </a:rPr>
              <a:t>Advantages of Greedy Approach</a:t>
            </a:r>
          </a:p>
          <a:p>
            <a:pPr lvl="1" algn="just">
              <a:lnSpc>
                <a:spcPct val="150000"/>
              </a:lnSpc>
              <a:buFont typeface="Wingdings" panose="05000000000000000000" pitchFamily="2" charset="2"/>
              <a:buChar char="Ø"/>
            </a:pPr>
            <a:r>
              <a:rPr lang="en-US" sz="2000" dirty="0">
                <a:latin typeface="Arial" panose="020B0604020202020204" pitchFamily="34" charset="0"/>
                <a:cs typeface="Arial" panose="020B0604020202020204" pitchFamily="34" charset="0"/>
              </a:rPr>
              <a:t>The algorithm is easier to describe.</a:t>
            </a:r>
          </a:p>
          <a:p>
            <a:pPr lvl="1" algn="just">
              <a:lnSpc>
                <a:spcPct val="150000"/>
              </a:lnSpc>
              <a:buFont typeface="Wingdings" panose="05000000000000000000" pitchFamily="2" charset="2"/>
              <a:buChar char="Ø"/>
            </a:pPr>
            <a:r>
              <a:rPr lang="en-US" sz="2000" dirty="0">
                <a:latin typeface="Arial" panose="020B0604020202020204" pitchFamily="34" charset="0"/>
                <a:cs typeface="Arial" panose="020B0604020202020204" pitchFamily="34" charset="0"/>
              </a:rPr>
              <a:t>This algorithm can perform better than other algorithms (but, not in all cases</a:t>
            </a:r>
            <a:r>
              <a:rPr lang="en-US" sz="1600" dirty="0">
                <a:latin typeface="Arial" panose="020B0604020202020204" pitchFamily="34" charset="0"/>
                <a:cs typeface="Arial" panose="020B0604020202020204" pitchFamily="34" charset="0"/>
              </a:rPr>
              <a:t>).</a:t>
            </a:r>
          </a:p>
          <a:p>
            <a:pPr marL="0" indent="0" algn="just">
              <a:lnSpc>
                <a:spcPct val="150000"/>
              </a:lnSpc>
              <a:buNone/>
            </a:pPr>
            <a:endParaRPr lang="en-US"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07505441"/>
      </p:ext>
    </p:extLst>
  </p:cSld>
  <p:clrMapOvr>
    <a:masterClrMapping/>
  </p:clrMapOvr>
  <p:timing>
    <p:tnLst>
      <p:par>
        <p:cTn id="1" dur="indefinite" restart="never" nodeType="tmRoot"/>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97A8A791-3B0F-40B0-AADE-E416DFB95460}"/>
              </a:ext>
            </a:extLst>
          </p:cNvPr>
          <p:cNvSpPr>
            <a:spLocks noGrp="1"/>
          </p:cNvSpPr>
          <p:nvPr>
            <p:ph idx="1"/>
          </p:nvPr>
        </p:nvSpPr>
        <p:spPr>
          <a:xfrm>
            <a:off x="838200" y="251012"/>
            <a:ext cx="10515600" cy="6436659"/>
          </a:xfrm>
        </p:spPr>
        <p:txBody>
          <a:bodyPr>
            <a:normAutofit/>
          </a:bodyPr>
          <a:lstStyle/>
          <a:p>
            <a:r>
              <a:rPr lang="en-IN" sz="2000" b="1" dirty="0">
                <a:latin typeface="Arial" panose="020B0604020202020204" pitchFamily="34" charset="0"/>
                <a:cs typeface="Arial" panose="020B0604020202020204" pitchFamily="34" charset="0"/>
              </a:rPr>
              <a:t>Greedy Approach</a:t>
            </a:r>
          </a:p>
          <a:p>
            <a:pPr marL="0" indent="0" algn="just">
              <a:lnSpc>
                <a:spcPct val="150000"/>
              </a:lnSpc>
              <a:buNone/>
            </a:pPr>
            <a:r>
              <a:rPr lang="en-US" sz="2000" dirty="0">
                <a:latin typeface="Arial" panose="020B0604020202020204" pitchFamily="34" charset="0"/>
                <a:cs typeface="Arial" panose="020B0604020202020204" pitchFamily="34" charset="0"/>
              </a:rPr>
              <a:t>1. Let's start with the root node 20. The weight of the right child is 3 and the weight of the left child is 2.</a:t>
            </a:r>
          </a:p>
          <a:p>
            <a:pPr marL="0" indent="0" algn="just">
              <a:lnSpc>
                <a:spcPct val="150000"/>
              </a:lnSpc>
              <a:buNone/>
            </a:pPr>
            <a:r>
              <a:rPr lang="en-US" sz="2000" dirty="0">
                <a:latin typeface="Arial" panose="020B0604020202020204" pitchFamily="34" charset="0"/>
                <a:cs typeface="Arial" panose="020B0604020202020204" pitchFamily="34" charset="0"/>
              </a:rPr>
              <a:t>2. Our problem is to find the largest path. And, the optimal solution at the moment is 3. So, the greedy algorithm will choose 3.</a:t>
            </a:r>
          </a:p>
          <a:p>
            <a:pPr marL="0" indent="0" algn="just">
              <a:lnSpc>
                <a:spcPct val="150000"/>
              </a:lnSpc>
              <a:buNone/>
            </a:pPr>
            <a:r>
              <a:rPr lang="en-US" sz="2000" dirty="0">
                <a:latin typeface="Arial" panose="020B0604020202020204" pitchFamily="34" charset="0"/>
                <a:cs typeface="Arial" panose="020B0604020202020204" pitchFamily="34" charset="0"/>
              </a:rPr>
              <a:t>3. Finally the weight of an only child of 3 is 1. This gives us our final result 20 + 3 + 1 = 24.</a:t>
            </a:r>
          </a:p>
          <a:p>
            <a:pPr algn="just">
              <a:lnSpc>
                <a:spcPct val="150000"/>
              </a:lnSpc>
            </a:pPr>
            <a:r>
              <a:rPr lang="en-US" sz="2000" dirty="0">
                <a:latin typeface="Arial" panose="020B0604020202020204" pitchFamily="34" charset="0"/>
                <a:cs typeface="Arial" panose="020B0604020202020204" pitchFamily="34" charset="0"/>
              </a:rPr>
              <a:t>However, it is not the optimal solution. There is another path that carries more weight (20 + 2 + 10 = 32) as shown in the image below.</a:t>
            </a:r>
            <a:endParaRPr lang="en-IN" sz="20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 xmlns:a16="http://schemas.microsoft.com/office/drawing/2014/main" id="{312134C8-59FC-46E3-83BA-C59317363033}"/>
              </a:ext>
            </a:extLst>
          </p:cNvPr>
          <p:cNvPicPr>
            <a:picLocks noChangeAspect="1"/>
          </p:cNvPicPr>
          <p:nvPr/>
        </p:nvPicPr>
        <p:blipFill>
          <a:blip r:embed="rId2"/>
          <a:stretch>
            <a:fillRect/>
          </a:stretch>
        </p:blipFill>
        <p:spPr>
          <a:xfrm>
            <a:off x="6355977" y="3848134"/>
            <a:ext cx="3729317" cy="2929184"/>
          </a:xfrm>
          <a:prstGeom prst="rect">
            <a:avLst/>
          </a:prstGeom>
        </p:spPr>
      </p:pic>
    </p:spTree>
    <p:extLst>
      <p:ext uri="{BB962C8B-B14F-4D97-AF65-F5344CB8AC3E}">
        <p14:creationId xmlns:p14="http://schemas.microsoft.com/office/powerpoint/2010/main" val="3612528866"/>
      </p:ext>
    </p:extLst>
  </p:cSld>
  <p:clrMapOvr>
    <a:masterClrMapping/>
  </p:clrMapOvr>
  <p:timing>
    <p:tnLst>
      <p:par>
        <p:cTn id="1" dur="indefinite" restart="never" nodeType="tmRoot"/>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42BBA4A8-A14C-43C0-AFAB-CC7AAD1758B8}"/>
              </a:ext>
            </a:extLst>
          </p:cNvPr>
          <p:cNvSpPr>
            <a:spLocks noGrp="1"/>
          </p:cNvSpPr>
          <p:nvPr>
            <p:ph idx="1"/>
          </p:nvPr>
        </p:nvSpPr>
        <p:spPr>
          <a:xfrm>
            <a:off x="838200" y="385482"/>
            <a:ext cx="10515600" cy="5791481"/>
          </a:xfrm>
        </p:spPr>
        <p:txBody>
          <a:bodyPr>
            <a:normAutofit/>
          </a:bodyPr>
          <a:lstStyle/>
          <a:p>
            <a:r>
              <a:rPr lang="en-IN" sz="2000" b="1" dirty="0">
                <a:latin typeface="Arial" panose="020B0604020202020204" pitchFamily="34" charset="0"/>
                <a:cs typeface="Arial" panose="020B0604020202020204" pitchFamily="34" charset="0"/>
              </a:rPr>
              <a:t>Greedy Algorithm</a:t>
            </a:r>
          </a:p>
          <a:p>
            <a:pPr lvl="1">
              <a:lnSpc>
                <a:spcPct val="150000"/>
              </a:lnSpc>
              <a:buFont typeface="Wingdings" panose="05000000000000000000" pitchFamily="2" charset="2"/>
              <a:buChar char="Ø"/>
            </a:pPr>
            <a:r>
              <a:rPr lang="en-US" sz="2000" dirty="0">
                <a:latin typeface="Arial" panose="020B0604020202020204" pitchFamily="34" charset="0"/>
                <a:cs typeface="Arial" panose="020B0604020202020204" pitchFamily="34" charset="0"/>
              </a:rPr>
              <a:t>To begin with, the solution set (containing answers) is empty.</a:t>
            </a:r>
          </a:p>
          <a:p>
            <a:pPr lvl="1">
              <a:lnSpc>
                <a:spcPct val="150000"/>
              </a:lnSpc>
              <a:buFont typeface="Wingdings" panose="05000000000000000000" pitchFamily="2" charset="2"/>
              <a:buChar char="Ø"/>
            </a:pPr>
            <a:r>
              <a:rPr lang="en-US" sz="2000" dirty="0">
                <a:latin typeface="Arial" panose="020B0604020202020204" pitchFamily="34" charset="0"/>
                <a:cs typeface="Arial" panose="020B0604020202020204" pitchFamily="34" charset="0"/>
              </a:rPr>
              <a:t>At each step, an item is added to the solution set until a solution is reached.</a:t>
            </a:r>
          </a:p>
          <a:p>
            <a:pPr lvl="1">
              <a:lnSpc>
                <a:spcPct val="150000"/>
              </a:lnSpc>
              <a:buFont typeface="Wingdings" panose="05000000000000000000" pitchFamily="2" charset="2"/>
              <a:buChar char="Ø"/>
            </a:pPr>
            <a:r>
              <a:rPr lang="en-US" sz="2000" dirty="0">
                <a:latin typeface="Arial" panose="020B0604020202020204" pitchFamily="34" charset="0"/>
                <a:cs typeface="Arial" panose="020B0604020202020204" pitchFamily="34" charset="0"/>
              </a:rPr>
              <a:t>If the solution set is feasible, the current item is kept.</a:t>
            </a:r>
          </a:p>
          <a:p>
            <a:pPr lvl="1">
              <a:lnSpc>
                <a:spcPct val="150000"/>
              </a:lnSpc>
              <a:buFont typeface="Wingdings" panose="05000000000000000000" pitchFamily="2" charset="2"/>
              <a:buChar char="Ø"/>
            </a:pPr>
            <a:r>
              <a:rPr lang="en-US" sz="2000" dirty="0">
                <a:latin typeface="Arial" panose="020B0604020202020204" pitchFamily="34" charset="0"/>
                <a:cs typeface="Arial" panose="020B0604020202020204" pitchFamily="34" charset="0"/>
              </a:rPr>
              <a:t>Else, the item is rejected and never considered again.</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06758504"/>
      </p:ext>
    </p:extLst>
  </p:cSld>
  <p:clrMapOvr>
    <a:masterClrMapping/>
  </p:clrMapOvr>
  <p:timing>
    <p:tnLst>
      <p:par>
        <p:cTn id="1" dur="indefinite" restart="never" nodeType="tmRoot"/>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ED0A053-0A8F-4AFE-A472-C4FAA99462E0}"/>
              </a:ext>
            </a:extLst>
          </p:cNvPr>
          <p:cNvSpPr>
            <a:spLocks noGrp="1"/>
          </p:cNvSpPr>
          <p:nvPr>
            <p:ph type="title"/>
          </p:nvPr>
        </p:nvSpPr>
        <p:spPr>
          <a:xfrm>
            <a:off x="838200" y="242840"/>
            <a:ext cx="10515600" cy="922572"/>
          </a:xfrm>
        </p:spPr>
        <p:txBody>
          <a:bodyPr>
            <a:normAutofit/>
          </a:bodyPr>
          <a:lstStyle/>
          <a:p>
            <a:r>
              <a:rPr lang="en-IN" sz="3200" b="1" dirty="0">
                <a:latin typeface="Arial" panose="020B0604020202020204" pitchFamily="34" charset="0"/>
                <a:cs typeface="Arial" panose="020B0604020202020204" pitchFamily="34" charset="0"/>
              </a:rPr>
              <a:t>Ford-Fulkerson Algorithm</a:t>
            </a:r>
          </a:p>
        </p:txBody>
      </p:sp>
      <p:sp>
        <p:nvSpPr>
          <p:cNvPr id="3" name="Content Placeholder 2">
            <a:extLst>
              <a:ext uri="{FF2B5EF4-FFF2-40B4-BE49-F238E27FC236}">
                <a16:creationId xmlns="" xmlns:a16="http://schemas.microsoft.com/office/drawing/2014/main" id="{3DFDEC92-6B77-4804-9877-E77269D4305B}"/>
              </a:ext>
            </a:extLst>
          </p:cNvPr>
          <p:cNvSpPr>
            <a:spLocks noGrp="1"/>
          </p:cNvSpPr>
          <p:nvPr>
            <p:ph idx="1"/>
          </p:nvPr>
        </p:nvSpPr>
        <p:spPr>
          <a:xfrm>
            <a:off x="838200" y="1165412"/>
            <a:ext cx="10515600" cy="5449748"/>
          </a:xfrm>
        </p:spPr>
        <p:txBody>
          <a:bodyPr>
            <a:normAutofit/>
          </a:bodyPr>
          <a:lstStyle/>
          <a:p>
            <a:pPr algn="just">
              <a:lnSpc>
                <a:spcPct val="150000"/>
              </a:lnSpc>
            </a:pPr>
            <a:r>
              <a:rPr lang="en-US" sz="2000" dirty="0">
                <a:latin typeface="Arial" panose="020B0604020202020204" pitchFamily="34" charset="0"/>
                <a:cs typeface="Arial" panose="020B0604020202020204" pitchFamily="34" charset="0"/>
              </a:rPr>
              <a:t>Ford-Fulkerson algorithm is a greedy approach for calculating the maximum possible flow in a network or a graph.</a:t>
            </a:r>
          </a:p>
          <a:p>
            <a:pPr algn="just">
              <a:lnSpc>
                <a:spcPct val="150000"/>
              </a:lnSpc>
            </a:pPr>
            <a:r>
              <a:rPr lang="en-US" sz="2000" dirty="0">
                <a:latin typeface="Arial" panose="020B0604020202020204" pitchFamily="34" charset="0"/>
                <a:cs typeface="Arial" panose="020B0604020202020204" pitchFamily="34" charset="0"/>
              </a:rPr>
              <a:t>A term, flow network, is used to describe a network of vertices and edges with a source (S) and a sink (T). Each vertex, except S and T, can receive and send an equal amount of stuff through it. S can only send and T can only receive stuff.</a:t>
            </a:r>
          </a:p>
          <a:p>
            <a:pPr algn="just">
              <a:lnSpc>
                <a:spcPct val="150000"/>
              </a:lnSpc>
            </a:pPr>
            <a:endParaRPr lang="en-IN" sz="20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 xmlns:a16="http://schemas.microsoft.com/office/drawing/2014/main" id="{31A6CF1F-F939-4F54-AACE-4EBD7051C0DB}"/>
              </a:ext>
            </a:extLst>
          </p:cNvPr>
          <p:cNvPicPr>
            <a:picLocks noChangeAspect="1"/>
          </p:cNvPicPr>
          <p:nvPr/>
        </p:nvPicPr>
        <p:blipFill>
          <a:blip r:embed="rId2"/>
          <a:stretch>
            <a:fillRect/>
          </a:stretch>
        </p:blipFill>
        <p:spPr>
          <a:xfrm>
            <a:off x="2751104" y="3809457"/>
            <a:ext cx="3749365" cy="2179509"/>
          </a:xfrm>
          <a:prstGeom prst="rect">
            <a:avLst/>
          </a:prstGeom>
        </p:spPr>
      </p:pic>
    </p:spTree>
    <p:extLst>
      <p:ext uri="{BB962C8B-B14F-4D97-AF65-F5344CB8AC3E}">
        <p14:creationId xmlns:p14="http://schemas.microsoft.com/office/powerpoint/2010/main" val="2341285194"/>
      </p:ext>
    </p:extLst>
  </p:cSld>
  <p:clrMapOvr>
    <a:masterClrMapping/>
  </p:clrMapOvr>
  <p:timing>
    <p:tnLst>
      <p:par>
        <p:cTn id="1" dur="indefinite" restart="never" nodeType="tmRoot"/>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A3E3FB91-D0BF-4774-B0E7-21CC53E08DD4}"/>
              </a:ext>
            </a:extLst>
          </p:cNvPr>
          <p:cNvSpPr>
            <a:spLocks noGrp="1"/>
          </p:cNvSpPr>
          <p:nvPr>
            <p:ph idx="1"/>
          </p:nvPr>
        </p:nvSpPr>
        <p:spPr>
          <a:xfrm>
            <a:off x="838200" y="224118"/>
            <a:ext cx="10515600" cy="5952845"/>
          </a:xfrm>
        </p:spPr>
        <p:txBody>
          <a:bodyPr>
            <a:normAutofit/>
          </a:bodyPr>
          <a:lstStyle/>
          <a:p>
            <a:pPr marL="0" indent="0">
              <a:buNone/>
            </a:pPr>
            <a:endParaRPr lang="en-IN" sz="2000" b="1" dirty="0" smtClean="0">
              <a:latin typeface="Arial" panose="020B0604020202020204" pitchFamily="34" charset="0"/>
              <a:cs typeface="Arial" panose="020B0604020202020204" pitchFamily="34" charset="0"/>
            </a:endParaRPr>
          </a:p>
          <a:p>
            <a:pPr marL="0" indent="0">
              <a:buNone/>
            </a:pPr>
            <a:r>
              <a:rPr lang="en-IN" sz="2000" b="1" dirty="0" smtClean="0">
                <a:latin typeface="Arial" panose="020B0604020202020204" pitchFamily="34" charset="0"/>
                <a:cs typeface="Arial" panose="020B0604020202020204" pitchFamily="34" charset="0"/>
              </a:rPr>
              <a:t>Terminologies </a:t>
            </a:r>
            <a:r>
              <a:rPr lang="en-IN" sz="2000" b="1" dirty="0">
                <a:latin typeface="Arial" panose="020B0604020202020204" pitchFamily="34" charset="0"/>
                <a:cs typeface="Arial" panose="020B0604020202020204" pitchFamily="34" charset="0"/>
              </a:rPr>
              <a:t>Used</a:t>
            </a:r>
          </a:p>
          <a:p>
            <a:pPr>
              <a:buFont typeface="Wingdings" panose="05000000000000000000" pitchFamily="2" charset="2"/>
              <a:buChar char="Ø"/>
            </a:pPr>
            <a:r>
              <a:rPr lang="en-US" sz="2000" b="1" dirty="0">
                <a:latin typeface="Arial" panose="020B0604020202020204" pitchFamily="34" charset="0"/>
                <a:cs typeface="Arial" panose="020B0604020202020204" pitchFamily="34" charset="0"/>
              </a:rPr>
              <a:t>Augmenting Path</a:t>
            </a:r>
          </a:p>
          <a:p>
            <a:r>
              <a:rPr lang="en-US" sz="2000" dirty="0">
                <a:latin typeface="Arial" panose="020B0604020202020204" pitchFamily="34" charset="0"/>
                <a:cs typeface="Arial" panose="020B0604020202020204" pitchFamily="34" charset="0"/>
              </a:rPr>
              <a:t>It is the path available in a flow network.</a:t>
            </a:r>
          </a:p>
          <a:p>
            <a:pPr>
              <a:buFont typeface="Wingdings" panose="05000000000000000000" pitchFamily="2" charset="2"/>
              <a:buChar char="Ø"/>
            </a:pPr>
            <a:r>
              <a:rPr lang="en-US" sz="2000" b="1" dirty="0">
                <a:latin typeface="Arial" panose="020B0604020202020204" pitchFamily="34" charset="0"/>
                <a:cs typeface="Arial" panose="020B0604020202020204" pitchFamily="34" charset="0"/>
              </a:rPr>
              <a:t>Residual Graph</a:t>
            </a:r>
          </a:p>
          <a:p>
            <a:r>
              <a:rPr lang="en-US" sz="2000" dirty="0">
                <a:latin typeface="Arial" panose="020B0604020202020204" pitchFamily="34" charset="0"/>
                <a:cs typeface="Arial" panose="020B0604020202020204" pitchFamily="34" charset="0"/>
              </a:rPr>
              <a:t>It represents the flow network that has additional possible flow.</a:t>
            </a:r>
          </a:p>
          <a:p>
            <a:pPr>
              <a:buFont typeface="Wingdings" panose="05000000000000000000" pitchFamily="2" charset="2"/>
              <a:buChar char="Ø"/>
            </a:pPr>
            <a:r>
              <a:rPr lang="en-US" sz="2000" b="1" dirty="0">
                <a:latin typeface="Arial" panose="020B0604020202020204" pitchFamily="34" charset="0"/>
                <a:cs typeface="Arial" panose="020B0604020202020204" pitchFamily="34" charset="0"/>
              </a:rPr>
              <a:t>Residual Capacity</a:t>
            </a:r>
          </a:p>
          <a:p>
            <a:r>
              <a:rPr lang="en-US" sz="2000" dirty="0">
                <a:latin typeface="Arial" panose="020B0604020202020204" pitchFamily="34" charset="0"/>
                <a:cs typeface="Arial" panose="020B0604020202020204" pitchFamily="34" charset="0"/>
              </a:rPr>
              <a:t>It is the capacity of the edge after subtracting the flow from the maximum capacity.</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96063529"/>
      </p:ext>
    </p:extLst>
  </p:cSld>
  <p:clrMapOvr>
    <a:masterClrMapping/>
  </p:clrMapOvr>
  <p:timing>
    <p:tnLst>
      <p:par>
        <p:cTn id="1" dur="indefinite" restart="never" nodeType="tmRoot"/>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0F086EC2-5C6B-4942-A1CF-6B318C4B7A2E}"/>
              </a:ext>
            </a:extLst>
          </p:cNvPr>
          <p:cNvSpPr>
            <a:spLocks noGrp="1"/>
          </p:cNvSpPr>
          <p:nvPr>
            <p:ph idx="1"/>
          </p:nvPr>
        </p:nvSpPr>
        <p:spPr>
          <a:xfrm>
            <a:off x="838200" y="242047"/>
            <a:ext cx="10515600" cy="6481482"/>
          </a:xfrm>
        </p:spPr>
        <p:txBody>
          <a:bodyPr>
            <a:normAutofit/>
          </a:bodyPr>
          <a:lstStyle/>
          <a:p>
            <a:pPr marL="0" indent="0">
              <a:buNone/>
            </a:pPr>
            <a:r>
              <a:rPr lang="en-IN" sz="2000" b="1" dirty="0">
                <a:latin typeface="Arial" panose="020B0604020202020204" pitchFamily="34" charset="0"/>
                <a:cs typeface="Arial" panose="020B0604020202020204" pitchFamily="34" charset="0"/>
              </a:rPr>
              <a:t>How Ford-Fulkerson Algorithm works?</a:t>
            </a:r>
          </a:p>
          <a:p>
            <a:r>
              <a:rPr lang="en-US" sz="2000" dirty="0">
                <a:latin typeface="Arial" panose="020B0604020202020204" pitchFamily="34" charset="0"/>
                <a:cs typeface="Arial" panose="020B0604020202020204" pitchFamily="34" charset="0"/>
              </a:rPr>
              <a:t>The algorithm follows:</a:t>
            </a:r>
          </a:p>
          <a:p>
            <a:pPr lvl="1" algn="just">
              <a:lnSpc>
                <a:spcPct val="150000"/>
              </a:lnSpc>
              <a:buFont typeface="Wingdings" panose="05000000000000000000" pitchFamily="2" charset="2"/>
              <a:buChar char="Ø"/>
            </a:pPr>
            <a:r>
              <a:rPr lang="en-US" sz="2000" dirty="0">
                <a:latin typeface="Arial" panose="020B0604020202020204" pitchFamily="34" charset="0"/>
                <a:cs typeface="Arial" panose="020B0604020202020204" pitchFamily="34" charset="0"/>
              </a:rPr>
              <a:t>Initialize the flow in all the edges to 0.</a:t>
            </a:r>
          </a:p>
          <a:p>
            <a:pPr lvl="1" algn="just">
              <a:lnSpc>
                <a:spcPct val="150000"/>
              </a:lnSpc>
              <a:buFont typeface="Wingdings" panose="05000000000000000000" pitchFamily="2" charset="2"/>
              <a:buChar char="Ø"/>
            </a:pPr>
            <a:r>
              <a:rPr lang="en-US" sz="2000" dirty="0">
                <a:latin typeface="Arial" panose="020B0604020202020204" pitchFamily="34" charset="0"/>
                <a:cs typeface="Arial" panose="020B0604020202020204" pitchFamily="34" charset="0"/>
              </a:rPr>
              <a:t>While there is an augmenting path between the source and the sink, add this path to the flow.</a:t>
            </a:r>
          </a:p>
          <a:p>
            <a:pPr lvl="1" algn="just">
              <a:lnSpc>
                <a:spcPct val="150000"/>
              </a:lnSpc>
              <a:buFont typeface="Wingdings" panose="05000000000000000000" pitchFamily="2" charset="2"/>
              <a:buChar char="Ø"/>
            </a:pPr>
            <a:r>
              <a:rPr lang="en-US" sz="2000" dirty="0">
                <a:latin typeface="Arial" panose="020B0604020202020204" pitchFamily="34" charset="0"/>
                <a:cs typeface="Arial" panose="020B0604020202020204" pitchFamily="34" charset="0"/>
              </a:rPr>
              <a:t>Update the residual graph.</a:t>
            </a:r>
          </a:p>
          <a:p>
            <a:pPr marL="0" indent="0" algn="just">
              <a:lnSpc>
                <a:spcPct val="150000"/>
              </a:lnSpc>
              <a:buNone/>
            </a:pPr>
            <a:endParaRPr lang="en-IN" sz="2000" b="1" dirty="0" smtClean="0">
              <a:latin typeface="Arial" panose="020B0604020202020204" pitchFamily="34" charset="0"/>
              <a:cs typeface="Arial" panose="020B0604020202020204" pitchFamily="34" charset="0"/>
            </a:endParaRPr>
          </a:p>
          <a:p>
            <a:pPr marL="0" indent="0" algn="just">
              <a:lnSpc>
                <a:spcPct val="150000"/>
              </a:lnSpc>
              <a:buNone/>
            </a:pPr>
            <a:endParaRPr lang="en-IN" sz="2000" b="1" dirty="0">
              <a:latin typeface="Arial" panose="020B0604020202020204" pitchFamily="34" charset="0"/>
              <a:cs typeface="Arial" panose="020B0604020202020204" pitchFamily="34" charset="0"/>
            </a:endParaRPr>
          </a:p>
          <a:p>
            <a:pPr marL="0" indent="0" algn="just">
              <a:lnSpc>
                <a:spcPct val="150000"/>
              </a:lnSpc>
              <a:buNone/>
            </a:pPr>
            <a:r>
              <a:rPr lang="en-IN" sz="2000" b="1" dirty="0" smtClean="0">
                <a:latin typeface="Arial" panose="020B0604020202020204" pitchFamily="34" charset="0"/>
                <a:cs typeface="Arial" panose="020B0604020202020204" pitchFamily="34" charset="0"/>
              </a:rPr>
              <a:t>Ford-Fulkerson </a:t>
            </a:r>
            <a:r>
              <a:rPr lang="en-IN" sz="2000" b="1" dirty="0">
                <a:latin typeface="Arial" panose="020B0604020202020204" pitchFamily="34" charset="0"/>
                <a:cs typeface="Arial" panose="020B0604020202020204" pitchFamily="34" charset="0"/>
              </a:rPr>
              <a:t>Example</a:t>
            </a:r>
          </a:p>
          <a:p>
            <a:pPr algn="just">
              <a:lnSpc>
                <a:spcPct val="150000"/>
              </a:lnSpc>
            </a:pPr>
            <a:r>
              <a:rPr lang="en-US" sz="2000" dirty="0">
                <a:latin typeface="Arial" panose="020B0604020202020204" pitchFamily="34" charset="0"/>
                <a:cs typeface="Arial" panose="020B0604020202020204" pitchFamily="34" charset="0"/>
              </a:rPr>
              <a:t>The flow of all the edges is 0 at the beginning.</a:t>
            </a:r>
          </a:p>
          <a:p>
            <a:pPr marL="0" indent="0" algn="just">
              <a:lnSpc>
                <a:spcPct val="150000"/>
              </a:lnSpc>
              <a:buNone/>
            </a:pPr>
            <a:endParaRPr lang="en-US" sz="2000" b="1" dirty="0">
              <a:latin typeface="Arial" panose="020B0604020202020204" pitchFamily="34" charset="0"/>
              <a:cs typeface="Arial" panose="020B0604020202020204" pitchFamily="34" charset="0"/>
            </a:endParaRPr>
          </a:p>
          <a:p>
            <a:pPr marL="0" indent="0" algn="just">
              <a:lnSpc>
                <a:spcPct val="150000"/>
              </a:lnSpc>
              <a:buNone/>
            </a:pPr>
            <a:endParaRPr lang="en-IN" sz="20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 xmlns:a16="http://schemas.microsoft.com/office/drawing/2014/main" id="{730600A1-B307-46FB-8498-B3E938B3EC8C}"/>
              </a:ext>
            </a:extLst>
          </p:cNvPr>
          <p:cNvPicPr>
            <a:picLocks noChangeAspect="1"/>
          </p:cNvPicPr>
          <p:nvPr/>
        </p:nvPicPr>
        <p:blipFill>
          <a:blip r:embed="rId2"/>
          <a:stretch>
            <a:fillRect/>
          </a:stretch>
        </p:blipFill>
        <p:spPr>
          <a:xfrm>
            <a:off x="6613341" y="3260574"/>
            <a:ext cx="3375953" cy="2613887"/>
          </a:xfrm>
          <a:prstGeom prst="rect">
            <a:avLst/>
          </a:prstGeom>
        </p:spPr>
      </p:pic>
    </p:spTree>
    <p:extLst>
      <p:ext uri="{BB962C8B-B14F-4D97-AF65-F5344CB8AC3E}">
        <p14:creationId xmlns:p14="http://schemas.microsoft.com/office/powerpoint/2010/main" val="2517371543"/>
      </p:ext>
    </p:extLst>
  </p:cSld>
  <p:clrMapOvr>
    <a:masterClrMapping/>
  </p:clrMapOvr>
  <p:timing>
    <p:tnLst>
      <p:par>
        <p:cTn id="1" dur="indefinite" restart="never" nodeType="tmRoot"/>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5E37F503-A063-45DC-8ED2-A9E8C83DE0E2}"/>
              </a:ext>
            </a:extLst>
          </p:cNvPr>
          <p:cNvSpPr>
            <a:spLocks noGrp="1"/>
          </p:cNvSpPr>
          <p:nvPr>
            <p:ph idx="1"/>
          </p:nvPr>
        </p:nvSpPr>
        <p:spPr>
          <a:xfrm>
            <a:off x="838200" y="295835"/>
            <a:ext cx="10515600" cy="5881128"/>
          </a:xfrm>
        </p:spPr>
        <p:txBody>
          <a:bodyPr>
            <a:normAutofit/>
          </a:bodyPr>
          <a:lstStyle/>
          <a:p>
            <a:pPr marL="0" indent="0">
              <a:buNone/>
            </a:pPr>
            <a:r>
              <a:rPr lang="en-US" sz="2000" dirty="0">
                <a:latin typeface="Arial" panose="020B0604020202020204" pitchFamily="34" charset="0"/>
                <a:cs typeface="Arial" panose="020B0604020202020204" pitchFamily="34" charset="0"/>
              </a:rPr>
              <a:t>1.Select any arbitrary path from S to T. In this step, we have selected path S-A-B-T.</a:t>
            </a:r>
          </a:p>
          <a:p>
            <a:pPr marL="0" indent="0">
              <a:buNone/>
            </a:pPr>
            <a:endParaRPr lang="en-US" sz="2000" dirty="0">
              <a:latin typeface="Arial" panose="020B0604020202020204" pitchFamily="34" charset="0"/>
              <a:cs typeface="Arial" panose="020B0604020202020204" pitchFamily="34" charset="0"/>
            </a:endParaRPr>
          </a:p>
          <a:p>
            <a:pPr marL="0" indent="0">
              <a:buNone/>
            </a:pPr>
            <a:endParaRPr lang="en-US" sz="2000" dirty="0">
              <a:latin typeface="Arial" panose="020B0604020202020204" pitchFamily="34" charset="0"/>
              <a:cs typeface="Arial" panose="020B0604020202020204" pitchFamily="34" charset="0"/>
            </a:endParaRPr>
          </a:p>
          <a:p>
            <a:pPr marL="0" indent="0">
              <a:buNone/>
            </a:pPr>
            <a:endParaRPr lang="en-US" sz="2000" dirty="0">
              <a:latin typeface="Arial" panose="020B0604020202020204" pitchFamily="34" charset="0"/>
              <a:cs typeface="Arial" panose="020B0604020202020204" pitchFamily="34" charset="0"/>
            </a:endParaRPr>
          </a:p>
          <a:p>
            <a:pPr marL="0" indent="0">
              <a:buNone/>
            </a:pPr>
            <a:endParaRPr lang="en-US" sz="2000" dirty="0">
              <a:latin typeface="Arial" panose="020B0604020202020204" pitchFamily="34" charset="0"/>
              <a:cs typeface="Arial" panose="020B0604020202020204" pitchFamily="34" charset="0"/>
            </a:endParaRPr>
          </a:p>
          <a:p>
            <a:pPr marL="0" indent="0">
              <a:buNone/>
            </a:pPr>
            <a:endParaRPr lang="en-US" sz="2000" dirty="0">
              <a:latin typeface="Arial" panose="020B0604020202020204" pitchFamily="34" charset="0"/>
              <a:cs typeface="Arial" panose="020B0604020202020204" pitchFamily="34" charset="0"/>
            </a:endParaRPr>
          </a:p>
          <a:p>
            <a:pPr marL="0" indent="0" algn="just">
              <a:lnSpc>
                <a:spcPct val="150000"/>
              </a:lnSpc>
              <a:buNone/>
            </a:pPr>
            <a:r>
              <a:rPr lang="en-US" sz="2000" dirty="0">
                <a:latin typeface="Arial" panose="020B0604020202020204" pitchFamily="34" charset="0"/>
                <a:cs typeface="Arial" panose="020B0604020202020204" pitchFamily="34" charset="0"/>
              </a:rPr>
              <a:t>The minimum capacity among the three edges is 2 (B-T). Based on this, update the flow/capacity for each path.</a:t>
            </a:r>
          </a:p>
          <a:p>
            <a:pPr marL="0" indent="0" algn="just">
              <a:lnSpc>
                <a:spcPct val="150000"/>
              </a:lnSpc>
              <a:buNone/>
            </a:pPr>
            <a:endParaRPr lang="en-US" sz="2000" dirty="0">
              <a:latin typeface="Arial" panose="020B0604020202020204" pitchFamily="34" charset="0"/>
              <a:cs typeface="Arial" panose="020B0604020202020204" pitchFamily="34" charset="0"/>
            </a:endParaRPr>
          </a:p>
          <a:p>
            <a:pPr marL="0" indent="0">
              <a:buNone/>
            </a:pPr>
            <a:endParaRPr lang="en-IN" sz="20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 xmlns:a16="http://schemas.microsoft.com/office/drawing/2014/main" id="{DF48C023-A0E5-4DE2-8421-599223452CD6}"/>
              </a:ext>
            </a:extLst>
          </p:cNvPr>
          <p:cNvPicPr>
            <a:picLocks noChangeAspect="1"/>
          </p:cNvPicPr>
          <p:nvPr/>
        </p:nvPicPr>
        <p:blipFill>
          <a:blip r:embed="rId2"/>
          <a:stretch>
            <a:fillRect/>
          </a:stretch>
        </p:blipFill>
        <p:spPr>
          <a:xfrm>
            <a:off x="4141694" y="889207"/>
            <a:ext cx="2739743" cy="1929002"/>
          </a:xfrm>
          <a:prstGeom prst="rect">
            <a:avLst/>
          </a:prstGeom>
        </p:spPr>
      </p:pic>
      <p:pic>
        <p:nvPicPr>
          <p:cNvPr id="7" name="Picture 6">
            <a:extLst>
              <a:ext uri="{FF2B5EF4-FFF2-40B4-BE49-F238E27FC236}">
                <a16:creationId xmlns="" xmlns:a16="http://schemas.microsoft.com/office/drawing/2014/main" id="{93199C47-1C93-4C80-8A9A-97233F988209}"/>
              </a:ext>
            </a:extLst>
          </p:cNvPr>
          <p:cNvPicPr>
            <a:picLocks noChangeAspect="1"/>
          </p:cNvPicPr>
          <p:nvPr/>
        </p:nvPicPr>
        <p:blipFill>
          <a:blip r:embed="rId3"/>
          <a:stretch>
            <a:fillRect/>
          </a:stretch>
        </p:blipFill>
        <p:spPr>
          <a:xfrm>
            <a:off x="4141694" y="4174263"/>
            <a:ext cx="3290047" cy="2338312"/>
          </a:xfrm>
          <a:prstGeom prst="rect">
            <a:avLst/>
          </a:prstGeom>
        </p:spPr>
      </p:pic>
    </p:spTree>
    <p:extLst>
      <p:ext uri="{BB962C8B-B14F-4D97-AF65-F5344CB8AC3E}">
        <p14:creationId xmlns:p14="http://schemas.microsoft.com/office/powerpoint/2010/main" val="4130492169"/>
      </p:ext>
    </p:extLst>
  </p:cSld>
  <p:clrMapOvr>
    <a:masterClrMapping/>
  </p:clrMapOvr>
  <p:timing>
    <p:tnLst>
      <p:par>
        <p:cTn id="1" dur="indefinite" restart="never" nodeType="tmRoot"/>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F8E81C50-8CF7-442C-AC64-3E8FBC076AA9}"/>
              </a:ext>
            </a:extLst>
          </p:cNvPr>
          <p:cNvSpPr>
            <a:spLocks noGrp="1"/>
          </p:cNvSpPr>
          <p:nvPr>
            <p:ph idx="1"/>
          </p:nvPr>
        </p:nvSpPr>
        <p:spPr>
          <a:xfrm>
            <a:off x="838200" y="233082"/>
            <a:ext cx="10515600" cy="5943881"/>
          </a:xfrm>
        </p:spPr>
        <p:txBody>
          <a:bodyPr>
            <a:normAutofit/>
          </a:bodyPr>
          <a:lstStyle/>
          <a:p>
            <a:pPr marL="0" indent="0">
              <a:buNone/>
            </a:pPr>
            <a:r>
              <a:rPr lang="en-IN" sz="2000" dirty="0">
                <a:latin typeface="Arial" panose="020B0604020202020204" pitchFamily="34" charset="0"/>
                <a:cs typeface="Arial" panose="020B0604020202020204" pitchFamily="34" charset="0"/>
              </a:rPr>
              <a:t>2.</a:t>
            </a:r>
            <a:r>
              <a:rPr lang="en-US" sz="2000" dirty="0">
                <a:latin typeface="Arial" panose="020B0604020202020204" pitchFamily="34" charset="0"/>
                <a:cs typeface="Arial" panose="020B0604020202020204" pitchFamily="34" charset="0"/>
              </a:rPr>
              <a:t> Select another path S-D-C-T. The minimum capacity among these edges is 3 (S-D).</a:t>
            </a:r>
          </a:p>
          <a:p>
            <a:pPr marL="0" indent="0">
              <a:buNone/>
            </a:pPr>
            <a:endParaRPr lang="en-US" sz="2000" dirty="0">
              <a:latin typeface="Arial" panose="020B0604020202020204" pitchFamily="34" charset="0"/>
              <a:cs typeface="Arial" panose="020B0604020202020204" pitchFamily="34" charset="0"/>
            </a:endParaRPr>
          </a:p>
          <a:p>
            <a:pPr marL="0" indent="0">
              <a:buNone/>
            </a:pPr>
            <a:endParaRPr lang="en-US" sz="2000" dirty="0">
              <a:latin typeface="Arial" panose="020B0604020202020204" pitchFamily="34" charset="0"/>
              <a:cs typeface="Arial" panose="020B0604020202020204" pitchFamily="34" charset="0"/>
            </a:endParaRPr>
          </a:p>
          <a:p>
            <a:pPr marL="0" indent="0">
              <a:buNone/>
            </a:pPr>
            <a:endParaRPr lang="en-US" sz="2000" dirty="0">
              <a:latin typeface="Arial" panose="020B0604020202020204" pitchFamily="34" charset="0"/>
              <a:cs typeface="Arial" panose="020B0604020202020204" pitchFamily="34" charset="0"/>
            </a:endParaRPr>
          </a:p>
          <a:p>
            <a:pPr marL="0" indent="0">
              <a:buNone/>
            </a:pPr>
            <a:endParaRPr lang="en-US" sz="2000" dirty="0">
              <a:latin typeface="Arial" panose="020B0604020202020204" pitchFamily="34" charset="0"/>
              <a:cs typeface="Arial" panose="020B0604020202020204" pitchFamily="34" charset="0"/>
            </a:endParaRPr>
          </a:p>
          <a:p>
            <a:pPr marL="0" indent="0">
              <a:buNone/>
            </a:pPr>
            <a:endParaRPr lang="en-US" sz="2000" dirty="0">
              <a:latin typeface="Arial" panose="020B0604020202020204" pitchFamily="34" charset="0"/>
              <a:cs typeface="Arial" panose="020B0604020202020204" pitchFamily="34" charset="0"/>
            </a:endParaRPr>
          </a:p>
          <a:p>
            <a:pPr marL="0" indent="0">
              <a:buNone/>
            </a:pPr>
            <a:r>
              <a:rPr lang="en-US" sz="2000" dirty="0">
                <a:latin typeface="Arial" panose="020B0604020202020204" pitchFamily="34" charset="0"/>
                <a:cs typeface="Arial" panose="020B0604020202020204" pitchFamily="34" charset="0"/>
              </a:rPr>
              <a:t>Update the capacities according to this.</a:t>
            </a:r>
          </a:p>
          <a:p>
            <a:pPr marL="0" indent="0">
              <a:buNone/>
            </a:pPr>
            <a:endParaRPr lang="en-US" sz="2000" dirty="0">
              <a:latin typeface="Arial" panose="020B0604020202020204" pitchFamily="34" charset="0"/>
              <a:cs typeface="Arial" panose="020B0604020202020204" pitchFamily="34" charset="0"/>
            </a:endParaRPr>
          </a:p>
          <a:p>
            <a:pPr marL="0" indent="0">
              <a:buNone/>
            </a:pPr>
            <a:endParaRPr lang="en-US" sz="2000" dirty="0">
              <a:latin typeface="Arial" panose="020B0604020202020204" pitchFamily="34" charset="0"/>
              <a:cs typeface="Arial" panose="020B0604020202020204" pitchFamily="34" charset="0"/>
            </a:endParaRPr>
          </a:p>
          <a:p>
            <a:pPr marL="0" indent="0">
              <a:buNone/>
            </a:pPr>
            <a:endParaRPr lang="en-US" sz="2000" dirty="0">
              <a:latin typeface="Arial" panose="020B0604020202020204" pitchFamily="34" charset="0"/>
              <a:cs typeface="Arial" panose="020B0604020202020204" pitchFamily="34" charset="0"/>
            </a:endParaRPr>
          </a:p>
          <a:p>
            <a:pPr marL="0" indent="0">
              <a:buNone/>
            </a:pPr>
            <a:endParaRPr lang="en-US" sz="2000" dirty="0">
              <a:latin typeface="Arial" panose="020B0604020202020204" pitchFamily="34" charset="0"/>
              <a:cs typeface="Arial" panose="020B0604020202020204" pitchFamily="34" charset="0"/>
            </a:endParaRPr>
          </a:p>
          <a:p>
            <a:pPr marL="0" indent="0">
              <a:buNone/>
            </a:pPr>
            <a:endParaRPr lang="en-US" sz="2000" dirty="0">
              <a:latin typeface="Arial" panose="020B0604020202020204" pitchFamily="34" charset="0"/>
              <a:cs typeface="Arial" panose="020B0604020202020204" pitchFamily="34" charset="0"/>
            </a:endParaRPr>
          </a:p>
          <a:p>
            <a:pPr marL="0" indent="0">
              <a:buNone/>
            </a:pPr>
            <a:endParaRPr lang="en-US" sz="2000" dirty="0">
              <a:latin typeface="Arial" panose="020B0604020202020204" pitchFamily="34" charset="0"/>
              <a:cs typeface="Arial" panose="020B0604020202020204" pitchFamily="34" charset="0"/>
            </a:endParaRPr>
          </a:p>
          <a:p>
            <a:pPr marL="0" indent="0">
              <a:buNone/>
            </a:pPr>
            <a:endParaRPr lang="en-US" sz="2000" dirty="0">
              <a:latin typeface="Arial" panose="020B0604020202020204" pitchFamily="34" charset="0"/>
              <a:cs typeface="Arial" panose="020B0604020202020204" pitchFamily="34" charset="0"/>
            </a:endParaRPr>
          </a:p>
          <a:p>
            <a:pPr marL="0" indent="0">
              <a:buNone/>
            </a:pPr>
            <a:endParaRPr lang="en-US" sz="2000" dirty="0">
              <a:latin typeface="Arial" panose="020B0604020202020204" pitchFamily="34" charset="0"/>
              <a:cs typeface="Arial" panose="020B0604020202020204" pitchFamily="34" charset="0"/>
            </a:endParaRPr>
          </a:p>
          <a:p>
            <a:pPr marL="0" indent="0">
              <a:buNone/>
            </a:pPr>
            <a:endParaRPr lang="en-US" sz="2000" dirty="0">
              <a:latin typeface="Arial" panose="020B0604020202020204" pitchFamily="34" charset="0"/>
              <a:cs typeface="Arial" panose="020B0604020202020204" pitchFamily="34" charset="0"/>
            </a:endParaRPr>
          </a:p>
          <a:p>
            <a:pPr marL="0" indent="0">
              <a:buNone/>
            </a:pPr>
            <a:endParaRPr lang="en-IN" sz="20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 xmlns:a16="http://schemas.microsoft.com/office/drawing/2014/main" id="{40DC0FA7-3924-4E2B-8626-088DD28DC0B0}"/>
              </a:ext>
            </a:extLst>
          </p:cNvPr>
          <p:cNvPicPr>
            <a:picLocks noChangeAspect="1"/>
          </p:cNvPicPr>
          <p:nvPr/>
        </p:nvPicPr>
        <p:blipFill>
          <a:blip r:embed="rId2"/>
          <a:stretch>
            <a:fillRect/>
          </a:stretch>
        </p:blipFill>
        <p:spPr>
          <a:xfrm>
            <a:off x="3986044" y="878260"/>
            <a:ext cx="2827265" cy="1864649"/>
          </a:xfrm>
          <a:prstGeom prst="rect">
            <a:avLst/>
          </a:prstGeom>
        </p:spPr>
      </p:pic>
      <p:pic>
        <p:nvPicPr>
          <p:cNvPr id="7" name="Picture 6">
            <a:extLst>
              <a:ext uri="{FF2B5EF4-FFF2-40B4-BE49-F238E27FC236}">
                <a16:creationId xmlns="" xmlns:a16="http://schemas.microsoft.com/office/drawing/2014/main" id="{C0BBAD25-3C3B-417E-A2AC-D93B8982FBD7}"/>
              </a:ext>
            </a:extLst>
          </p:cNvPr>
          <p:cNvPicPr>
            <a:picLocks noChangeAspect="1"/>
          </p:cNvPicPr>
          <p:nvPr/>
        </p:nvPicPr>
        <p:blipFill>
          <a:blip r:embed="rId3"/>
          <a:stretch>
            <a:fillRect/>
          </a:stretch>
        </p:blipFill>
        <p:spPr>
          <a:xfrm>
            <a:off x="3986044" y="3686037"/>
            <a:ext cx="2827265" cy="2149026"/>
          </a:xfrm>
          <a:prstGeom prst="rect">
            <a:avLst/>
          </a:prstGeom>
        </p:spPr>
      </p:pic>
    </p:spTree>
    <p:extLst>
      <p:ext uri="{BB962C8B-B14F-4D97-AF65-F5344CB8AC3E}">
        <p14:creationId xmlns:p14="http://schemas.microsoft.com/office/powerpoint/2010/main" val="3625247373"/>
      </p:ext>
    </p:extLst>
  </p:cSld>
  <p:clrMapOvr>
    <a:masterClrMapping/>
  </p:clrMapOvr>
  <p:timing>
    <p:tnLst>
      <p:par>
        <p:cTn id="1" dur="indefinite" restart="never" nodeType="tmRoot"/>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2224C3F0-D524-4702-93B0-65A79BB23F7E}"/>
              </a:ext>
            </a:extLst>
          </p:cNvPr>
          <p:cNvSpPr>
            <a:spLocks noGrp="1"/>
          </p:cNvSpPr>
          <p:nvPr>
            <p:ph idx="1"/>
          </p:nvPr>
        </p:nvSpPr>
        <p:spPr>
          <a:xfrm>
            <a:off x="614081" y="237564"/>
            <a:ext cx="10797989" cy="6382871"/>
          </a:xfrm>
        </p:spPr>
        <p:txBody>
          <a:bodyPr>
            <a:normAutofit/>
          </a:bodyPr>
          <a:lstStyle/>
          <a:p>
            <a:pPr marL="0" indent="0" algn="just">
              <a:lnSpc>
                <a:spcPct val="150000"/>
              </a:lnSpc>
              <a:buNone/>
            </a:pPr>
            <a:r>
              <a:rPr lang="en-US" sz="2000" dirty="0">
                <a:latin typeface="Arial" panose="020B0604020202020204" pitchFamily="34" charset="0"/>
                <a:cs typeface="Arial" panose="020B0604020202020204" pitchFamily="34" charset="0"/>
              </a:rPr>
              <a:t>3.Now, let us consider the reverse-path B-D as well. Selecting path S-A-B-D-C-T. The minimum residual capacity among the edges is 1 (D-C).</a:t>
            </a:r>
          </a:p>
          <a:p>
            <a:pPr marL="0" indent="0" algn="just">
              <a:lnSpc>
                <a:spcPct val="150000"/>
              </a:lnSpc>
              <a:buNone/>
            </a:pPr>
            <a:endParaRPr lang="en-US" sz="2000" dirty="0">
              <a:latin typeface="Arial" panose="020B0604020202020204" pitchFamily="34" charset="0"/>
              <a:cs typeface="Arial" panose="020B0604020202020204" pitchFamily="34" charset="0"/>
            </a:endParaRPr>
          </a:p>
          <a:p>
            <a:pPr marL="0" indent="0" algn="just">
              <a:lnSpc>
                <a:spcPct val="150000"/>
              </a:lnSpc>
              <a:buNone/>
            </a:pPr>
            <a:endParaRPr lang="en-US" sz="2000" dirty="0">
              <a:latin typeface="Arial" panose="020B0604020202020204" pitchFamily="34" charset="0"/>
              <a:cs typeface="Arial" panose="020B0604020202020204" pitchFamily="34" charset="0"/>
            </a:endParaRPr>
          </a:p>
          <a:p>
            <a:pPr marL="0" indent="0" algn="just">
              <a:lnSpc>
                <a:spcPct val="150000"/>
              </a:lnSpc>
              <a:buNone/>
            </a:pPr>
            <a:endParaRPr lang="en-US" sz="2000" dirty="0">
              <a:latin typeface="Arial" panose="020B0604020202020204" pitchFamily="34" charset="0"/>
              <a:cs typeface="Arial" panose="020B0604020202020204" pitchFamily="34" charset="0"/>
            </a:endParaRPr>
          </a:p>
          <a:p>
            <a:pPr algn="just">
              <a:lnSpc>
                <a:spcPct val="150000"/>
              </a:lnSpc>
            </a:pPr>
            <a:r>
              <a:rPr lang="en-US" sz="2000" dirty="0">
                <a:latin typeface="Arial" panose="020B0604020202020204" pitchFamily="34" charset="0"/>
                <a:cs typeface="Arial" panose="020B0604020202020204" pitchFamily="34" charset="0"/>
              </a:rPr>
              <a:t>Updating the capacities.</a:t>
            </a:r>
          </a:p>
          <a:p>
            <a:pPr marL="0" indent="0" algn="just">
              <a:lnSpc>
                <a:spcPct val="150000"/>
              </a:lnSpc>
              <a:buNone/>
            </a:pPr>
            <a:endParaRPr lang="en-US" sz="2000" dirty="0">
              <a:latin typeface="Arial" panose="020B0604020202020204" pitchFamily="34" charset="0"/>
              <a:cs typeface="Arial" panose="020B0604020202020204" pitchFamily="34" charset="0"/>
            </a:endParaRPr>
          </a:p>
          <a:p>
            <a:pPr marL="0" indent="0" algn="just">
              <a:lnSpc>
                <a:spcPct val="150000"/>
              </a:lnSpc>
              <a:buNone/>
            </a:pPr>
            <a:endParaRPr lang="en-US" sz="2000" dirty="0">
              <a:latin typeface="Arial" panose="020B0604020202020204" pitchFamily="34" charset="0"/>
              <a:cs typeface="Arial" panose="020B0604020202020204" pitchFamily="34" charset="0"/>
            </a:endParaRPr>
          </a:p>
          <a:p>
            <a:pPr marL="0" indent="0" algn="just">
              <a:lnSpc>
                <a:spcPct val="150000"/>
              </a:lnSpc>
              <a:buNone/>
            </a:pPr>
            <a:endParaRPr lang="en-US" sz="2000" dirty="0">
              <a:latin typeface="Arial" panose="020B0604020202020204" pitchFamily="34" charset="0"/>
              <a:cs typeface="Arial" panose="020B0604020202020204" pitchFamily="34" charset="0"/>
            </a:endParaRPr>
          </a:p>
          <a:p>
            <a:pPr marL="0" indent="0" algn="just">
              <a:lnSpc>
                <a:spcPct val="150000"/>
              </a:lnSpc>
              <a:buNone/>
            </a:pPr>
            <a:endParaRPr lang="en-US" sz="2000" dirty="0">
              <a:latin typeface="Arial" panose="020B0604020202020204" pitchFamily="34" charset="0"/>
              <a:cs typeface="Arial" panose="020B0604020202020204" pitchFamily="34" charset="0"/>
            </a:endParaRPr>
          </a:p>
          <a:p>
            <a:pPr algn="just">
              <a:lnSpc>
                <a:spcPct val="150000"/>
              </a:lnSpc>
            </a:pPr>
            <a:r>
              <a:rPr lang="en-US" sz="2000" dirty="0">
                <a:latin typeface="Arial" panose="020B0604020202020204" pitchFamily="34" charset="0"/>
                <a:cs typeface="Arial" panose="020B0604020202020204" pitchFamily="34" charset="0"/>
              </a:rPr>
              <a:t>The capacity for forward and reverse paths are considered separately.</a:t>
            </a:r>
          </a:p>
          <a:p>
            <a:pPr marL="0" indent="0" algn="just">
              <a:lnSpc>
                <a:spcPct val="150000"/>
              </a:lnSpc>
              <a:buNone/>
            </a:pPr>
            <a:endParaRPr lang="en-IN" sz="20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 xmlns:a16="http://schemas.microsoft.com/office/drawing/2014/main" id="{503FD4E3-D27F-4A19-860A-83129761846F}"/>
              </a:ext>
            </a:extLst>
          </p:cNvPr>
          <p:cNvPicPr>
            <a:picLocks noChangeAspect="1"/>
          </p:cNvPicPr>
          <p:nvPr/>
        </p:nvPicPr>
        <p:blipFill>
          <a:blip r:embed="rId2"/>
          <a:stretch>
            <a:fillRect/>
          </a:stretch>
        </p:blipFill>
        <p:spPr>
          <a:xfrm>
            <a:off x="4273788" y="1279973"/>
            <a:ext cx="2942800" cy="2024072"/>
          </a:xfrm>
          <a:prstGeom prst="rect">
            <a:avLst/>
          </a:prstGeom>
        </p:spPr>
      </p:pic>
      <p:pic>
        <p:nvPicPr>
          <p:cNvPr id="7" name="Picture 6">
            <a:extLst>
              <a:ext uri="{FF2B5EF4-FFF2-40B4-BE49-F238E27FC236}">
                <a16:creationId xmlns="" xmlns:a16="http://schemas.microsoft.com/office/drawing/2014/main" id="{26B56DF9-6CE5-4C41-A8DC-87C3C4075815}"/>
              </a:ext>
            </a:extLst>
          </p:cNvPr>
          <p:cNvPicPr>
            <a:picLocks noChangeAspect="1"/>
          </p:cNvPicPr>
          <p:nvPr/>
        </p:nvPicPr>
        <p:blipFill>
          <a:blip r:embed="rId3"/>
          <a:stretch>
            <a:fillRect/>
          </a:stretch>
        </p:blipFill>
        <p:spPr>
          <a:xfrm>
            <a:off x="4273788" y="3634638"/>
            <a:ext cx="3124471" cy="2133785"/>
          </a:xfrm>
          <a:prstGeom prst="rect">
            <a:avLst/>
          </a:prstGeom>
        </p:spPr>
      </p:pic>
    </p:spTree>
    <p:extLst>
      <p:ext uri="{BB962C8B-B14F-4D97-AF65-F5344CB8AC3E}">
        <p14:creationId xmlns:p14="http://schemas.microsoft.com/office/powerpoint/2010/main" val="423382480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FB000D9-6520-40D4-B2C7-CF363199E061}"/>
              </a:ext>
            </a:extLst>
          </p:cNvPr>
          <p:cNvSpPr>
            <a:spLocks noGrp="1"/>
          </p:cNvSpPr>
          <p:nvPr>
            <p:ph type="title"/>
          </p:nvPr>
        </p:nvSpPr>
        <p:spPr>
          <a:xfrm>
            <a:off x="838200" y="134471"/>
            <a:ext cx="10515600" cy="692710"/>
          </a:xfrm>
        </p:spPr>
        <p:txBody>
          <a:bodyPr>
            <a:noAutofit/>
          </a:bodyPr>
          <a:lstStyle/>
          <a:p>
            <a:r>
              <a:rPr lang="en-IN" sz="3200" b="1" dirty="0">
                <a:latin typeface="Arial" panose="020B0604020202020204" pitchFamily="34" charset="0"/>
                <a:cs typeface="Arial" panose="020B0604020202020204" pitchFamily="34" charset="0"/>
              </a:rPr>
              <a:t>Algorithm Analysis</a:t>
            </a:r>
          </a:p>
        </p:txBody>
      </p:sp>
      <p:sp>
        <p:nvSpPr>
          <p:cNvPr id="3" name="Content Placeholder 2">
            <a:extLst>
              <a:ext uri="{FF2B5EF4-FFF2-40B4-BE49-F238E27FC236}">
                <a16:creationId xmlns="" xmlns:a16="http://schemas.microsoft.com/office/drawing/2014/main" id="{2FAFF7D1-D2DB-422E-A887-FD4AFDC6A4AE}"/>
              </a:ext>
            </a:extLst>
          </p:cNvPr>
          <p:cNvSpPr>
            <a:spLocks noGrp="1"/>
          </p:cNvSpPr>
          <p:nvPr>
            <p:ph idx="1"/>
          </p:nvPr>
        </p:nvSpPr>
        <p:spPr>
          <a:xfrm>
            <a:off x="838200" y="827181"/>
            <a:ext cx="10986856" cy="5896348"/>
          </a:xfrm>
        </p:spPr>
        <p:txBody>
          <a:bodyPr>
            <a:normAutofit/>
          </a:bodyPr>
          <a:lstStyle/>
          <a:p>
            <a:pPr marL="0" indent="0" algn="just">
              <a:lnSpc>
                <a:spcPct val="100000"/>
              </a:lnSpc>
              <a:buNone/>
            </a:pPr>
            <a:r>
              <a:rPr lang="en-US" sz="1800" dirty="0">
                <a:latin typeface="Arial" panose="020B0604020202020204" pitchFamily="34" charset="0"/>
                <a:cs typeface="Arial" panose="020B0604020202020204" pitchFamily="34" charset="0"/>
              </a:rPr>
              <a:t>• </a:t>
            </a:r>
            <a:r>
              <a:rPr lang="en-US" sz="1800" b="1" dirty="0">
                <a:latin typeface="Arial" panose="020B0604020202020204" pitchFamily="34" charset="0"/>
                <a:cs typeface="Arial" panose="020B0604020202020204" pitchFamily="34" charset="0"/>
              </a:rPr>
              <a:t>Expectation from an algorithm</a:t>
            </a:r>
          </a:p>
          <a:p>
            <a:pPr algn="just">
              <a:lnSpc>
                <a:spcPct val="100000"/>
              </a:lnSpc>
              <a:buFont typeface="Wingdings" panose="05000000000000000000" pitchFamily="2" charset="2"/>
              <a:buChar char="Ø"/>
            </a:pPr>
            <a:r>
              <a:rPr lang="en-US" sz="1800" dirty="0">
                <a:latin typeface="Arial" panose="020B0604020202020204" pitchFamily="34" charset="0"/>
                <a:cs typeface="Arial" panose="020B0604020202020204" pitchFamily="34" charset="0"/>
              </a:rPr>
              <a:t> </a:t>
            </a:r>
            <a:r>
              <a:rPr lang="en-US" sz="1800" b="1" dirty="0">
                <a:latin typeface="Arial" panose="020B0604020202020204" pitchFamily="34" charset="0"/>
                <a:cs typeface="Arial" panose="020B0604020202020204" pitchFamily="34" charset="0"/>
              </a:rPr>
              <a:t>Resource usage:</a:t>
            </a:r>
          </a:p>
          <a:p>
            <a:pPr marL="457200" lvl="1" indent="0" algn="just">
              <a:lnSpc>
                <a:spcPct val="150000"/>
              </a:lnSpc>
              <a:buNone/>
            </a:pPr>
            <a:r>
              <a:rPr lang="en-US" sz="1800" dirty="0">
                <a:latin typeface="Arial" panose="020B0604020202020204" pitchFamily="34" charset="0"/>
                <a:cs typeface="Arial" panose="020B0604020202020204" pitchFamily="34" charset="0"/>
              </a:rPr>
              <a:t>• The time is considered to be the primary measure of efficiency.</a:t>
            </a:r>
          </a:p>
          <a:p>
            <a:pPr marL="457200" lvl="1" indent="0" algn="just">
              <a:lnSpc>
                <a:spcPct val="150000"/>
              </a:lnSpc>
              <a:buNone/>
            </a:pPr>
            <a:r>
              <a:rPr lang="en-US" sz="1800" dirty="0">
                <a:latin typeface="Arial" panose="020B0604020202020204" pitchFamily="34" charset="0"/>
                <a:cs typeface="Arial" panose="020B0604020202020204" pitchFamily="34" charset="0"/>
              </a:rPr>
              <a:t>• We are also concerned with how much the respective algorithm involves the computer memory.</a:t>
            </a:r>
          </a:p>
          <a:p>
            <a:pPr marL="457200" lvl="1" indent="0" algn="just">
              <a:lnSpc>
                <a:spcPct val="150000"/>
              </a:lnSpc>
              <a:buNone/>
            </a:pPr>
            <a:r>
              <a:rPr lang="en-US" sz="1800" dirty="0">
                <a:latin typeface="Arial" panose="020B0604020202020204" pitchFamily="34" charset="0"/>
                <a:cs typeface="Arial" panose="020B0604020202020204" pitchFamily="34" charset="0"/>
              </a:rPr>
              <a:t>• But mostly time is the resource that is dealt with.</a:t>
            </a:r>
          </a:p>
          <a:p>
            <a:pPr marL="457200" lvl="1" indent="0" algn="just">
              <a:lnSpc>
                <a:spcPct val="150000"/>
              </a:lnSpc>
              <a:buNone/>
            </a:pPr>
            <a:r>
              <a:rPr lang="en-US" sz="1800" dirty="0">
                <a:latin typeface="Arial" panose="020B0604020202020204" pitchFamily="34" charset="0"/>
                <a:cs typeface="Arial" panose="020B0604020202020204" pitchFamily="34" charset="0"/>
              </a:rPr>
              <a:t>• And the actual running time depends on a variety of backgrounds: like the speed of the Computer, the language in which the algorithm is implemented, the compiler/interpreter,</a:t>
            </a:r>
          </a:p>
          <a:p>
            <a:pPr marL="457200" lvl="1" indent="0" algn="just">
              <a:lnSpc>
                <a:spcPct val="150000"/>
              </a:lnSpc>
              <a:buNone/>
            </a:pPr>
            <a:r>
              <a:rPr lang="en-US" sz="1800" dirty="0">
                <a:latin typeface="Arial" panose="020B0604020202020204" pitchFamily="34" charset="0"/>
                <a:cs typeface="Arial" panose="020B0604020202020204" pitchFamily="34" charset="0"/>
              </a:rPr>
              <a:t>skill of the programmers etc</a:t>
            </a:r>
            <a:r>
              <a:rPr lang="en-US" sz="1800" dirty="0" smtClean="0">
                <a:latin typeface="Arial" panose="020B0604020202020204" pitchFamily="34" charset="0"/>
                <a:cs typeface="Arial" panose="020B0604020202020204" pitchFamily="34" charset="0"/>
              </a:rPr>
              <a:t>.</a:t>
            </a:r>
          </a:p>
          <a:p>
            <a:pPr marL="457200" lvl="1" indent="0" algn="just">
              <a:lnSpc>
                <a:spcPct val="150000"/>
              </a:lnSpc>
              <a:buNone/>
            </a:pPr>
            <a:endParaRPr lang="en-US" sz="1800" dirty="0">
              <a:latin typeface="Arial" panose="020B0604020202020204" pitchFamily="34" charset="0"/>
              <a:cs typeface="Arial" panose="020B0604020202020204" pitchFamily="34" charset="0"/>
            </a:endParaRPr>
          </a:p>
          <a:p>
            <a:pPr marL="457200" lvl="1" indent="0" algn="just">
              <a:lnSpc>
                <a:spcPct val="150000"/>
              </a:lnSpc>
              <a:buNone/>
            </a:pPr>
            <a:r>
              <a:rPr lang="en-US" sz="1800" dirty="0">
                <a:latin typeface="Arial" panose="020B0604020202020204" pitchFamily="34" charset="0"/>
                <a:cs typeface="Arial" panose="020B0604020202020204" pitchFamily="34" charset="0"/>
              </a:rPr>
              <a:t>• Mainly the resource usage can be divided into:</a:t>
            </a:r>
          </a:p>
          <a:p>
            <a:pPr marL="457200" lvl="1" indent="0" algn="just">
              <a:lnSpc>
                <a:spcPct val="150000"/>
              </a:lnSpc>
              <a:buNone/>
            </a:pPr>
            <a:r>
              <a:rPr lang="en-US" sz="1800" dirty="0">
                <a:latin typeface="Arial" panose="020B0604020202020204" pitchFamily="34" charset="0"/>
                <a:cs typeface="Arial" panose="020B0604020202020204" pitchFamily="34" charset="0"/>
              </a:rPr>
              <a:t>1.Memory (space)</a:t>
            </a:r>
          </a:p>
          <a:p>
            <a:pPr marL="457200" lvl="1" indent="0" algn="just">
              <a:lnSpc>
                <a:spcPct val="150000"/>
              </a:lnSpc>
              <a:buNone/>
            </a:pPr>
            <a:r>
              <a:rPr lang="en-US" sz="1800" dirty="0">
                <a:latin typeface="Arial" panose="020B0604020202020204" pitchFamily="34" charset="0"/>
                <a:cs typeface="Arial" panose="020B0604020202020204" pitchFamily="34" charset="0"/>
              </a:rPr>
              <a:t>2.Time</a:t>
            </a:r>
            <a:endParaRPr lang="en-IN" sz="1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05590918"/>
      </p:ext>
    </p:extLst>
  </p:cSld>
  <p:clrMapOvr>
    <a:masterClrMapping/>
  </p:clrMapOvr>
  <p:timing>
    <p:tnLst>
      <p:par>
        <p:cTn id="1" dur="indefinite" restart="never" nodeType="tmRoot"/>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3BBE212C-EF2D-4EFC-B213-083BC43E7E13}"/>
              </a:ext>
            </a:extLst>
          </p:cNvPr>
          <p:cNvSpPr>
            <a:spLocks noGrp="1"/>
          </p:cNvSpPr>
          <p:nvPr>
            <p:ph idx="1"/>
          </p:nvPr>
        </p:nvSpPr>
        <p:spPr>
          <a:xfrm>
            <a:off x="838200" y="259976"/>
            <a:ext cx="10515600" cy="5916987"/>
          </a:xfrm>
        </p:spPr>
        <p:txBody>
          <a:bodyPr>
            <a:normAutofit/>
          </a:bodyPr>
          <a:lstStyle/>
          <a:p>
            <a:pPr marL="0" indent="0" algn="just">
              <a:lnSpc>
                <a:spcPct val="150000"/>
              </a:lnSpc>
              <a:buNone/>
            </a:pPr>
            <a:r>
              <a:rPr lang="en-IN" sz="2000" dirty="0">
                <a:latin typeface="Arial" panose="020B0604020202020204" pitchFamily="34" charset="0"/>
                <a:cs typeface="Arial" panose="020B0604020202020204" pitchFamily="34" charset="0"/>
              </a:rPr>
              <a:t>4.</a:t>
            </a:r>
            <a:r>
              <a:rPr lang="en-US" sz="2000" dirty="0">
                <a:latin typeface="Arial" panose="020B0604020202020204" pitchFamily="34" charset="0"/>
                <a:cs typeface="Arial" panose="020B0604020202020204" pitchFamily="34" charset="0"/>
              </a:rPr>
              <a:t> Adding all the flows = 2 + 3 + 1 = 6, which is the maximum possible flow on the flow network.</a:t>
            </a:r>
          </a:p>
          <a:p>
            <a:pPr marL="0" indent="0" algn="just">
              <a:lnSpc>
                <a:spcPct val="150000"/>
              </a:lnSpc>
              <a:buNone/>
            </a:pPr>
            <a:endParaRPr lang="en-IN" sz="2000" b="1" dirty="0" smtClean="0">
              <a:latin typeface="Arial" panose="020B0604020202020204" pitchFamily="34" charset="0"/>
              <a:cs typeface="Arial" panose="020B0604020202020204" pitchFamily="34" charset="0"/>
            </a:endParaRPr>
          </a:p>
          <a:p>
            <a:pPr marL="0" indent="0" algn="just">
              <a:lnSpc>
                <a:spcPct val="150000"/>
              </a:lnSpc>
              <a:buNone/>
            </a:pPr>
            <a:endParaRPr lang="en-IN" sz="2000" b="1" dirty="0">
              <a:latin typeface="Arial" panose="020B0604020202020204" pitchFamily="34" charset="0"/>
              <a:cs typeface="Arial" panose="020B0604020202020204" pitchFamily="34" charset="0"/>
            </a:endParaRPr>
          </a:p>
          <a:p>
            <a:pPr marL="0" indent="0" algn="just">
              <a:lnSpc>
                <a:spcPct val="150000"/>
              </a:lnSpc>
              <a:buNone/>
            </a:pPr>
            <a:r>
              <a:rPr lang="en-IN" sz="2000" b="1" dirty="0" smtClean="0">
                <a:latin typeface="Arial" panose="020B0604020202020204" pitchFamily="34" charset="0"/>
                <a:cs typeface="Arial" panose="020B0604020202020204" pitchFamily="34" charset="0"/>
              </a:rPr>
              <a:t>Ford-Fulkerson </a:t>
            </a:r>
            <a:r>
              <a:rPr lang="en-IN" sz="2000" b="1" dirty="0">
                <a:latin typeface="Arial" panose="020B0604020202020204" pitchFamily="34" charset="0"/>
                <a:cs typeface="Arial" panose="020B0604020202020204" pitchFamily="34" charset="0"/>
              </a:rPr>
              <a:t>Applications</a:t>
            </a:r>
          </a:p>
          <a:p>
            <a:pPr algn="just">
              <a:lnSpc>
                <a:spcPct val="150000"/>
              </a:lnSpc>
            </a:pPr>
            <a:r>
              <a:rPr lang="en-US" sz="2000" dirty="0">
                <a:latin typeface="Arial" panose="020B0604020202020204" pitchFamily="34" charset="0"/>
                <a:cs typeface="Arial" panose="020B0604020202020204" pitchFamily="34" charset="0"/>
              </a:rPr>
              <a:t>Water distribution pipeline.</a:t>
            </a:r>
          </a:p>
          <a:p>
            <a:pPr algn="just">
              <a:lnSpc>
                <a:spcPct val="150000"/>
              </a:lnSpc>
            </a:pPr>
            <a:r>
              <a:rPr lang="en-US" sz="2000" dirty="0">
                <a:latin typeface="Arial" panose="020B0604020202020204" pitchFamily="34" charset="0"/>
                <a:cs typeface="Arial" panose="020B0604020202020204" pitchFamily="34" charset="0"/>
              </a:rPr>
              <a:t>Bipartite matching problem.</a:t>
            </a:r>
          </a:p>
          <a:p>
            <a:pPr algn="just">
              <a:lnSpc>
                <a:spcPct val="150000"/>
              </a:lnSpc>
            </a:pPr>
            <a:r>
              <a:rPr lang="en-US" sz="2000" dirty="0">
                <a:latin typeface="Arial" panose="020B0604020202020204" pitchFamily="34" charset="0"/>
                <a:cs typeface="Arial" panose="020B0604020202020204" pitchFamily="34" charset="0"/>
              </a:rPr>
              <a:t>Circulation with demands.</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51171299"/>
      </p:ext>
    </p:extLst>
  </p:cSld>
  <p:clrMapOvr>
    <a:masterClrMapping/>
  </p:clrMapOvr>
  <p:timing>
    <p:tnLst>
      <p:par>
        <p:cTn id="1" dur="indefinite" restart="never" nodeType="tmRoot"/>
      </p:par>
    </p:tn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AB67F4F-CAB0-4C42-988F-8923445D1D6C}"/>
              </a:ext>
            </a:extLst>
          </p:cNvPr>
          <p:cNvSpPr>
            <a:spLocks noGrp="1"/>
          </p:cNvSpPr>
          <p:nvPr>
            <p:ph type="title"/>
          </p:nvPr>
        </p:nvSpPr>
        <p:spPr>
          <a:xfrm>
            <a:off x="838200" y="200211"/>
            <a:ext cx="10515600" cy="961651"/>
          </a:xfrm>
        </p:spPr>
        <p:txBody>
          <a:bodyPr>
            <a:normAutofit/>
          </a:bodyPr>
          <a:lstStyle/>
          <a:p>
            <a:r>
              <a:rPr lang="en-IN" sz="3200" b="1" dirty="0">
                <a:latin typeface="Arial" panose="020B0604020202020204" pitchFamily="34" charset="0"/>
                <a:cs typeface="Arial" panose="020B0604020202020204" pitchFamily="34" charset="0"/>
              </a:rPr>
              <a:t>Lab: Ford-Fulkerson algorithm in Java</a:t>
            </a:r>
          </a:p>
        </p:txBody>
      </p:sp>
    </p:spTree>
    <p:extLst>
      <p:ext uri="{BB962C8B-B14F-4D97-AF65-F5344CB8AC3E}">
        <p14:creationId xmlns:p14="http://schemas.microsoft.com/office/powerpoint/2010/main" val="3364382274"/>
      </p:ext>
    </p:extLst>
  </p:cSld>
  <p:clrMapOvr>
    <a:masterClrMapping/>
  </p:clrMapOvr>
  <p:timing>
    <p:tnLst>
      <p:par>
        <p:cTn id="1" dur="indefinite" restart="never" nodeType="tmRoot"/>
      </p:par>
    </p:tn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877CB7F7-4E9C-480D-A58F-2750D423C765}"/>
              </a:ext>
            </a:extLst>
          </p:cNvPr>
          <p:cNvSpPr>
            <a:spLocks noGrp="1"/>
          </p:cNvSpPr>
          <p:nvPr>
            <p:ph idx="1"/>
          </p:nvPr>
        </p:nvSpPr>
        <p:spPr>
          <a:xfrm>
            <a:off x="838200" y="340659"/>
            <a:ext cx="10515600" cy="5836304"/>
          </a:xfrm>
        </p:spPr>
        <p:txBody>
          <a:bodyPr>
            <a:normAutofit/>
          </a:bodyPr>
          <a:lstStyle/>
          <a:p>
            <a:pPr marL="0" indent="0">
              <a:buNone/>
            </a:pPr>
            <a:r>
              <a:rPr lang="en-IN" sz="2000" b="1" dirty="0">
                <a:latin typeface="Arial" panose="020B0604020202020204" pitchFamily="34" charset="0"/>
                <a:cs typeface="Arial" panose="020B0604020202020204" pitchFamily="34" charset="0"/>
              </a:rPr>
              <a:t>Dijkstra's Algorithm</a:t>
            </a:r>
          </a:p>
          <a:p>
            <a:pPr algn="just">
              <a:lnSpc>
                <a:spcPct val="150000"/>
              </a:lnSpc>
            </a:pPr>
            <a:r>
              <a:rPr lang="en-US" sz="2000" dirty="0">
                <a:latin typeface="Arial" panose="020B0604020202020204" pitchFamily="34" charset="0"/>
                <a:cs typeface="Arial" panose="020B0604020202020204" pitchFamily="34" charset="0"/>
              </a:rPr>
              <a:t>Dijkstra's algorithm allows us to find the shortest path between any two vertices of a graph.</a:t>
            </a:r>
          </a:p>
          <a:p>
            <a:pPr algn="just">
              <a:lnSpc>
                <a:spcPct val="150000"/>
              </a:lnSpc>
            </a:pPr>
            <a:r>
              <a:rPr lang="en-US" sz="2000" dirty="0">
                <a:latin typeface="Arial" panose="020B0604020202020204" pitchFamily="34" charset="0"/>
                <a:cs typeface="Arial" panose="020B0604020202020204" pitchFamily="34" charset="0"/>
              </a:rPr>
              <a:t>It differs from the minimum spanning tree because the shortest distance between two vertices might not include all the vertices of the graph.</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9059069"/>
      </p:ext>
    </p:extLst>
  </p:cSld>
  <p:clrMapOvr>
    <a:masterClrMapping/>
  </p:clrMapOvr>
  <p:timing>
    <p:tnLst>
      <p:par>
        <p:cTn id="1" dur="indefinite" restart="never" nodeType="tmRoot"/>
      </p:par>
    </p:tn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EFEB7AE0-E4BA-4BFD-A32B-19A98ED3E715}"/>
              </a:ext>
            </a:extLst>
          </p:cNvPr>
          <p:cNvSpPr>
            <a:spLocks noGrp="1"/>
          </p:cNvSpPr>
          <p:nvPr>
            <p:ph idx="1"/>
          </p:nvPr>
        </p:nvSpPr>
        <p:spPr>
          <a:xfrm>
            <a:off x="838200" y="277906"/>
            <a:ext cx="10515600" cy="6391835"/>
          </a:xfrm>
        </p:spPr>
        <p:txBody>
          <a:bodyPr>
            <a:normAutofit/>
          </a:bodyPr>
          <a:lstStyle/>
          <a:p>
            <a:pPr marL="0" indent="0">
              <a:buNone/>
            </a:pPr>
            <a:r>
              <a:rPr lang="en-IN" sz="2000" b="1" dirty="0">
                <a:latin typeface="Arial" panose="020B0604020202020204" pitchFamily="34" charset="0"/>
                <a:cs typeface="Arial" panose="020B0604020202020204" pitchFamily="34" charset="0"/>
              </a:rPr>
              <a:t>How Dijkstra's Algorithm works</a:t>
            </a:r>
          </a:p>
          <a:p>
            <a:pPr algn="just">
              <a:lnSpc>
                <a:spcPct val="150000"/>
              </a:lnSpc>
            </a:pPr>
            <a:r>
              <a:rPr lang="en-US" sz="2000" dirty="0">
                <a:latin typeface="Arial" panose="020B0604020202020204" pitchFamily="34" charset="0"/>
                <a:cs typeface="Arial" panose="020B0604020202020204" pitchFamily="34" charset="0"/>
              </a:rPr>
              <a:t>Dijkstra's Algorithm works on the basis that any </a:t>
            </a:r>
            <a:r>
              <a:rPr lang="en-US" sz="2000" dirty="0" err="1">
                <a:latin typeface="Arial" panose="020B0604020202020204" pitchFamily="34" charset="0"/>
                <a:cs typeface="Arial" panose="020B0604020202020204" pitchFamily="34" charset="0"/>
              </a:rPr>
              <a:t>subpath</a:t>
            </a:r>
            <a:r>
              <a:rPr lang="en-US" sz="2000" dirty="0">
                <a:latin typeface="Arial" panose="020B0604020202020204" pitchFamily="34" charset="0"/>
                <a:cs typeface="Arial" panose="020B0604020202020204" pitchFamily="34" charset="0"/>
              </a:rPr>
              <a:t> B -&gt; D of the shortest path A -&gt; D between vertices A and D is also the shortest path between vertices B and D.</a:t>
            </a:r>
          </a:p>
          <a:p>
            <a:pPr algn="just">
              <a:lnSpc>
                <a:spcPct val="150000"/>
              </a:lnSpc>
            </a:pPr>
            <a:endParaRPr lang="en-US" sz="2000" dirty="0">
              <a:latin typeface="Arial" panose="020B0604020202020204" pitchFamily="34" charset="0"/>
              <a:cs typeface="Arial" panose="020B0604020202020204" pitchFamily="34" charset="0"/>
            </a:endParaRPr>
          </a:p>
          <a:p>
            <a:pPr algn="just">
              <a:lnSpc>
                <a:spcPct val="150000"/>
              </a:lnSpc>
            </a:pPr>
            <a:endParaRPr lang="en-US" sz="2000" dirty="0">
              <a:latin typeface="Arial" panose="020B0604020202020204" pitchFamily="34" charset="0"/>
              <a:cs typeface="Arial" panose="020B0604020202020204" pitchFamily="34" charset="0"/>
            </a:endParaRPr>
          </a:p>
          <a:p>
            <a:pPr algn="just">
              <a:lnSpc>
                <a:spcPct val="150000"/>
              </a:lnSpc>
            </a:pPr>
            <a:endParaRPr lang="en-US" sz="2000" dirty="0">
              <a:latin typeface="Arial" panose="020B0604020202020204" pitchFamily="34" charset="0"/>
              <a:cs typeface="Arial" panose="020B0604020202020204" pitchFamily="34" charset="0"/>
            </a:endParaRPr>
          </a:p>
          <a:p>
            <a:pPr algn="just">
              <a:lnSpc>
                <a:spcPct val="150000"/>
              </a:lnSpc>
            </a:pPr>
            <a:endParaRPr lang="en-US" sz="2000" dirty="0">
              <a:latin typeface="Arial" panose="020B0604020202020204" pitchFamily="34" charset="0"/>
              <a:cs typeface="Arial" panose="020B0604020202020204" pitchFamily="34" charset="0"/>
            </a:endParaRPr>
          </a:p>
          <a:p>
            <a:pPr algn="just">
              <a:lnSpc>
                <a:spcPct val="150000"/>
              </a:lnSpc>
            </a:pPr>
            <a:r>
              <a:rPr lang="en-US" sz="2000" dirty="0" err="1">
                <a:latin typeface="Arial" panose="020B0604020202020204" pitchFamily="34" charset="0"/>
                <a:cs typeface="Arial" panose="020B0604020202020204" pitchFamily="34" charset="0"/>
              </a:rPr>
              <a:t>Djikstra</a:t>
            </a:r>
            <a:r>
              <a:rPr lang="en-US" sz="2000" dirty="0">
                <a:latin typeface="Arial" panose="020B0604020202020204" pitchFamily="34" charset="0"/>
                <a:cs typeface="Arial" panose="020B0604020202020204" pitchFamily="34" charset="0"/>
              </a:rPr>
              <a:t> used this property in the opposite direction </a:t>
            </a:r>
            <a:r>
              <a:rPr lang="en-US" sz="2000" dirty="0" err="1">
                <a:latin typeface="Arial" panose="020B0604020202020204" pitchFamily="34" charset="0"/>
                <a:cs typeface="Arial" panose="020B0604020202020204" pitchFamily="34" charset="0"/>
              </a:rPr>
              <a:t>i.e</a:t>
            </a:r>
            <a:r>
              <a:rPr lang="en-US" sz="2000" dirty="0">
                <a:latin typeface="Arial" panose="020B0604020202020204" pitchFamily="34" charset="0"/>
                <a:cs typeface="Arial" panose="020B0604020202020204" pitchFamily="34" charset="0"/>
              </a:rPr>
              <a:t> we overestimate the distance of each vertex from the starting vertex. Then we visit each node and its neighbors to find the shortest </a:t>
            </a:r>
            <a:r>
              <a:rPr lang="en-US" sz="2000" dirty="0" err="1">
                <a:latin typeface="Arial" panose="020B0604020202020204" pitchFamily="34" charset="0"/>
                <a:cs typeface="Arial" panose="020B0604020202020204" pitchFamily="34" charset="0"/>
              </a:rPr>
              <a:t>subpath</a:t>
            </a:r>
            <a:r>
              <a:rPr lang="en-US" sz="2000" dirty="0">
                <a:latin typeface="Arial" panose="020B0604020202020204" pitchFamily="34" charset="0"/>
                <a:cs typeface="Arial" panose="020B0604020202020204" pitchFamily="34" charset="0"/>
              </a:rPr>
              <a:t> to those neighbors.</a:t>
            </a:r>
          </a:p>
          <a:p>
            <a:pPr algn="just">
              <a:lnSpc>
                <a:spcPct val="150000"/>
              </a:lnSpc>
            </a:pPr>
            <a:r>
              <a:rPr lang="en-US" sz="2000" dirty="0">
                <a:latin typeface="Arial" panose="020B0604020202020204" pitchFamily="34" charset="0"/>
                <a:cs typeface="Arial" panose="020B0604020202020204" pitchFamily="34" charset="0"/>
              </a:rPr>
              <a:t>The algorithm uses a greedy approach in the sense that we find the next best solution hoping that the end result is the best solution for the whole problem.</a:t>
            </a:r>
          </a:p>
          <a:p>
            <a:pPr algn="just">
              <a:lnSpc>
                <a:spcPct val="150000"/>
              </a:lnSpc>
            </a:pPr>
            <a:endParaRPr lang="en-US" sz="2000" dirty="0">
              <a:latin typeface="Arial" panose="020B0604020202020204" pitchFamily="34" charset="0"/>
              <a:cs typeface="Arial" panose="020B0604020202020204" pitchFamily="34" charset="0"/>
            </a:endParaRPr>
          </a:p>
          <a:p>
            <a:endParaRPr lang="en-US" sz="2000" dirty="0">
              <a:latin typeface="Arial" panose="020B0604020202020204" pitchFamily="34" charset="0"/>
              <a:cs typeface="Arial" panose="020B0604020202020204" pitchFamily="34" charset="0"/>
            </a:endParaRPr>
          </a:p>
          <a:p>
            <a:endParaRPr lang="en-IN" sz="20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 xmlns:a16="http://schemas.microsoft.com/office/drawing/2014/main" id="{E3EFB2CE-1234-4E61-AC93-7071B45004D3}"/>
              </a:ext>
            </a:extLst>
          </p:cNvPr>
          <p:cNvPicPr>
            <a:picLocks noChangeAspect="1"/>
          </p:cNvPicPr>
          <p:nvPr/>
        </p:nvPicPr>
        <p:blipFill>
          <a:blip r:embed="rId2"/>
          <a:stretch>
            <a:fillRect/>
          </a:stretch>
        </p:blipFill>
        <p:spPr>
          <a:xfrm>
            <a:off x="3397623" y="1718101"/>
            <a:ext cx="4808465" cy="2475517"/>
          </a:xfrm>
          <a:prstGeom prst="rect">
            <a:avLst/>
          </a:prstGeom>
        </p:spPr>
      </p:pic>
    </p:spTree>
    <p:extLst>
      <p:ext uri="{BB962C8B-B14F-4D97-AF65-F5344CB8AC3E}">
        <p14:creationId xmlns:p14="http://schemas.microsoft.com/office/powerpoint/2010/main" val="570666838"/>
      </p:ext>
    </p:extLst>
  </p:cSld>
  <p:clrMapOvr>
    <a:masterClrMapping/>
  </p:clrMapOvr>
  <p:timing>
    <p:tnLst>
      <p:par>
        <p:cTn id="1" dur="indefinite" restart="never" nodeType="tmRoot"/>
      </p:par>
    </p:tn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13EC43A7-6460-44B8-87D5-9318E3C65375}"/>
              </a:ext>
            </a:extLst>
          </p:cNvPr>
          <p:cNvSpPr>
            <a:spLocks noGrp="1"/>
          </p:cNvSpPr>
          <p:nvPr>
            <p:ph idx="1"/>
          </p:nvPr>
        </p:nvSpPr>
        <p:spPr>
          <a:xfrm>
            <a:off x="838200" y="259976"/>
            <a:ext cx="10515600" cy="5916987"/>
          </a:xfrm>
        </p:spPr>
        <p:txBody>
          <a:bodyPr>
            <a:normAutofit/>
          </a:bodyPr>
          <a:lstStyle/>
          <a:p>
            <a:pPr marL="0" indent="0">
              <a:buNone/>
            </a:pPr>
            <a:r>
              <a:rPr lang="en-IN" sz="2000" b="1" dirty="0">
                <a:latin typeface="Arial" panose="020B0604020202020204" pitchFamily="34" charset="0"/>
                <a:cs typeface="Arial" panose="020B0604020202020204" pitchFamily="34" charset="0"/>
              </a:rPr>
              <a:t>Example of Dijkstra's algorithm</a:t>
            </a:r>
            <a:endParaRPr lang="en-IN" sz="2000" dirty="0">
              <a:latin typeface="Arial" panose="020B0604020202020204" pitchFamily="34" charset="0"/>
              <a:cs typeface="Arial" panose="020B0604020202020204" pitchFamily="34" charset="0"/>
            </a:endParaRPr>
          </a:p>
          <a:p>
            <a:r>
              <a:rPr lang="en-US" sz="2000" dirty="0">
                <a:latin typeface="Arial" panose="020B0604020202020204" pitchFamily="34" charset="0"/>
                <a:cs typeface="Arial" panose="020B0604020202020204" pitchFamily="34" charset="0"/>
              </a:rPr>
              <a:t>It is easier to start with an example and then think about the algorithm.</a:t>
            </a:r>
          </a:p>
          <a:p>
            <a:endParaRPr lang="en-IN" sz="20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 xmlns:a16="http://schemas.microsoft.com/office/drawing/2014/main" id="{2D04A08A-37BF-4E8E-AF4F-2A56040141B0}"/>
              </a:ext>
            </a:extLst>
          </p:cNvPr>
          <p:cNvPicPr>
            <a:picLocks noChangeAspect="1"/>
          </p:cNvPicPr>
          <p:nvPr/>
        </p:nvPicPr>
        <p:blipFill>
          <a:blip r:embed="rId2"/>
          <a:stretch>
            <a:fillRect/>
          </a:stretch>
        </p:blipFill>
        <p:spPr>
          <a:xfrm>
            <a:off x="460576" y="1186113"/>
            <a:ext cx="3781829" cy="2579064"/>
          </a:xfrm>
          <a:prstGeom prst="rect">
            <a:avLst/>
          </a:prstGeom>
        </p:spPr>
      </p:pic>
      <p:pic>
        <p:nvPicPr>
          <p:cNvPr id="7" name="Picture 6">
            <a:extLst>
              <a:ext uri="{FF2B5EF4-FFF2-40B4-BE49-F238E27FC236}">
                <a16:creationId xmlns="" xmlns:a16="http://schemas.microsoft.com/office/drawing/2014/main" id="{4803ADBA-134F-423F-A969-7773465179DB}"/>
              </a:ext>
            </a:extLst>
          </p:cNvPr>
          <p:cNvPicPr>
            <a:picLocks noChangeAspect="1"/>
          </p:cNvPicPr>
          <p:nvPr/>
        </p:nvPicPr>
        <p:blipFill>
          <a:blip r:embed="rId3"/>
          <a:stretch>
            <a:fillRect/>
          </a:stretch>
        </p:blipFill>
        <p:spPr>
          <a:xfrm>
            <a:off x="4620029" y="1186113"/>
            <a:ext cx="4120559" cy="2536644"/>
          </a:xfrm>
          <a:prstGeom prst="rect">
            <a:avLst/>
          </a:prstGeom>
        </p:spPr>
      </p:pic>
      <p:pic>
        <p:nvPicPr>
          <p:cNvPr id="9" name="Picture 8">
            <a:extLst>
              <a:ext uri="{FF2B5EF4-FFF2-40B4-BE49-F238E27FC236}">
                <a16:creationId xmlns="" xmlns:a16="http://schemas.microsoft.com/office/drawing/2014/main" id="{6339DFD3-EB7F-4B29-B2A3-43674A404118}"/>
              </a:ext>
            </a:extLst>
          </p:cNvPr>
          <p:cNvPicPr>
            <a:picLocks noChangeAspect="1"/>
          </p:cNvPicPr>
          <p:nvPr/>
        </p:nvPicPr>
        <p:blipFill>
          <a:blip r:embed="rId4"/>
          <a:stretch>
            <a:fillRect/>
          </a:stretch>
        </p:blipFill>
        <p:spPr>
          <a:xfrm>
            <a:off x="460576" y="3948161"/>
            <a:ext cx="3781829" cy="2536644"/>
          </a:xfrm>
          <a:prstGeom prst="rect">
            <a:avLst/>
          </a:prstGeom>
        </p:spPr>
      </p:pic>
      <p:pic>
        <p:nvPicPr>
          <p:cNvPr id="11" name="Picture 10">
            <a:extLst>
              <a:ext uri="{FF2B5EF4-FFF2-40B4-BE49-F238E27FC236}">
                <a16:creationId xmlns="" xmlns:a16="http://schemas.microsoft.com/office/drawing/2014/main" id="{8CD14B82-0D9C-4E1B-94DF-8A6A93DBF7AB}"/>
              </a:ext>
            </a:extLst>
          </p:cNvPr>
          <p:cNvPicPr>
            <a:picLocks noChangeAspect="1"/>
          </p:cNvPicPr>
          <p:nvPr/>
        </p:nvPicPr>
        <p:blipFill>
          <a:blip r:embed="rId5"/>
          <a:stretch>
            <a:fillRect/>
          </a:stretch>
        </p:blipFill>
        <p:spPr>
          <a:xfrm>
            <a:off x="4620029" y="4008609"/>
            <a:ext cx="4649477" cy="2589415"/>
          </a:xfrm>
          <a:prstGeom prst="rect">
            <a:avLst/>
          </a:prstGeom>
        </p:spPr>
      </p:pic>
    </p:spTree>
    <p:extLst>
      <p:ext uri="{BB962C8B-B14F-4D97-AF65-F5344CB8AC3E}">
        <p14:creationId xmlns:p14="http://schemas.microsoft.com/office/powerpoint/2010/main" val="897036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 xmlns:a16="http://schemas.microsoft.com/office/drawing/2014/main" id="{8C451AD9-6CEA-4913-8240-D4A9EEECF7D7}"/>
              </a:ext>
            </a:extLst>
          </p:cNvPr>
          <p:cNvPicPr>
            <a:picLocks noGrp="1" noChangeAspect="1"/>
          </p:cNvPicPr>
          <p:nvPr>
            <p:ph idx="1"/>
          </p:nvPr>
        </p:nvPicPr>
        <p:blipFill>
          <a:blip r:embed="rId2"/>
          <a:stretch>
            <a:fillRect/>
          </a:stretch>
        </p:blipFill>
        <p:spPr>
          <a:xfrm>
            <a:off x="409019" y="45219"/>
            <a:ext cx="5044877" cy="2619713"/>
          </a:xfrm>
        </p:spPr>
      </p:pic>
      <p:pic>
        <p:nvPicPr>
          <p:cNvPr id="7" name="Picture 6">
            <a:extLst>
              <a:ext uri="{FF2B5EF4-FFF2-40B4-BE49-F238E27FC236}">
                <a16:creationId xmlns="" xmlns:a16="http://schemas.microsoft.com/office/drawing/2014/main" id="{D0FE84A7-813C-40EB-A828-247A7BC378BE}"/>
              </a:ext>
            </a:extLst>
          </p:cNvPr>
          <p:cNvPicPr>
            <a:picLocks noChangeAspect="1"/>
          </p:cNvPicPr>
          <p:nvPr/>
        </p:nvPicPr>
        <p:blipFill>
          <a:blip r:embed="rId3"/>
          <a:stretch>
            <a:fillRect/>
          </a:stretch>
        </p:blipFill>
        <p:spPr>
          <a:xfrm>
            <a:off x="5602941" y="45219"/>
            <a:ext cx="5434467" cy="2670439"/>
          </a:xfrm>
          <a:prstGeom prst="rect">
            <a:avLst/>
          </a:prstGeom>
        </p:spPr>
      </p:pic>
      <p:pic>
        <p:nvPicPr>
          <p:cNvPr id="9" name="Picture 8">
            <a:extLst>
              <a:ext uri="{FF2B5EF4-FFF2-40B4-BE49-F238E27FC236}">
                <a16:creationId xmlns="" xmlns:a16="http://schemas.microsoft.com/office/drawing/2014/main" id="{A1DCD5D5-DA51-415D-8E8D-4493ABFA99DD}"/>
              </a:ext>
            </a:extLst>
          </p:cNvPr>
          <p:cNvPicPr>
            <a:picLocks noChangeAspect="1"/>
          </p:cNvPicPr>
          <p:nvPr/>
        </p:nvPicPr>
        <p:blipFill>
          <a:blip r:embed="rId4"/>
          <a:stretch>
            <a:fillRect/>
          </a:stretch>
        </p:blipFill>
        <p:spPr>
          <a:xfrm>
            <a:off x="409019" y="2832930"/>
            <a:ext cx="5044877" cy="3254022"/>
          </a:xfrm>
          <a:prstGeom prst="rect">
            <a:avLst/>
          </a:prstGeom>
        </p:spPr>
      </p:pic>
      <p:pic>
        <p:nvPicPr>
          <p:cNvPr id="11" name="Picture 10">
            <a:extLst>
              <a:ext uri="{FF2B5EF4-FFF2-40B4-BE49-F238E27FC236}">
                <a16:creationId xmlns="" xmlns:a16="http://schemas.microsoft.com/office/drawing/2014/main" id="{8ED0D57C-34D5-4F4A-95B7-6D3DDB985E72}"/>
              </a:ext>
            </a:extLst>
          </p:cNvPr>
          <p:cNvPicPr>
            <a:picLocks noChangeAspect="1"/>
          </p:cNvPicPr>
          <p:nvPr/>
        </p:nvPicPr>
        <p:blipFill>
          <a:blip r:embed="rId5"/>
          <a:stretch>
            <a:fillRect/>
          </a:stretch>
        </p:blipFill>
        <p:spPr>
          <a:xfrm>
            <a:off x="5602941" y="2832930"/>
            <a:ext cx="5434467" cy="3375953"/>
          </a:xfrm>
          <a:prstGeom prst="rect">
            <a:avLst/>
          </a:prstGeom>
        </p:spPr>
      </p:pic>
    </p:spTree>
    <p:extLst>
      <p:ext uri="{BB962C8B-B14F-4D97-AF65-F5344CB8AC3E}">
        <p14:creationId xmlns:p14="http://schemas.microsoft.com/office/powerpoint/2010/main" val="3384661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0320837C-E512-41EE-9B41-106F6CC354A3}"/>
              </a:ext>
            </a:extLst>
          </p:cNvPr>
          <p:cNvSpPr>
            <a:spLocks noGrp="1"/>
          </p:cNvSpPr>
          <p:nvPr>
            <p:ph idx="1"/>
          </p:nvPr>
        </p:nvSpPr>
        <p:spPr>
          <a:xfrm>
            <a:off x="838200" y="152400"/>
            <a:ext cx="10515600" cy="6024563"/>
          </a:xfrm>
        </p:spPr>
        <p:txBody>
          <a:bodyPr>
            <a:normAutofit/>
          </a:bodyPr>
          <a:lstStyle/>
          <a:p>
            <a:pPr algn="just"/>
            <a:r>
              <a:rPr lang="en-IN" sz="2000" b="1" dirty="0">
                <a:latin typeface="Arial" panose="020B0604020202020204" pitchFamily="34" charset="0"/>
                <a:cs typeface="Arial" panose="020B0604020202020204" pitchFamily="34" charset="0"/>
              </a:rPr>
              <a:t>Dijkstra's Algorithm Complexity</a:t>
            </a:r>
          </a:p>
          <a:p>
            <a:pPr lvl="1" algn="just">
              <a:lnSpc>
                <a:spcPct val="150000"/>
              </a:lnSpc>
              <a:buFont typeface="Wingdings" panose="05000000000000000000" pitchFamily="2" charset="2"/>
              <a:buChar char="Ø"/>
            </a:pPr>
            <a:r>
              <a:rPr lang="en-US" sz="2000" b="1" dirty="0">
                <a:latin typeface="Arial" panose="020B0604020202020204" pitchFamily="34" charset="0"/>
                <a:cs typeface="Arial" panose="020B0604020202020204" pitchFamily="34" charset="0"/>
              </a:rPr>
              <a:t>Time Complexity</a:t>
            </a:r>
            <a:r>
              <a:rPr lang="en-US" sz="2000" dirty="0">
                <a:latin typeface="Arial" panose="020B0604020202020204" pitchFamily="34" charset="0"/>
                <a:cs typeface="Arial" panose="020B0604020202020204" pitchFamily="34" charset="0"/>
              </a:rPr>
              <a:t>: O(E Log V)</a:t>
            </a:r>
          </a:p>
          <a:p>
            <a:pPr lvl="1" algn="just">
              <a:lnSpc>
                <a:spcPct val="150000"/>
              </a:lnSpc>
            </a:pPr>
            <a:r>
              <a:rPr lang="en-US" sz="2000" dirty="0">
                <a:latin typeface="Arial" panose="020B0604020202020204" pitchFamily="34" charset="0"/>
                <a:cs typeface="Arial" panose="020B0604020202020204" pitchFamily="34" charset="0"/>
              </a:rPr>
              <a:t>where, E is the number of edges and V is the number of vertices.</a:t>
            </a:r>
          </a:p>
          <a:p>
            <a:pPr lvl="1" algn="just">
              <a:lnSpc>
                <a:spcPct val="150000"/>
              </a:lnSpc>
              <a:buFont typeface="Wingdings" panose="05000000000000000000" pitchFamily="2" charset="2"/>
              <a:buChar char="Ø"/>
            </a:pPr>
            <a:r>
              <a:rPr lang="en-US" sz="2000" b="1" dirty="0">
                <a:latin typeface="Arial" panose="020B0604020202020204" pitchFamily="34" charset="0"/>
                <a:cs typeface="Arial" panose="020B0604020202020204" pitchFamily="34" charset="0"/>
              </a:rPr>
              <a:t>Space Complexity</a:t>
            </a:r>
            <a:r>
              <a:rPr lang="en-US" sz="2000" dirty="0">
                <a:latin typeface="Arial" panose="020B0604020202020204" pitchFamily="34" charset="0"/>
                <a:cs typeface="Arial" panose="020B0604020202020204" pitchFamily="34" charset="0"/>
              </a:rPr>
              <a:t>: O(V)</a:t>
            </a:r>
          </a:p>
          <a:p>
            <a:pPr algn="just">
              <a:lnSpc>
                <a:spcPct val="150000"/>
              </a:lnSpc>
            </a:pPr>
            <a:endParaRPr lang="en-IN" sz="2000" b="1" dirty="0" smtClean="0">
              <a:latin typeface="Arial" panose="020B0604020202020204" pitchFamily="34" charset="0"/>
              <a:cs typeface="Arial" panose="020B0604020202020204" pitchFamily="34" charset="0"/>
            </a:endParaRPr>
          </a:p>
          <a:p>
            <a:pPr algn="just">
              <a:lnSpc>
                <a:spcPct val="150000"/>
              </a:lnSpc>
            </a:pPr>
            <a:r>
              <a:rPr lang="en-IN" sz="2000" b="1" dirty="0" smtClean="0">
                <a:latin typeface="Arial" panose="020B0604020202020204" pitchFamily="34" charset="0"/>
                <a:cs typeface="Arial" panose="020B0604020202020204" pitchFamily="34" charset="0"/>
              </a:rPr>
              <a:t>Dijkstra's </a:t>
            </a:r>
            <a:r>
              <a:rPr lang="en-IN" sz="2000" b="1" dirty="0">
                <a:latin typeface="Arial" panose="020B0604020202020204" pitchFamily="34" charset="0"/>
                <a:cs typeface="Arial" panose="020B0604020202020204" pitchFamily="34" charset="0"/>
              </a:rPr>
              <a:t>Algorithm Applications</a:t>
            </a:r>
          </a:p>
          <a:p>
            <a:pPr lvl="1" algn="just">
              <a:lnSpc>
                <a:spcPct val="150000"/>
              </a:lnSpc>
              <a:buFont typeface="Wingdings" panose="05000000000000000000" pitchFamily="2" charset="2"/>
              <a:buChar char="Ø"/>
            </a:pPr>
            <a:r>
              <a:rPr lang="en-US" sz="2000" dirty="0">
                <a:latin typeface="Arial" panose="020B0604020202020204" pitchFamily="34" charset="0"/>
                <a:cs typeface="Arial" panose="020B0604020202020204" pitchFamily="34" charset="0"/>
              </a:rPr>
              <a:t>To find the shortest path.</a:t>
            </a:r>
          </a:p>
          <a:p>
            <a:pPr lvl="1" algn="just">
              <a:lnSpc>
                <a:spcPct val="150000"/>
              </a:lnSpc>
              <a:buFont typeface="Wingdings" panose="05000000000000000000" pitchFamily="2" charset="2"/>
              <a:buChar char="Ø"/>
            </a:pPr>
            <a:r>
              <a:rPr lang="en-US" sz="2000" dirty="0">
                <a:latin typeface="Arial" panose="020B0604020202020204" pitchFamily="34" charset="0"/>
                <a:cs typeface="Arial" panose="020B0604020202020204" pitchFamily="34" charset="0"/>
              </a:rPr>
              <a:t>In social networking applications.</a:t>
            </a:r>
          </a:p>
          <a:p>
            <a:pPr lvl="1" algn="just">
              <a:lnSpc>
                <a:spcPct val="150000"/>
              </a:lnSpc>
              <a:buFont typeface="Wingdings" panose="05000000000000000000" pitchFamily="2" charset="2"/>
              <a:buChar char="Ø"/>
            </a:pPr>
            <a:r>
              <a:rPr lang="en-US" sz="2000" dirty="0">
                <a:latin typeface="Arial" panose="020B0604020202020204" pitchFamily="34" charset="0"/>
                <a:cs typeface="Arial" panose="020B0604020202020204" pitchFamily="34" charset="0"/>
              </a:rPr>
              <a:t>In a telephone network.</a:t>
            </a:r>
          </a:p>
          <a:p>
            <a:pPr lvl="1" algn="just">
              <a:lnSpc>
                <a:spcPct val="150000"/>
              </a:lnSpc>
              <a:buFont typeface="Wingdings" panose="05000000000000000000" pitchFamily="2" charset="2"/>
              <a:buChar char="Ø"/>
            </a:pPr>
            <a:r>
              <a:rPr lang="en-US" sz="2000" dirty="0">
                <a:latin typeface="Arial" panose="020B0604020202020204" pitchFamily="34" charset="0"/>
                <a:cs typeface="Arial" panose="020B0604020202020204" pitchFamily="34" charset="0"/>
              </a:rPr>
              <a:t>To find the locations in the map.</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8387812"/>
      </p:ext>
    </p:extLst>
  </p:cSld>
  <p:clrMapOvr>
    <a:masterClrMapping/>
  </p:clrMapOvr>
  <p:timing>
    <p:tnLst>
      <p:par>
        <p:cTn id="1" dur="indefinite" restart="never" nodeType="tmRoot"/>
      </p:par>
    </p:tn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A030337-F1C0-424E-9F58-2F4BED7E4CFD}"/>
              </a:ext>
            </a:extLst>
          </p:cNvPr>
          <p:cNvSpPr>
            <a:spLocks noGrp="1"/>
          </p:cNvSpPr>
          <p:nvPr>
            <p:ph type="title"/>
          </p:nvPr>
        </p:nvSpPr>
        <p:spPr>
          <a:xfrm>
            <a:off x="838200" y="167901"/>
            <a:ext cx="10515600" cy="1325563"/>
          </a:xfrm>
        </p:spPr>
        <p:txBody>
          <a:bodyPr>
            <a:normAutofit/>
          </a:bodyPr>
          <a:lstStyle/>
          <a:p>
            <a:r>
              <a:rPr lang="en-IN" sz="3200" b="1" dirty="0">
                <a:latin typeface="Arial" panose="020B0604020202020204" pitchFamily="34" charset="0"/>
                <a:cs typeface="Arial" panose="020B0604020202020204" pitchFamily="34" charset="0"/>
              </a:rPr>
              <a:t>Lab : Dijkstra's Algorithm in Java</a:t>
            </a:r>
          </a:p>
        </p:txBody>
      </p:sp>
      <p:sp>
        <p:nvSpPr>
          <p:cNvPr id="3" name="Content Placeholder 2">
            <a:extLst>
              <a:ext uri="{FF2B5EF4-FFF2-40B4-BE49-F238E27FC236}">
                <a16:creationId xmlns="" xmlns:a16="http://schemas.microsoft.com/office/drawing/2014/main" id="{1EA8F7A2-07A5-4991-ABDC-23336E5192F5}"/>
              </a:ext>
            </a:extLst>
          </p:cNvPr>
          <p:cNvSpPr>
            <a:spLocks noGrp="1"/>
          </p:cNvSpPr>
          <p:nvPr>
            <p:ph idx="1"/>
          </p:nvPr>
        </p:nvSpPr>
        <p:spPr>
          <a:xfrm>
            <a:off x="838200" y="1493464"/>
            <a:ext cx="10515600" cy="4683499"/>
          </a:xfrm>
        </p:spPr>
        <p:txBody>
          <a:bodyPr>
            <a:normAutofit/>
          </a:bodyPr>
          <a:lstStyle/>
          <a:p>
            <a:r>
              <a:rPr lang="en-IN" sz="2000" dirty="0">
                <a:latin typeface="Arial" panose="020B0604020202020204" pitchFamily="34" charset="0"/>
                <a:cs typeface="Arial" panose="020B0604020202020204" pitchFamily="34" charset="0"/>
              </a:rPr>
              <a:t>Lab 26.1: Implement Dijkstra's Algorithm in Java.</a:t>
            </a:r>
          </a:p>
        </p:txBody>
      </p:sp>
    </p:spTree>
    <p:extLst>
      <p:ext uri="{BB962C8B-B14F-4D97-AF65-F5344CB8AC3E}">
        <p14:creationId xmlns:p14="http://schemas.microsoft.com/office/powerpoint/2010/main" val="4272309034"/>
      </p:ext>
    </p:extLst>
  </p:cSld>
  <p:clrMapOvr>
    <a:masterClrMapping/>
  </p:clrMapOvr>
  <p:timing>
    <p:tnLst>
      <p:par>
        <p:cTn id="1" dur="indefinite" restart="never" nodeType="tmRoot"/>
      </p:par>
    </p:tn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91A4A3F9-8C82-43DD-9604-6B4C594F58F3}"/>
              </a:ext>
            </a:extLst>
          </p:cNvPr>
          <p:cNvSpPr>
            <a:spLocks noGrp="1"/>
          </p:cNvSpPr>
          <p:nvPr>
            <p:ph idx="1"/>
          </p:nvPr>
        </p:nvSpPr>
        <p:spPr>
          <a:xfrm>
            <a:off x="838200" y="188259"/>
            <a:ext cx="10515600" cy="6535270"/>
          </a:xfrm>
        </p:spPr>
        <p:txBody>
          <a:bodyPr>
            <a:normAutofit/>
          </a:bodyPr>
          <a:lstStyle/>
          <a:p>
            <a:pPr marL="0" indent="0">
              <a:buNone/>
            </a:pPr>
            <a:endParaRPr lang="en-IN" sz="2000" b="1" dirty="0" smtClean="0">
              <a:latin typeface="Arial" panose="020B0604020202020204" pitchFamily="34" charset="0"/>
              <a:cs typeface="Arial" panose="020B0604020202020204" pitchFamily="34" charset="0"/>
            </a:endParaRPr>
          </a:p>
          <a:p>
            <a:pPr marL="0" indent="0">
              <a:buNone/>
            </a:pPr>
            <a:r>
              <a:rPr lang="en-IN" sz="2000" b="1" dirty="0" err="1" smtClean="0">
                <a:latin typeface="Arial" panose="020B0604020202020204" pitchFamily="34" charset="0"/>
                <a:cs typeface="Arial" panose="020B0604020202020204" pitchFamily="34" charset="0"/>
              </a:rPr>
              <a:t>Kruskal's</a:t>
            </a:r>
            <a:r>
              <a:rPr lang="en-IN" sz="2000" b="1" dirty="0" smtClean="0">
                <a:latin typeface="Arial" panose="020B0604020202020204" pitchFamily="34" charset="0"/>
                <a:cs typeface="Arial" panose="020B0604020202020204" pitchFamily="34" charset="0"/>
              </a:rPr>
              <a:t> </a:t>
            </a:r>
            <a:r>
              <a:rPr lang="en-IN" sz="2000" b="1" dirty="0">
                <a:latin typeface="Arial" panose="020B0604020202020204" pitchFamily="34" charset="0"/>
                <a:cs typeface="Arial" panose="020B0604020202020204" pitchFamily="34" charset="0"/>
              </a:rPr>
              <a:t>Algorithm</a:t>
            </a:r>
          </a:p>
          <a:p>
            <a:pPr algn="just">
              <a:lnSpc>
                <a:spcPct val="150000"/>
              </a:lnSpc>
            </a:pPr>
            <a:r>
              <a:rPr lang="en-US" sz="2000" dirty="0">
                <a:latin typeface="Arial" panose="020B0604020202020204" pitchFamily="34" charset="0"/>
                <a:cs typeface="Arial" panose="020B0604020202020204" pitchFamily="34" charset="0"/>
              </a:rPr>
              <a:t>Kruskal's algorithm is a minimum spanning tree algorithm that takes a graph as input and finds the subset of the edges of that graph which</a:t>
            </a:r>
          </a:p>
          <a:p>
            <a:pPr lvl="1" algn="just">
              <a:lnSpc>
                <a:spcPct val="150000"/>
              </a:lnSpc>
              <a:buFont typeface="Wingdings" panose="05000000000000000000" pitchFamily="2" charset="2"/>
              <a:buChar char="Ø"/>
            </a:pPr>
            <a:r>
              <a:rPr lang="en-US" sz="2000" dirty="0">
                <a:latin typeface="Arial" panose="020B0604020202020204" pitchFamily="34" charset="0"/>
                <a:cs typeface="Arial" panose="020B0604020202020204" pitchFamily="34" charset="0"/>
              </a:rPr>
              <a:t>form a tree that includes every vertex.</a:t>
            </a:r>
          </a:p>
          <a:p>
            <a:pPr lvl="1" algn="just">
              <a:lnSpc>
                <a:spcPct val="150000"/>
              </a:lnSpc>
              <a:buFont typeface="Wingdings" panose="05000000000000000000" pitchFamily="2" charset="2"/>
              <a:buChar char="Ø"/>
            </a:pPr>
            <a:r>
              <a:rPr lang="en-US" sz="2000" dirty="0">
                <a:latin typeface="Arial" panose="020B0604020202020204" pitchFamily="34" charset="0"/>
                <a:cs typeface="Arial" panose="020B0604020202020204" pitchFamily="34" charset="0"/>
              </a:rPr>
              <a:t>has the minimum sum of weights among all the trees that can be formed from the graph</a:t>
            </a:r>
            <a:r>
              <a:rPr lang="en-US" sz="2000" dirty="0" smtClean="0">
                <a:latin typeface="Arial" panose="020B0604020202020204" pitchFamily="34" charset="0"/>
                <a:cs typeface="Arial" panose="020B0604020202020204" pitchFamily="34" charset="0"/>
              </a:rPr>
              <a:t>.</a:t>
            </a:r>
            <a:endParaRPr lang="en-US"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61124945"/>
      </p:ext>
    </p:extLst>
  </p:cSld>
  <p:clrMapOvr>
    <a:masterClrMapping/>
  </p:clrMapOvr>
  <p:timing>
    <p:tnLst>
      <p:par>
        <p:cTn id="1" dur="indefinite" restart="never" nodeType="tmRoot"/>
      </p:par>
    </p:tn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91A4A3F9-8C82-43DD-9604-6B4C594F58F3}"/>
              </a:ext>
            </a:extLst>
          </p:cNvPr>
          <p:cNvSpPr>
            <a:spLocks noGrp="1"/>
          </p:cNvSpPr>
          <p:nvPr>
            <p:ph idx="1"/>
          </p:nvPr>
        </p:nvSpPr>
        <p:spPr>
          <a:xfrm>
            <a:off x="838200" y="188259"/>
            <a:ext cx="10515600" cy="6535270"/>
          </a:xfrm>
        </p:spPr>
        <p:txBody>
          <a:bodyPr>
            <a:normAutofit/>
          </a:bodyPr>
          <a:lstStyle/>
          <a:p>
            <a:pPr marL="0" indent="0" algn="just">
              <a:lnSpc>
                <a:spcPct val="150000"/>
              </a:lnSpc>
              <a:buNone/>
            </a:pPr>
            <a:endParaRPr lang="en-US" sz="2000" b="1" dirty="0" smtClean="0">
              <a:latin typeface="Arial" panose="020B0604020202020204" pitchFamily="34" charset="0"/>
              <a:cs typeface="Arial" panose="020B0604020202020204" pitchFamily="34" charset="0"/>
            </a:endParaRPr>
          </a:p>
          <a:p>
            <a:pPr marL="0" indent="0" algn="just">
              <a:lnSpc>
                <a:spcPct val="150000"/>
              </a:lnSpc>
              <a:buNone/>
            </a:pPr>
            <a:r>
              <a:rPr lang="en-US" sz="2000" b="1" dirty="0" smtClean="0">
                <a:latin typeface="Arial" panose="020B0604020202020204" pitchFamily="34" charset="0"/>
                <a:cs typeface="Arial" panose="020B0604020202020204" pitchFamily="34" charset="0"/>
              </a:rPr>
              <a:t>How </a:t>
            </a:r>
            <a:r>
              <a:rPr lang="en-US" sz="2000" b="1" dirty="0">
                <a:latin typeface="Arial" panose="020B0604020202020204" pitchFamily="34" charset="0"/>
                <a:cs typeface="Arial" panose="020B0604020202020204" pitchFamily="34" charset="0"/>
              </a:rPr>
              <a:t>Kruskal's algorithm works</a:t>
            </a:r>
          </a:p>
          <a:p>
            <a:pPr algn="just">
              <a:lnSpc>
                <a:spcPct val="150000"/>
              </a:lnSpc>
            </a:pPr>
            <a:r>
              <a:rPr lang="en-US" sz="2000" dirty="0">
                <a:latin typeface="Arial" panose="020B0604020202020204" pitchFamily="34" charset="0"/>
                <a:cs typeface="Arial" panose="020B0604020202020204" pitchFamily="34" charset="0"/>
              </a:rPr>
              <a:t>It falls under a class of algorithms called greedy algorithms that find the local optimum in the hopes of finding a global optimum.</a:t>
            </a:r>
          </a:p>
          <a:p>
            <a:pPr algn="just">
              <a:lnSpc>
                <a:spcPct val="150000"/>
              </a:lnSpc>
            </a:pPr>
            <a:endParaRPr lang="en-US" sz="2000" dirty="0" smtClean="0">
              <a:latin typeface="Arial" panose="020B0604020202020204" pitchFamily="34" charset="0"/>
              <a:cs typeface="Arial" panose="020B0604020202020204" pitchFamily="34" charset="0"/>
            </a:endParaRPr>
          </a:p>
          <a:p>
            <a:pPr algn="just">
              <a:lnSpc>
                <a:spcPct val="150000"/>
              </a:lnSpc>
            </a:pPr>
            <a:r>
              <a:rPr lang="en-US" sz="2000" dirty="0" smtClean="0">
                <a:latin typeface="Arial" panose="020B0604020202020204" pitchFamily="34" charset="0"/>
                <a:cs typeface="Arial" panose="020B0604020202020204" pitchFamily="34" charset="0"/>
              </a:rPr>
              <a:t>We </a:t>
            </a:r>
            <a:r>
              <a:rPr lang="en-US" sz="2000" dirty="0">
                <a:latin typeface="Arial" panose="020B0604020202020204" pitchFamily="34" charset="0"/>
                <a:cs typeface="Arial" panose="020B0604020202020204" pitchFamily="34" charset="0"/>
              </a:rPr>
              <a:t>start from the edges with the lowest weight and keep adding edges until we reach our goal.</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3428297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35CD1D85-E074-4A85-9D5B-AF9C1AF2AEA1}"/>
              </a:ext>
            </a:extLst>
          </p:cNvPr>
          <p:cNvSpPr>
            <a:spLocks noGrp="1"/>
          </p:cNvSpPr>
          <p:nvPr>
            <p:ph idx="1"/>
          </p:nvPr>
        </p:nvSpPr>
        <p:spPr>
          <a:xfrm>
            <a:off x="838200" y="179294"/>
            <a:ext cx="10515600" cy="5997669"/>
          </a:xfrm>
        </p:spPr>
        <p:txBody>
          <a:bodyPr>
            <a:normAutofit/>
          </a:bodyPr>
          <a:lstStyle/>
          <a:p>
            <a:pPr marL="0" indent="0" algn="just">
              <a:lnSpc>
                <a:spcPct val="150000"/>
              </a:lnSpc>
              <a:buNone/>
            </a:pPr>
            <a:r>
              <a:rPr lang="en-US" sz="2000" dirty="0">
                <a:latin typeface="Arial" panose="020B0604020202020204" pitchFamily="34" charset="0"/>
                <a:cs typeface="Arial" panose="020B0604020202020204" pitchFamily="34" charset="0"/>
              </a:rPr>
              <a:t>• </a:t>
            </a:r>
            <a:r>
              <a:rPr lang="en-US" sz="2000" b="1" dirty="0">
                <a:latin typeface="Arial" panose="020B0604020202020204" pitchFamily="34" charset="0"/>
                <a:cs typeface="Arial" panose="020B0604020202020204" pitchFamily="34" charset="0"/>
              </a:rPr>
              <a:t>Time taken by an algorithm?</a:t>
            </a:r>
          </a:p>
          <a:p>
            <a:pPr algn="just">
              <a:lnSpc>
                <a:spcPct val="150000"/>
              </a:lnSpc>
              <a:buFont typeface="Wingdings" panose="05000000000000000000" pitchFamily="2" charset="2"/>
              <a:buChar char="Ø"/>
            </a:pPr>
            <a:r>
              <a:rPr lang="en-US" sz="2000" dirty="0">
                <a:latin typeface="Arial" panose="020B0604020202020204" pitchFamily="34" charset="0"/>
                <a:cs typeface="Arial" panose="020B0604020202020204" pitchFamily="34" charset="0"/>
              </a:rPr>
              <a:t> </a:t>
            </a:r>
            <a:r>
              <a:rPr lang="en-US" sz="2000" b="1" dirty="0">
                <a:latin typeface="Arial" panose="020B0604020202020204" pitchFamily="34" charset="0"/>
                <a:cs typeface="Arial" panose="020B0604020202020204" pitchFamily="34" charset="0"/>
              </a:rPr>
              <a:t>Performance measurement or </a:t>
            </a:r>
            <a:r>
              <a:rPr lang="en-US" sz="2000" b="1" dirty="0" smtClean="0">
                <a:latin typeface="Arial" panose="020B0604020202020204" pitchFamily="34" charset="0"/>
                <a:cs typeface="Arial" panose="020B0604020202020204" pitchFamily="34" charset="0"/>
              </a:rPr>
              <a:t>A </a:t>
            </a:r>
            <a:r>
              <a:rPr lang="en-US" sz="2000" b="1" dirty="0" err="1" smtClean="0">
                <a:latin typeface="Arial" panose="020B0604020202020204" pitchFamily="34" charset="0"/>
                <a:cs typeface="Arial" panose="020B0604020202020204" pitchFamily="34" charset="0"/>
              </a:rPr>
              <a:t>postoriori</a:t>
            </a:r>
            <a:r>
              <a:rPr lang="en-US" sz="2000" b="1" dirty="0" smtClean="0">
                <a:latin typeface="Arial" panose="020B0604020202020204" pitchFamily="34" charset="0"/>
                <a:cs typeface="Arial" panose="020B0604020202020204" pitchFamily="34" charset="0"/>
              </a:rPr>
              <a:t> </a:t>
            </a:r>
            <a:r>
              <a:rPr lang="en-US" sz="2000" b="1" dirty="0">
                <a:latin typeface="Arial" panose="020B0604020202020204" pitchFamily="34" charset="0"/>
                <a:cs typeface="Arial" panose="020B0604020202020204" pitchFamily="34" charset="0"/>
              </a:rPr>
              <a:t>Analysis:</a:t>
            </a:r>
          </a:p>
          <a:p>
            <a:pPr marL="457200" lvl="1" indent="0" algn="just">
              <a:lnSpc>
                <a:spcPct val="150000"/>
              </a:lnSpc>
              <a:buNone/>
            </a:pPr>
            <a:r>
              <a:rPr lang="en-US" sz="2000" dirty="0">
                <a:latin typeface="Arial" panose="020B0604020202020204" pitchFamily="34" charset="0"/>
                <a:cs typeface="Arial" panose="020B0604020202020204" pitchFamily="34" charset="0"/>
              </a:rPr>
              <a:t>• Implementing the algorithm in a machine and then calculating the time taken by the system to execute the program successfully.</a:t>
            </a:r>
          </a:p>
          <a:p>
            <a:pPr algn="just">
              <a:lnSpc>
                <a:spcPct val="150000"/>
              </a:lnSpc>
              <a:buFont typeface="Wingdings" panose="05000000000000000000" pitchFamily="2" charset="2"/>
              <a:buChar char="Ø"/>
            </a:pPr>
            <a:r>
              <a:rPr lang="en-US" sz="2000" b="1" dirty="0">
                <a:latin typeface="Arial" panose="020B0604020202020204" pitchFamily="34" charset="0"/>
                <a:cs typeface="Arial" panose="020B0604020202020204" pitchFamily="34" charset="0"/>
              </a:rPr>
              <a:t>Performance Evaluation or </a:t>
            </a:r>
            <a:r>
              <a:rPr lang="en-US" sz="2000" b="1" dirty="0" smtClean="0">
                <a:latin typeface="Arial" panose="020B0604020202020204" pitchFamily="34" charset="0"/>
                <a:cs typeface="Arial" panose="020B0604020202020204" pitchFamily="34" charset="0"/>
              </a:rPr>
              <a:t>A priori </a:t>
            </a:r>
            <a:r>
              <a:rPr lang="en-US" sz="2000" b="1" dirty="0">
                <a:latin typeface="Arial" panose="020B0604020202020204" pitchFamily="34" charset="0"/>
                <a:cs typeface="Arial" panose="020B0604020202020204" pitchFamily="34" charset="0"/>
              </a:rPr>
              <a:t>Analysis.</a:t>
            </a:r>
          </a:p>
          <a:p>
            <a:pPr marL="457200" lvl="1" indent="0" algn="just">
              <a:lnSpc>
                <a:spcPct val="150000"/>
              </a:lnSpc>
              <a:buNone/>
            </a:pPr>
            <a:r>
              <a:rPr lang="en-US" sz="2000" dirty="0">
                <a:latin typeface="Arial" panose="020B0604020202020204" pitchFamily="34" charset="0"/>
                <a:cs typeface="Arial" panose="020B0604020202020204" pitchFamily="34" charset="0"/>
              </a:rPr>
              <a:t>• Before implementing the algorithm in a system. This is done as follows</a:t>
            </a:r>
          </a:p>
          <a:p>
            <a:pPr lvl="1" algn="just">
              <a:lnSpc>
                <a:spcPct val="150000"/>
              </a:lnSpc>
              <a:buFont typeface="Wingdings" panose="05000000000000000000" pitchFamily="2" charset="2"/>
              <a:buChar char="Ø"/>
            </a:pPr>
            <a:r>
              <a:rPr lang="en-US" sz="2000" dirty="0">
                <a:latin typeface="Arial" panose="020B0604020202020204" pitchFamily="34" charset="0"/>
                <a:cs typeface="Arial" panose="020B0604020202020204" pitchFamily="34" charset="0"/>
              </a:rPr>
              <a:t>How long the algorithm takes :-</a:t>
            </a:r>
          </a:p>
          <a:p>
            <a:pPr marL="914400" lvl="2" indent="0" algn="just">
              <a:lnSpc>
                <a:spcPct val="150000"/>
              </a:lnSpc>
              <a:buNone/>
            </a:pPr>
            <a:r>
              <a:rPr lang="en-US" sz="1600" dirty="0">
                <a:latin typeface="Arial" panose="020B0604020202020204" pitchFamily="34" charset="0"/>
                <a:cs typeface="Arial" panose="020B0604020202020204" pitchFamily="34" charset="0"/>
              </a:rPr>
              <a:t>• will be represented as a function of the size of the input.</a:t>
            </a:r>
          </a:p>
          <a:p>
            <a:pPr marL="914400" lvl="2" indent="0" algn="just">
              <a:lnSpc>
                <a:spcPct val="150000"/>
              </a:lnSpc>
              <a:buNone/>
            </a:pPr>
            <a:r>
              <a:rPr lang="en-US" sz="1600" dirty="0">
                <a:latin typeface="Arial" panose="020B0604020202020204" pitchFamily="34" charset="0"/>
                <a:cs typeface="Arial" panose="020B0604020202020204" pitchFamily="34" charset="0"/>
              </a:rPr>
              <a:t>• f(n)→how long it takes if ‘n’ is the size of input.</a:t>
            </a:r>
          </a:p>
          <a:p>
            <a:pPr lvl="1" algn="just">
              <a:lnSpc>
                <a:spcPct val="150000"/>
              </a:lnSpc>
              <a:buFont typeface="Wingdings" panose="05000000000000000000" pitchFamily="2" charset="2"/>
              <a:buChar char="Ø"/>
            </a:pPr>
            <a:r>
              <a:rPr lang="en-US" sz="2000" dirty="0">
                <a:latin typeface="Arial" panose="020B0604020202020204" pitchFamily="34" charset="0"/>
                <a:cs typeface="Arial" panose="020B0604020202020204" pitchFamily="34" charset="0"/>
              </a:rPr>
              <a:t>How fast the function that characterizes the running time grows with the input size.</a:t>
            </a:r>
          </a:p>
          <a:p>
            <a:pPr marL="914400" lvl="2" indent="0" algn="just">
              <a:lnSpc>
                <a:spcPct val="150000"/>
              </a:lnSpc>
              <a:buNone/>
            </a:pPr>
            <a:r>
              <a:rPr lang="en-US" sz="1600" dirty="0">
                <a:latin typeface="Arial" panose="020B0604020202020204" pitchFamily="34" charset="0"/>
                <a:cs typeface="Arial" panose="020B0604020202020204" pitchFamily="34" charset="0"/>
              </a:rPr>
              <a:t>• “Rate of growth of running time”.</a:t>
            </a:r>
          </a:p>
          <a:p>
            <a:pPr marL="914400" lvl="2" indent="0" algn="just">
              <a:lnSpc>
                <a:spcPct val="150000"/>
              </a:lnSpc>
              <a:buNone/>
            </a:pPr>
            <a:r>
              <a:rPr lang="en-US" sz="1600" dirty="0">
                <a:latin typeface="Arial" panose="020B0604020202020204" pitchFamily="34" charset="0"/>
                <a:cs typeface="Arial" panose="020B0604020202020204" pitchFamily="34" charset="0"/>
              </a:rPr>
              <a:t>• The algorithm with less rate of growth of running time is considered better.</a:t>
            </a:r>
          </a:p>
          <a:p>
            <a:pPr marL="457200" lvl="1" indent="0" algn="just">
              <a:lnSpc>
                <a:spcPct val="150000"/>
              </a:lnSpc>
              <a:buNone/>
            </a:pP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28318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E5162338-197F-4CF2-9C7C-79CF07D41416}"/>
              </a:ext>
            </a:extLst>
          </p:cNvPr>
          <p:cNvSpPr>
            <a:spLocks noGrp="1"/>
          </p:cNvSpPr>
          <p:nvPr>
            <p:ph idx="1"/>
          </p:nvPr>
        </p:nvSpPr>
        <p:spPr>
          <a:xfrm>
            <a:off x="838200" y="286871"/>
            <a:ext cx="10515600" cy="5890092"/>
          </a:xfrm>
        </p:spPr>
        <p:txBody>
          <a:bodyPr>
            <a:normAutofit/>
          </a:bodyPr>
          <a:lstStyle/>
          <a:p>
            <a:pPr algn="just">
              <a:lnSpc>
                <a:spcPct val="150000"/>
              </a:lnSpc>
            </a:pPr>
            <a:r>
              <a:rPr lang="en-US" sz="2000" dirty="0">
                <a:latin typeface="Arial" panose="020B0604020202020204" pitchFamily="34" charset="0"/>
                <a:cs typeface="Arial" panose="020B0604020202020204" pitchFamily="34" charset="0"/>
              </a:rPr>
              <a:t>The steps for implementing Kruskal's algorithm are as follows:</a:t>
            </a:r>
          </a:p>
          <a:p>
            <a:pPr lvl="1" algn="just">
              <a:lnSpc>
                <a:spcPct val="150000"/>
              </a:lnSpc>
              <a:buFont typeface="Wingdings" panose="05000000000000000000" pitchFamily="2" charset="2"/>
              <a:buChar char="Ø"/>
            </a:pPr>
            <a:r>
              <a:rPr lang="en-US" sz="2000" dirty="0">
                <a:latin typeface="Arial" panose="020B0604020202020204" pitchFamily="34" charset="0"/>
                <a:cs typeface="Arial" panose="020B0604020202020204" pitchFamily="34" charset="0"/>
              </a:rPr>
              <a:t>Sort all the edges from low weight to high.</a:t>
            </a:r>
          </a:p>
          <a:p>
            <a:pPr lvl="1" algn="just">
              <a:lnSpc>
                <a:spcPct val="150000"/>
              </a:lnSpc>
              <a:buFont typeface="Wingdings" panose="05000000000000000000" pitchFamily="2" charset="2"/>
              <a:buChar char="Ø"/>
            </a:pPr>
            <a:r>
              <a:rPr lang="en-US" sz="2000" dirty="0">
                <a:latin typeface="Arial" panose="020B0604020202020204" pitchFamily="34" charset="0"/>
                <a:cs typeface="Arial" panose="020B0604020202020204" pitchFamily="34" charset="0"/>
              </a:rPr>
              <a:t>Take the edge with the lowest weight and add it to the spanning tree. If adding the edge created a cycle, then reject this edge.</a:t>
            </a:r>
          </a:p>
          <a:p>
            <a:pPr lvl="1" algn="just">
              <a:lnSpc>
                <a:spcPct val="150000"/>
              </a:lnSpc>
              <a:buFont typeface="Wingdings" panose="05000000000000000000" pitchFamily="2" charset="2"/>
              <a:buChar char="Ø"/>
            </a:pPr>
            <a:r>
              <a:rPr lang="en-US" sz="2000" dirty="0">
                <a:latin typeface="Arial" panose="020B0604020202020204" pitchFamily="34" charset="0"/>
                <a:cs typeface="Arial" panose="020B0604020202020204" pitchFamily="34" charset="0"/>
              </a:rPr>
              <a:t>Keep adding edges until we reach all vertices.</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88319460"/>
      </p:ext>
    </p:extLst>
  </p:cSld>
  <p:clrMapOvr>
    <a:masterClrMapping/>
  </p:clrMapOvr>
  <p:timing>
    <p:tnLst>
      <p:par>
        <p:cTn id="1" dur="indefinite" restart="never" nodeType="tmRoot"/>
      </p:par>
    </p:tn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EDFCB16F-C7EE-4B77-95D4-141E9D76DB25}"/>
              </a:ext>
            </a:extLst>
          </p:cNvPr>
          <p:cNvSpPr>
            <a:spLocks noGrp="1"/>
          </p:cNvSpPr>
          <p:nvPr>
            <p:ph idx="1"/>
          </p:nvPr>
        </p:nvSpPr>
        <p:spPr>
          <a:xfrm>
            <a:off x="838200" y="170328"/>
            <a:ext cx="10515600" cy="6535271"/>
          </a:xfrm>
        </p:spPr>
        <p:txBody>
          <a:bodyPr>
            <a:normAutofit/>
          </a:bodyPr>
          <a:lstStyle/>
          <a:p>
            <a:r>
              <a:rPr lang="en-IN" sz="2000" b="1" dirty="0">
                <a:latin typeface="Arial" panose="020B0604020202020204" pitchFamily="34" charset="0"/>
                <a:cs typeface="Arial" panose="020B0604020202020204" pitchFamily="34" charset="0"/>
              </a:rPr>
              <a:t>Example of Kruskal's algorithm</a:t>
            </a:r>
          </a:p>
          <a:p>
            <a:pPr marL="0" indent="0">
              <a:buNone/>
            </a:pPr>
            <a:endParaRPr lang="en-IN" sz="2000" b="1"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 xmlns:a16="http://schemas.microsoft.com/office/drawing/2014/main" id="{C3BAED5E-6E43-462A-B1F3-DD4F1A3C4474}"/>
              </a:ext>
            </a:extLst>
          </p:cNvPr>
          <p:cNvPicPr>
            <a:picLocks noChangeAspect="1"/>
          </p:cNvPicPr>
          <p:nvPr/>
        </p:nvPicPr>
        <p:blipFill>
          <a:blip r:embed="rId2"/>
          <a:stretch>
            <a:fillRect/>
          </a:stretch>
        </p:blipFill>
        <p:spPr>
          <a:xfrm>
            <a:off x="497541" y="547374"/>
            <a:ext cx="3751729" cy="2799514"/>
          </a:xfrm>
          <a:prstGeom prst="rect">
            <a:avLst/>
          </a:prstGeom>
        </p:spPr>
      </p:pic>
      <p:pic>
        <p:nvPicPr>
          <p:cNvPr id="7" name="Picture 6">
            <a:extLst>
              <a:ext uri="{FF2B5EF4-FFF2-40B4-BE49-F238E27FC236}">
                <a16:creationId xmlns="" xmlns:a16="http://schemas.microsoft.com/office/drawing/2014/main" id="{E2755E1B-2FBA-45B2-8A34-AA61AEA3CAA5}"/>
              </a:ext>
            </a:extLst>
          </p:cNvPr>
          <p:cNvPicPr>
            <a:picLocks noChangeAspect="1"/>
          </p:cNvPicPr>
          <p:nvPr/>
        </p:nvPicPr>
        <p:blipFill>
          <a:blip r:embed="rId3"/>
          <a:stretch>
            <a:fillRect/>
          </a:stretch>
        </p:blipFill>
        <p:spPr>
          <a:xfrm>
            <a:off x="4384393" y="509866"/>
            <a:ext cx="5225772" cy="2799514"/>
          </a:xfrm>
          <a:prstGeom prst="rect">
            <a:avLst/>
          </a:prstGeom>
        </p:spPr>
      </p:pic>
      <p:pic>
        <p:nvPicPr>
          <p:cNvPr id="9" name="Picture 8">
            <a:extLst>
              <a:ext uri="{FF2B5EF4-FFF2-40B4-BE49-F238E27FC236}">
                <a16:creationId xmlns="" xmlns:a16="http://schemas.microsoft.com/office/drawing/2014/main" id="{7339B9D0-E94F-4821-BB44-A35B12167A2E}"/>
              </a:ext>
            </a:extLst>
          </p:cNvPr>
          <p:cNvPicPr>
            <a:picLocks noChangeAspect="1"/>
          </p:cNvPicPr>
          <p:nvPr/>
        </p:nvPicPr>
        <p:blipFill>
          <a:blip r:embed="rId4"/>
          <a:stretch>
            <a:fillRect/>
          </a:stretch>
        </p:blipFill>
        <p:spPr>
          <a:xfrm>
            <a:off x="497540" y="3723934"/>
            <a:ext cx="3751729" cy="2690093"/>
          </a:xfrm>
          <a:prstGeom prst="rect">
            <a:avLst/>
          </a:prstGeom>
        </p:spPr>
      </p:pic>
      <p:pic>
        <p:nvPicPr>
          <p:cNvPr id="11" name="Picture 10">
            <a:extLst>
              <a:ext uri="{FF2B5EF4-FFF2-40B4-BE49-F238E27FC236}">
                <a16:creationId xmlns="" xmlns:a16="http://schemas.microsoft.com/office/drawing/2014/main" id="{DD28F00D-1EE4-4441-810C-5E5B5CFFC1DF}"/>
              </a:ext>
            </a:extLst>
          </p:cNvPr>
          <p:cNvPicPr>
            <a:picLocks noChangeAspect="1"/>
          </p:cNvPicPr>
          <p:nvPr/>
        </p:nvPicPr>
        <p:blipFill>
          <a:blip r:embed="rId5"/>
          <a:stretch>
            <a:fillRect/>
          </a:stretch>
        </p:blipFill>
        <p:spPr>
          <a:xfrm>
            <a:off x="4474040" y="3723934"/>
            <a:ext cx="5046478" cy="2690093"/>
          </a:xfrm>
          <a:prstGeom prst="rect">
            <a:avLst/>
          </a:prstGeom>
        </p:spPr>
      </p:pic>
    </p:spTree>
    <p:extLst>
      <p:ext uri="{BB962C8B-B14F-4D97-AF65-F5344CB8AC3E}">
        <p14:creationId xmlns:p14="http://schemas.microsoft.com/office/powerpoint/2010/main" val="3685670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 xmlns:a16="http://schemas.microsoft.com/office/drawing/2014/main" id="{130EF031-CC8E-4F54-BB4F-B2E396725E81}"/>
              </a:ext>
            </a:extLst>
          </p:cNvPr>
          <p:cNvPicPr>
            <a:picLocks noGrp="1" noChangeAspect="1"/>
          </p:cNvPicPr>
          <p:nvPr>
            <p:ph idx="1"/>
          </p:nvPr>
        </p:nvPicPr>
        <p:blipFill>
          <a:blip r:embed="rId2"/>
          <a:stretch>
            <a:fillRect/>
          </a:stretch>
        </p:blipFill>
        <p:spPr>
          <a:xfrm>
            <a:off x="926271" y="317972"/>
            <a:ext cx="4156717" cy="2501176"/>
          </a:xfrm>
        </p:spPr>
      </p:pic>
      <p:pic>
        <p:nvPicPr>
          <p:cNvPr id="7" name="Picture 6">
            <a:extLst>
              <a:ext uri="{FF2B5EF4-FFF2-40B4-BE49-F238E27FC236}">
                <a16:creationId xmlns="" xmlns:a16="http://schemas.microsoft.com/office/drawing/2014/main" id="{CC9A4692-B7F0-438E-B0CD-598A593384AC}"/>
              </a:ext>
            </a:extLst>
          </p:cNvPr>
          <p:cNvPicPr>
            <a:picLocks noChangeAspect="1"/>
          </p:cNvPicPr>
          <p:nvPr/>
        </p:nvPicPr>
        <p:blipFill>
          <a:blip r:embed="rId3"/>
          <a:stretch>
            <a:fillRect/>
          </a:stretch>
        </p:blipFill>
        <p:spPr>
          <a:xfrm>
            <a:off x="5262281" y="317972"/>
            <a:ext cx="3810001" cy="2509306"/>
          </a:xfrm>
          <a:prstGeom prst="rect">
            <a:avLst/>
          </a:prstGeom>
        </p:spPr>
      </p:pic>
      <p:sp>
        <p:nvSpPr>
          <p:cNvPr id="9" name="TextBox 8">
            <a:extLst>
              <a:ext uri="{FF2B5EF4-FFF2-40B4-BE49-F238E27FC236}">
                <a16:creationId xmlns="" xmlns:a16="http://schemas.microsoft.com/office/drawing/2014/main" id="{6E9DDDA3-191E-4216-BDCF-C007CD04D017}"/>
              </a:ext>
            </a:extLst>
          </p:cNvPr>
          <p:cNvSpPr txBox="1"/>
          <p:nvPr/>
        </p:nvSpPr>
        <p:spPr>
          <a:xfrm>
            <a:off x="833718" y="3244334"/>
            <a:ext cx="8104094" cy="707886"/>
          </a:xfrm>
          <a:prstGeom prst="rect">
            <a:avLst/>
          </a:prstGeom>
          <a:noFill/>
        </p:spPr>
        <p:txBody>
          <a:bodyPr wrap="square">
            <a:spAutoFit/>
          </a:bodyPr>
          <a:lstStyle/>
          <a:p>
            <a:r>
              <a:rPr lang="en-IN" sz="2000" b="1" dirty="0">
                <a:latin typeface="Arial" panose="020B0604020202020204" pitchFamily="34" charset="0"/>
                <a:cs typeface="Arial" panose="020B0604020202020204" pitchFamily="34" charset="0"/>
              </a:rPr>
              <a:t>Kruskal's Algorithm Complexity</a:t>
            </a:r>
          </a:p>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The time complexity Of Kruskal's Algorithm is: O(E log E).</a:t>
            </a:r>
            <a:endParaRPr lang="en-IN" sz="2000" dirty="0">
              <a:latin typeface="Arial" panose="020B0604020202020204" pitchFamily="34" charset="0"/>
              <a:cs typeface="Arial" panose="020B0604020202020204" pitchFamily="34" charset="0"/>
            </a:endParaRPr>
          </a:p>
        </p:txBody>
      </p:sp>
      <p:sp>
        <p:nvSpPr>
          <p:cNvPr id="11" name="TextBox 10">
            <a:extLst>
              <a:ext uri="{FF2B5EF4-FFF2-40B4-BE49-F238E27FC236}">
                <a16:creationId xmlns="" xmlns:a16="http://schemas.microsoft.com/office/drawing/2014/main" id="{B310E019-247E-4B84-AD37-4BAEB9B8AA09}"/>
              </a:ext>
            </a:extLst>
          </p:cNvPr>
          <p:cNvSpPr txBox="1"/>
          <p:nvPr/>
        </p:nvSpPr>
        <p:spPr>
          <a:xfrm>
            <a:off x="833717" y="4440159"/>
            <a:ext cx="11089341" cy="1268424"/>
          </a:xfrm>
          <a:prstGeom prst="rect">
            <a:avLst/>
          </a:prstGeom>
          <a:noFill/>
        </p:spPr>
        <p:txBody>
          <a:bodyPr wrap="square">
            <a:spAutoFit/>
          </a:bodyPr>
          <a:lstStyle/>
          <a:p>
            <a:r>
              <a:rPr lang="en-US" sz="2000" b="1" dirty="0">
                <a:latin typeface="Arial" panose="020B0604020202020204" pitchFamily="34" charset="0"/>
                <a:cs typeface="Arial" panose="020B0604020202020204" pitchFamily="34" charset="0"/>
              </a:rPr>
              <a:t>Kruskal's Algorithm Applications</a:t>
            </a:r>
          </a:p>
          <a:p>
            <a:pPr marL="285750" indent="-285750" algn="just">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In order to layout electrical wiring.</a:t>
            </a:r>
          </a:p>
          <a:p>
            <a:pPr marL="285750" indent="-285750" algn="just">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In computer network (LAN connection</a:t>
            </a:r>
            <a:r>
              <a:rPr lang="en-US" dirty="0"/>
              <a:t>).</a:t>
            </a:r>
            <a:endParaRPr lang="en-IN" dirty="0"/>
          </a:p>
        </p:txBody>
      </p:sp>
    </p:spTree>
    <p:extLst>
      <p:ext uri="{BB962C8B-B14F-4D97-AF65-F5344CB8AC3E}">
        <p14:creationId xmlns:p14="http://schemas.microsoft.com/office/powerpoint/2010/main" val="414275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Lst>
  </p:timing>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B0FAC4C-9DFD-492D-996F-DD2ECED1B048}"/>
              </a:ext>
            </a:extLst>
          </p:cNvPr>
          <p:cNvSpPr>
            <a:spLocks noGrp="1"/>
          </p:cNvSpPr>
          <p:nvPr>
            <p:ph type="title"/>
          </p:nvPr>
        </p:nvSpPr>
        <p:spPr>
          <a:xfrm>
            <a:off x="838200" y="221690"/>
            <a:ext cx="10515600" cy="773393"/>
          </a:xfrm>
        </p:spPr>
        <p:txBody>
          <a:bodyPr>
            <a:normAutofit/>
          </a:bodyPr>
          <a:lstStyle/>
          <a:p>
            <a:r>
              <a:rPr lang="en-IN" sz="3200" b="1" dirty="0">
                <a:latin typeface="Arial" panose="020B0604020202020204" pitchFamily="34" charset="0"/>
                <a:cs typeface="Arial" panose="020B0604020202020204" pitchFamily="34" charset="0"/>
              </a:rPr>
              <a:t>Lab: Kruskal's algorithm in Java </a:t>
            </a:r>
          </a:p>
        </p:txBody>
      </p:sp>
      <p:sp>
        <p:nvSpPr>
          <p:cNvPr id="3" name="Content Placeholder 2">
            <a:extLst>
              <a:ext uri="{FF2B5EF4-FFF2-40B4-BE49-F238E27FC236}">
                <a16:creationId xmlns="" xmlns:a16="http://schemas.microsoft.com/office/drawing/2014/main" id="{E9BFA626-AECE-4CD9-87E7-746A4149E011}"/>
              </a:ext>
            </a:extLst>
          </p:cNvPr>
          <p:cNvSpPr>
            <a:spLocks noGrp="1"/>
          </p:cNvSpPr>
          <p:nvPr>
            <p:ph idx="1"/>
          </p:nvPr>
        </p:nvSpPr>
        <p:spPr>
          <a:xfrm>
            <a:off x="838200" y="1099484"/>
            <a:ext cx="10515600" cy="4351338"/>
          </a:xfrm>
        </p:spPr>
        <p:txBody>
          <a:bodyPr>
            <a:normAutofit/>
          </a:bodyPr>
          <a:lstStyle/>
          <a:p>
            <a:r>
              <a:rPr lang="en-IN" sz="2000" dirty="0">
                <a:latin typeface="Arial" panose="020B0604020202020204" pitchFamily="34" charset="0"/>
                <a:cs typeface="Arial" panose="020B0604020202020204" pitchFamily="34" charset="0"/>
              </a:rPr>
              <a:t>Lab 26.2: Implement Kruskal's algorithm in Java.</a:t>
            </a:r>
          </a:p>
        </p:txBody>
      </p:sp>
    </p:spTree>
    <p:extLst>
      <p:ext uri="{BB962C8B-B14F-4D97-AF65-F5344CB8AC3E}">
        <p14:creationId xmlns:p14="http://schemas.microsoft.com/office/powerpoint/2010/main" val="91397117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15A5C85-3741-4E3D-8CA1-8ADAD1D7A162}"/>
              </a:ext>
            </a:extLst>
          </p:cNvPr>
          <p:cNvSpPr>
            <a:spLocks noGrp="1"/>
          </p:cNvSpPr>
          <p:nvPr>
            <p:ph type="title"/>
          </p:nvPr>
        </p:nvSpPr>
        <p:spPr>
          <a:xfrm>
            <a:off x="838200" y="148308"/>
            <a:ext cx="10515600" cy="1039469"/>
          </a:xfrm>
        </p:spPr>
        <p:txBody>
          <a:bodyPr>
            <a:normAutofit/>
          </a:bodyPr>
          <a:lstStyle/>
          <a:p>
            <a:r>
              <a:rPr lang="en-US" sz="3200" b="1" dirty="0">
                <a:latin typeface="Arial" panose="020B0604020202020204" pitchFamily="34" charset="0"/>
                <a:cs typeface="Arial" panose="020B0604020202020204" pitchFamily="34" charset="0"/>
              </a:rPr>
              <a:t>Asymptotic Analysis: Big-O Notation and More</a:t>
            </a:r>
            <a:endParaRPr lang="en-IN" sz="3200" b="1"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 xmlns:a16="http://schemas.microsoft.com/office/drawing/2014/main" id="{1592BA7C-24BB-4538-8A93-4F395605C7D6}"/>
              </a:ext>
            </a:extLst>
          </p:cNvPr>
          <p:cNvSpPr>
            <a:spLocks noGrp="1"/>
          </p:cNvSpPr>
          <p:nvPr>
            <p:ph idx="1"/>
          </p:nvPr>
        </p:nvSpPr>
        <p:spPr>
          <a:xfrm>
            <a:off x="838200" y="1187777"/>
            <a:ext cx="10515600" cy="5363852"/>
          </a:xfrm>
        </p:spPr>
        <p:txBody>
          <a:bodyPr>
            <a:normAutofit/>
          </a:bodyPr>
          <a:lstStyle/>
          <a:p>
            <a:pPr algn="just">
              <a:lnSpc>
                <a:spcPct val="150000"/>
              </a:lnSpc>
            </a:pPr>
            <a:r>
              <a:rPr lang="en-US" sz="2000" dirty="0">
                <a:latin typeface="Arial" panose="020B0604020202020204" pitchFamily="34" charset="0"/>
                <a:cs typeface="Arial" panose="020B0604020202020204" pitchFamily="34" charset="0"/>
              </a:rPr>
              <a:t>The efficiency of an algorithm depends on the amount of time, storage and other resources required to execute the algorithm. </a:t>
            </a:r>
          </a:p>
          <a:p>
            <a:pPr algn="just">
              <a:lnSpc>
                <a:spcPct val="150000"/>
              </a:lnSpc>
            </a:pPr>
            <a:r>
              <a:rPr lang="en-US" sz="2000" dirty="0">
                <a:latin typeface="Arial" panose="020B0604020202020204" pitchFamily="34" charset="0"/>
                <a:cs typeface="Arial" panose="020B0604020202020204" pitchFamily="34" charset="0"/>
              </a:rPr>
              <a:t>The efficiency is measured with the help of asymptotic notations.</a:t>
            </a:r>
          </a:p>
          <a:p>
            <a:pPr algn="just">
              <a:lnSpc>
                <a:spcPct val="150000"/>
              </a:lnSpc>
            </a:pPr>
            <a:r>
              <a:rPr lang="en-US" sz="2000" dirty="0">
                <a:latin typeface="Arial" panose="020B0604020202020204" pitchFamily="34" charset="0"/>
                <a:cs typeface="Arial" panose="020B0604020202020204" pitchFamily="34" charset="0"/>
              </a:rPr>
              <a:t>An algorithm may not have the same performance for different types of inputs. With the increase in the input size, the performance will change.</a:t>
            </a:r>
          </a:p>
          <a:p>
            <a:pPr algn="just">
              <a:lnSpc>
                <a:spcPct val="150000"/>
              </a:lnSpc>
            </a:pPr>
            <a:r>
              <a:rPr lang="en-US" sz="2000" dirty="0">
                <a:latin typeface="Arial" panose="020B0604020202020204" pitchFamily="34" charset="0"/>
                <a:cs typeface="Arial" panose="020B0604020202020204" pitchFamily="34" charset="0"/>
              </a:rPr>
              <a:t>The study of change in performance of the algorithm with the change in the order of the input size is defined as asymptotic analysis.</a:t>
            </a:r>
          </a:p>
          <a:p>
            <a:pPr marL="0" indent="0" algn="just">
              <a:buNone/>
            </a:pP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39630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1D30E05C-3734-4064-A4E5-49DE3DD4EDF1}"/>
              </a:ext>
            </a:extLst>
          </p:cNvPr>
          <p:cNvSpPr>
            <a:spLocks noGrp="1"/>
          </p:cNvSpPr>
          <p:nvPr>
            <p:ph idx="1"/>
          </p:nvPr>
        </p:nvSpPr>
        <p:spPr>
          <a:xfrm>
            <a:off x="838200" y="301658"/>
            <a:ext cx="10515600" cy="6325385"/>
          </a:xfrm>
        </p:spPr>
        <p:txBody>
          <a:bodyPr>
            <a:normAutofit/>
          </a:bodyPr>
          <a:lstStyle/>
          <a:p>
            <a:pPr marL="0" indent="0">
              <a:buNone/>
            </a:pPr>
            <a:r>
              <a:rPr lang="en-IN" sz="3200" b="1" dirty="0">
                <a:latin typeface="Arial" panose="020B0604020202020204" pitchFamily="34" charset="0"/>
                <a:cs typeface="Arial" panose="020B0604020202020204" pitchFamily="34" charset="0"/>
              </a:rPr>
              <a:t>Asymptotic Notations</a:t>
            </a:r>
          </a:p>
          <a:p>
            <a:pPr algn="just">
              <a:lnSpc>
                <a:spcPct val="150000"/>
              </a:lnSpc>
            </a:pPr>
            <a:r>
              <a:rPr lang="en-US" sz="2000" dirty="0">
                <a:latin typeface="Arial" panose="020B0604020202020204" pitchFamily="34" charset="0"/>
                <a:cs typeface="Arial" panose="020B0604020202020204" pitchFamily="34" charset="0"/>
              </a:rPr>
              <a:t>Asymptotic notations are the mathematical notations used to describe the running time of an algorithm when the input tends towards a particular value or a limiting value.</a:t>
            </a:r>
          </a:p>
          <a:p>
            <a:pPr algn="just">
              <a:lnSpc>
                <a:spcPct val="150000"/>
              </a:lnSpc>
            </a:pPr>
            <a:r>
              <a:rPr lang="en-US" sz="2000" dirty="0">
                <a:latin typeface="Arial" panose="020B0604020202020204" pitchFamily="34" charset="0"/>
                <a:cs typeface="Arial" panose="020B0604020202020204" pitchFamily="34" charset="0"/>
              </a:rPr>
              <a:t>For example: In bubble sort, when the input array is already sorted, the time taken by the algorithm is linear i.e. the best case.</a:t>
            </a:r>
          </a:p>
          <a:p>
            <a:pPr algn="just">
              <a:lnSpc>
                <a:spcPct val="150000"/>
              </a:lnSpc>
            </a:pPr>
            <a:r>
              <a:rPr lang="en-US" sz="2000" dirty="0">
                <a:latin typeface="Arial" panose="020B0604020202020204" pitchFamily="34" charset="0"/>
                <a:cs typeface="Arial" panose="020B0604020202020204" pitchFamily="34" charset="0"/>
              </a:rPr>
              <a:t>But, when the input array is in reverse condition, the algorithm takes the maximum time (quadratic) to sort the elements i.e. the worst case.</a:t>
            </a:r>
          </a:p>
          <a:p>
            <a:pPr algn="just">
              <a:lnSpc>
                <a:spcPct val="150000"/>
              </a:lnSpc>
            </a:pPr>
            <a:r>
              <a:rPr lang="en-US" sz="2000" dirty="0">
                <a:latin typeface="Arial" panose="020B0604020202020204" pitchFamily="34" charset="0"/>
                <a:cs typeface="Arial" panose="020B0604020202020204" pitchFamily="34" charset="0"/>
              </a:rPr>
              <a:t>When the input array is neither sorted nor in reverse order, then it takes average time. These durations are denoted using asymptotic notations.</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90475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DCC96E27-96A3-490B-AF90-7D15A653EFE7}"/>
              </a:ext>
            </a:extLst>
          </p:cNvPr>
          <p:cNvSpPr>
            <a:spLocks noGrp="1"/>
          </p:cNvSpPr>
          <p:nvPr>
            <p:ph idx="1"/>
          </p:nvPr>
        </p:nvSpPr>
        <p:spPr>
          <a:xfrm>
            <a:off x="838200" y="358219"/>
            <a:ext cx="10515600" cy="5818744"/>
          </a:xfrm>
        </p:spPr>
        <p:txBody>
          <a:bodyPr>
            <a:normAutofit/>
          </a:bodyPr>
          <a:lstStyle/>
          <a:p>
            <a:pPr>
              <a:lnSpc>
                <a:spcPct val="150000"/>
              </a:lnSpc>
            </a:pPr>
            <a:r>
              <a:rPr lang="en-US" sz="2000" dirty="0">
                <a:latin typeface="Arial" panose="020B0604020202020204" pitchFamily="34" charset="0"/>
                <a:cs typeface="Arial" panose="020B0604020202020204" pitchFamily="34" charset="0"/>
              </a:rPr>
              <a:t>There are mainly three asymptotic notations:</a:t>
            </a:r>
          </a:p>
          <a:p>
            <a:pPr lvl="1">
              <a:lnSpc>
                <a:spcPct val="150000"/>
              </a:lnSpc>
              <a:buFont typeface="Wingdings" panose="05000000000000000000" pitchFamily="2" charset="2"/>
              <a:buChar char="Ø"/>
            </a:pPr>
            <a:r>
              <a:rPr lang="en-US" sz="2000" dirty="0">
                <a:latin typeface="Arial" panose="020B0604020202020204" pitchFamily="34" charset="0"/>
                <a:cs typeface="Arial" panose="020B0604020202020204" pitchFamily="34" charset="0"/>
              </a:rPr>
              <a:t>Big-O notation.</a:t>
            </a:r>
          </a:p>
          <a:p>
            <a:pPr lvl="1">
              <a:lnSpc>
                <a:spcPct val="150000"/>
              </a:lnSpc>
              <a:buFont typeface="Wingdings" panose="05000000000000000000" pitchFamily="2" charset="2"/>
              <a:buChar char="Ø"/>
            </a:pPr>
            <a:r>
              <a:rPr lang="en-US" sz="2000" dirty="0">
                <a:latin typeface="Arial" panose="020B0604020202020204" pitchFamily="34" charset="0"/>
                <a:cs typeface="Arial" panose="020B0604020202020204" pitchFamily="34" charset="0"/>
              </a:rPr>
              <a:t>Omega notation.</a:t>
            </a:r>
          </a:p>
          <a:p>
            <a:pPr lvl="1">
              <a:lnSpc>
                <a:spcPct val="150000"/>
              </a:lnSpc>
              <a:buFont typeface="Wingdings" panose="05000000000000000000" pitchFamily="2" charset="2"/>
              <a:buChar char="Ø"/>
            </a:pPr>
            <a:r>
              <a:rPr lang="en-US" sz="2000" dirty="0">
                <a:latin typeface="Arial" panose="020B0604020202020204" pitchFamily="34" charset="0"/>
                <a:cs typeface="Arial" panose="020B0604020202020204" pitchFamily="34" charset="0"/>
              </a:rPr>
              <a:t>Theta notation.</a:t>
            </a:r>
            <a:endParaRPr lang="en-IN" sz="2000" dirty="0">
              <a:latin typeface="Arial" panose="020B0604020202020204" pitchFamily="34" charset="0"/>
              <a:cs typeface="Arial" panose="020B0604020202020204" pitchFamily="34" charset="0"/>
            </a:endParaRPr>
          </a:p>
          <a:p>
            <a:pPr marL="457200" lvl="1" indent="0">
              <a:lnSpc>
                <a:spcPct val="150000"/>
              </a:lnSpc>
              <a:buNone/>
            </a:pP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8049113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DC67D29F-9BF0-4DEB-AC51-6CBF6BB3DAAD}"/>
              </a:ext>
            </a:extLst>
          </p:cNvPr>
          <p:cNvSpPr>
            <a:spLocks noGrp="1"/>
          </p:cNvSpPr>
          <p:nvPr>
            <p:ph idx="1"/>
          </p:nvPr>
        </p:nvSpPr>
        <p:spPr>
          <a:xfrm>
            <a:off x="838200" y="197963"/>
            <a:ext cx="10515600" cy="6513922"/>
          </a:xfrm>
        </p:spPr>
        <p:txBody>
          <a:bodyPr>
            <a:normAutofit fontScale="92500" lnSpcReduction="10000"/>
          </a:bodyPr>
          <a:lstStyle/>
          <a:p>
            <a:pPr marL="457200" indent="-457200">
              <a:buAutoNum type="arabicPeriod"/>
            </a:pPr>
            <a:r>
              <a:rPr lang="en-IN" sz="2200" b="1" dirty="0">
                <a:latin typeface="Arial" panose="020B0604020202020204" pitchFamily="34" charset="0"/>
                <a:cs typeface="Arial" panose="020B0604020202020204" pitchFamily="34" charset="0"/>
              </a:rPr>
              <a:t>Big-O Notation (O-notation)</a:t>
            </a:r>
          </a:p>
          <a:p>
            <a:pPr>
              <a:lnSpc>
                <a:spcPct val="150000"/>
              </a:lnSpc>
            </a:pPr>
            <a:r>
              <a:rPr lang="en-US" sz="2200" dirty="0">
                <a:latin typeface="Arial" panose="020B0604020202020204" pitchFamily="34" charset="0"/>
                <a:cs typeface="Arial" panose="020B0604020202020204" pitchFamily="34" charset="0"/>
              </a:rPr>
              <a:t>Big-O notation represents the upper bound of the running time of an algorithm. Thus, it gives the worst-case complexity of an algorithm.</a:t>
            </a:r>
          </a:p>
          <a:p>
            <a:pPr>
              <a:lnSpc>
                <a:spcPct val="150000"/>
              </a:lnSpc>
            </a:pPr>
            <a:endParaRPr lang="en-US" sz="2600" dirty="0">
              <a:latin typeface="Arial" panose="020B0604020202020204" pitchFamily="34" charset="0"/>
              <a:cs typeface="Arial" panose="020B0604020202020204" pitchFamily="34" charset="0"/>
            </a:endParaRPr>
          </a:p>
          <a:p>
            <a:pPr>
              <a:lnSpc>
                <a:spcPct val="150000"/>
              </a:lnSpc>
            </a:pPr>
            <a:endParaRPr lang="en-US" sz="2600" dirty="0">
              <a:latin typeface="Arial" panose="020B0604020202020204" pitchFamily="34" charset="0"/>
              <a:cs typeface="Arial" panose="020B0604020202020204" pitchFamily="34" charset="0"/>
            </a:endParaRPr>
          </a:p>
          <a:p>
            <a:pPr>
              <a:lnSpc>
                <a:spcPct val="150000"/>
              </a:lnSpc>
            </a:pPr>
            <a:endParaRPr lang="en-US" sz="2600" dirty="0">
              <a:latin typeface="Arial" panose="020B0604020202020204" pitchFamily="34" charset="0"/>
              <a:cs typeface="Arial" panose="020B0604020202020204" pitchFamily="34" charset="0"/>
            </a:endParaRPr>
          </a:p>
          <a:p>
            <a:pPr>
              <a:lnSpc>
                <a:spcPct val="150000"/>
              </a:lnSpc>
            </a:pPr>
            <a:endParaRPr lang="en-US" sz="2600" dirty="0">
              <a:latin typeface="Arial" panose="020B0604020202020204" pitchFamily="34" charset="0"/>
              <a:cs typeface="Arial" panose="020B0604020202020204" pitchFamily="34" charset="0"/>
            </a:endParaRPr>
          </a:p>
          <a:p>
            <a:pPr>
              <a:lnSpc>
                <a:spcPct val="150000"/>
              </a:lnSpc>
            </a:pPr>
            <a:endParaRPr lang="en-US" sz="2600" dirty="0">
              <a:latin typeface="Arial" panose="020B0604020202020204" pitchFamily="34" charset="0"/>
              <a:cs typeface="Arial" panose="020B0604020202020204" pitchFamily="34" charset="0"/>
            </a:endParaRPr>
          </a:p>
          <a:p>
            <a:pPr marL="0" indent="0">
              <a:lnSpc>
                <a:spcPct val="150000"/>
              </a:lnSpc>
              <a:buNone/>
            </a:pPr>
            <a:endParaRPr lang="en-US" sz="2600" dirty="0">
              <a:latin typeface="Arial" panose="020B0604020202020204" pitchFamily="34" charset="0"/>
              <a:cs typeface="Arial" panose="020B0604020202020204" pitchFamily="34" charset="0"/>
            </a:endParaRPr>
          </a:p>
          <a:p>
            <a:pPr>
              <a:lnSpc>
                <a:spcPct val="150000"/>
              </a:lnSpc>
            </a:pPr>
            <a:endParaRPr lang="en-US" sz="2600" dirty="0">
              <a:latin typeface="Arial" panose="020B0604020202020204" pitchFamily="34" charset="0"/>
              <a:cs typeface="Arial" panose="020B0604020202020204" pitchFamily="34" charset="0"/>
            </a:endParaRPr>
          </a:p>
          <a:p>
            <a:pPr marL="0" indent="0">
              <a:lnSpc>
                <a:spcPct val="150000"/>
              </a:lnSpc>
              <a:buNone/>
            </a:pPr>
            <a:r>
              <a:rPr lang="en-US" sz="2200" dirty="0">
                <a:latin typeface="Arial" panose="020B0604020202020204" pitchFamily="34" charset="0"/>
                <a:cs typeface="Arial" panose="020B0604020202020204" pitchFamily="34" charset="0"/>
              </a:rPr>
              <a:t>Ex: Big-O gives the upper bound of a function</a:t>
            </a:r>
          </a:p>
          <a:p>
            <a:pPr marL="0" indent="0">
              <a:lnSpc>
                <a:spcPct val="150000"/>
              </a:lnSpc>
              <a:buNone/>
            </a:pPr>
            <a:endParaRPr lang="en-US" sz="2000" dirty="0">
              <a:latin typeface="Arial" panose="020B0604020202020204" pitchFamily="34" charset="0"/>
              <a:cs typeface="Arial" panose="020B0604020202020204" pitchFamily="34" charset="0"/>
            </a:endParaRPr>
          </a:p>
          <a:p>
            <a:pPr marL="0" indent="0">
              <a:lnSpc>
                <a:spcPct val="150000"/>
              </a:lnSpc>
              <a:buNone/>
            </a:pPr>
            <a:endParaRPr lang="en-IN" sz="2000" dirty="0">
              <a:latin typeface="Arial" panose="020B0604020202020204" pitchFamily="34" charset="0"/>
              <a:cs typeface="Arial" panose="020B0604020202020204" pitchFamily="34" charset="0"/>
            </a:endParaRPr>
          </a:p>
        </p:txBody>
      </p:sp>
      <p:pic>
        <p:nvPicPr>
          <p:cNvPr id="4" name="Picture 3">
            <a:extLst>
              <a:ext uri="{FF2B5EF4-FFF2-40B4-BE49-F238E27FC236}">
                <a16:creationId xmlns="" xmlns:a16="http://schemas.microsoft.com/office/drawing/2014/main" id="{9AD2BBFA-CE1A-4357-8C7D-B375E71AFFFF}"/>
              </a:ext>
            </a:extLst>
          </p:cNvPr>
          <p:cNvPicPr>
            <a:picLocks noChangeAspect="1"/>
          </p:cNvPicPr>
          <p:nvPr/>
        </p:nvPicPr>
        <p:blipFill>
          <a:blip r:embed="rId2"/>
          <a:stretch>
            <a:fillRect/>
          </a:stretch>
        </p:blipFill>
        <p:spPr>
          <a:xfrm>
            <a:off x="1013039" y="1834089"/>
            <a:ext cx="3868826" cy="4200691"/>
          </a:xfrm>
          <a:prstGeom prst="rect">
            <a:avLst/>
          </a:prstGeom>
        </p:spPr>
      </p:pic>
      <p:pic>
        <p:nvPicPr>
          <p:cNvPr id="6" name="Picture 5">
            <a:extLst>
              <a:ext uri="{FF2B5EF4-FFF2-40B4-BE49-F238E27FC236}">
                <a16:creationId xmlns="" xmlns:a16="http://schemas.microsoft.com/office/drawing/2014/main" id="{4B1FFC40-449F-46A5-A4F1-C69011961CB6}"/>
              </a:ext>
            </a:extLst>
          </p:cNvPr>
          <p:cNvPicPr>
            <a:picLocks noChangeAspect="1"/>
          </p:cNvPicPr>
          <p:nvPr/>
        </p:nvPicPr>
        <p:blipFill>
          <a:blip r:embed="rId3"/>
          <a:stretch>
            <a:fillRect/>
          </a:stretch>
        </p:blipFill>
        <p:spPr>
          <a:xfrm>
            <a:off x="5247985" y="2524859"/>
            <a:ext cx="5739695" cy="1071713"/>
          </a:xfrm>
          <a:prstGeom prst="rect">
            <a:avLst/>
          </a:prstGeom>
        </p:spPr>
      </p:pic>
    </p:spTree>
    <p:extLst>
      <p:ext uri="{BB962C8B-B14F-4D97-AF65-F5344CB8AC3E}">
        <p14:creationId xmlns:p14="http://schemas.microsoft.com/office/powerpoint/2010/main" val="221633074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5113F51-0D41-4604-915D-C8415F4705AD}"/>
              </a:ext>
            </a:extLst>
          </p:cNvPr>
          <p:cNvSpPr>
            <a:spLocks noGrp="1"/>
          </p:cNvSpPr>
          <p:nvPr>
            <p:ph type="title"/>
          </p:nvPr>
        </p:nvSpPr>
        <p:spPr>
          <a:xfrm>
            <a:off x="838200" y="104742"/>
            <a:ext cx="10515600" cy="1120743"/>
          </a:xfrm>
        </p:spPr>
        <p:txBody>
          <a:bodyPr>
            <a:normAutofit/>
          </a:bodyPr>
          <a:lstStyle/>
          <a:p>
            <a:r>
              <a:rPr lang="en-IN" sz="3200" b="1" dirty="0">
                <a:latin typeface="Arial" panose="020B0604020202020204" pitchFamily="34" charset="0"/>
                <a:cs typeface="Arial" panose="020B0604020202020204" pitchFamily="34" charset="0"/>
              </a:rPr>
              <a:t>Types of Data Structure</a:t>
            </a:r>
          </a:p>
        </p:txBody>
      </p:sp>
      <p:sp>
        <p:nvSpPr>
          <p:cNvPr id="3" name="Content Placeholder 2">
            <a:extLst>
              <a:ext uri="{FF2B5EF4-FFF2-40B4-BE49-F238E27FC236}">
                <a16:creationId xmlns="" xmlns:a16="http://schemas.microsoft.com/office/drawing/2014/main" id="{E4409047-96BF-47D6-9CD3-C706C7AE9553}"/>
              </a:ext>
            </a:extLst>
          </p:cNvPr>
          <p:cNvSpPr>
            <a:spLocks noGrp="1"/>
          </p:cNvSpPr>
          <p:nvPr>
            <p:ph idx="1"/>
          </p:nvPr>
        </p:nvSpPr>
        <p:spPr>
          <a:xfrm>
            <a:off x="838200" y="1225485"/>
            <a:ext cx="10515600" cy="4951478"/>
          </a:xfrm>
        </p:spPr>
        <p:txBody>
          <a:bodyPr>
            <a:normAutofit/>
          </a:bodyPr>
          <a:lstStyle/>
          <a:p>
            <a:pPr marL="0" indent="0">
              <a:buNone/>
            </a:pPr>
            <a:r>
              <a:rPr lang="en-US" sz="2000" dirty="0">
                <a:latin typeface="Arial" panose="020B0604020202020204" pitchFamily="34" charset="0"/>
                <a:cs typeface="Arial" panose="020B0604020202020204" pitchFamily="34" charset="0"/>
              </a:rPr>
              <a:t>Basically, data structures are divided into two categories:</a:t>
            </a:r>
          </a:p>
          <a:p>
            <a:pPr marL="0" indent="0">
              <a:buNone/>
            </a:pPr>
            <a:endParaRPr lang="en-US" sz="2000" dirty="0">
              <a:latin typeface="Arial" panose="020B0604020202020204" pitchFamily="34" charset="0"/>
              <a:cs typeface="Arial" panose="020B0604020202020204" pitchFamily="34" charset="0"/>
            </a:endParaRPr>
          </a:p>
          <a:p>
            <a:pPr>
              <a:lnSpc>
                <a:spcPct val="100000"/>
              </a:lnSpc>
            </a:pPr>
            <a:r>
              <a:rPr lang="en-US" sz="2000" dirty="0">
                <a:latin typeface="Arial" panose="020B0604020202020204" pitchFamily="34" charset="0"/>
                <a:cs typeface="Arial" panose="020B0604020202020204" pitchFamily="34" charset="0"/>
              </a:rPr>
              <a:t>Linear data structure.</a:t>
            </a:r>
          </a:p>
          <a:p>
            <a:pPr>
              <a:lnSpc>
                <a:spcPct val="100000"/>
              </a:lnSpc>
            </a:pPr>
            <a:r>
              <a:rPr lang="en-US" sz="2000" dirty="0">
                <a:latin typeface="Arial" panose="020B0604020202020204" pitchFamily="34" charset="0"/>
                <a:cs typeface="Arial" panose="020B0604020202020204" pitchFamily="34" charset="0"/>
              </a:rPr>
              <a:t>Non-linear data structure.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3330771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961797DE-8383-432B-AE8D-2AA4B269CE83}"/>
              </a:ext>
            </a:extLst>
          </p:cNvPr>
          <p:cNvSpPr>
            <a:spLocks noGrp="1"/>
          </p:cNvSpPr>
          <p:nvPr>
            <p:ph idx="1"/>
          </p:nvPr>
        </p:nvSpPr>
        <p:spPr>
          <a:xfrm>
            <a:off x="838200" y="179109"/>
            <a:ext cx="10515600" cy="5997854"/>
          </a:xfrm>
        </p:spPr>
        <p:txBody>
          <a:bodyPr>
            <a:normAutofit/>
          </a:bodyPr>
          <a:lstStyle/>
          <a:p>
            <a:pPr algn="just">
              <a:lnSpc>
                <a:spcPct val="150000"/>
              </a:lnSpc>
            </a:pPr>
            <a:r>
              <a:rPr lang="en-US" sz="2000" dirty="0">
                <a:latin typeface="Arial" panose="020B0604020202020204" pitchFamily="34" charset="0"/>
                <a:cs typeface="Arial" panose="020B0604020202020204" pitchFamily="34" charset="0"/>
              </a:rPr>
              <a:t>The above expression can be described as a function f(n) belongs to the set O(g(n)) if there exists a positive constant c such that it lies between 0 and cg(n), for sufficiently large n.</a:t>
            </a:r>
          </a:p>
          <a:p>
            <a:pPr algn="just">
              <a:lnSpc>
                <a:spcPct val="150000"/>
              </a:lnSpc>
            </a:pPr>
            <a:r>
              <a:rPr lang="en-US" sz="2000" dirty="0">
                <a:latin typeface="Arial" panose="020B0604020202020204" pitchFamily="34" charset="0"/>
                <a:cs typeface="Arial" panose="020B0604020202020204" pitchFamily="34" charset="0"/>
              </a:rPr>
              <a:t>For any value of n, the running time of an algorithm does not cross the time provided by O(g(n)).</a:t>
            </a:r>
          </a:p>
          <a:p>
            <a:pPr algn="just">
              <a:lnSpc>
                <a:spcPct val="150000"/>
              </a:lnSpc>
            </a:pPr>
            <a:r>
              <a:rPr lang="en-US" sz="2000" dirty="0">
                <a:latin typeface="Arial" panose="020B0604020202020204" pitchFamily="34" charset="0"/>
                <a:cs typeface="Arial" panose="020B0604020202020204" pitchFamily="34" charset="0"/>
              </a:rPr>
              <a:t>Since it gives the worst-case running time of an algorithm, it is widely used to analyze an algorithm as we are always interested in the worst-case scenario.</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351240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217F4E70-7BA5-41D6-8AFF-89EE1934A18F}"/>
              </a:ext>
            </a:extLst>
          </p:cNvPr>
          <p:cNvSpPr>
            <a:spLocks noGrp="1"/>
          </p:cNvSpPr>
          <p:nvPr>
            <p:ph idx="1"/>
          </p:nvPr>
        </p:nvSpPr>
        <p:spPr>
          <a:xfrm>
            <a:off x="838200" y="386499"/>
            <a:ext cx="10515600" cy="6259398"/>
          </a:xfrm>
        </p:spPr>
        <p:txBody>
          <a:bodyPr>
            <a:normAutofit/>
          </a:bodyPr>
          <a:lstStyle/>
          <a:p>
            <a:pPr marL="0" indent="0">
              <a:buNone/>
            </a:pPr>
            <a:r>
              <a:rPr lang="en-IN" sz="2000" b="1" dirty="0">
                <a:latin typeface="Arial" panose="020B0604020202020204" pitchFamily="34" charset="0"/>
                <a:cs typeface="Arial" panose="020B0604020202020204" pitchFamily="34" charset="0"/>
              </a:rPr>
              <a:t>2. Omega Notation (</a:t>
            </a:r>
            <a:r>
              <a:rPr lang="el-GR" sz="2000" b="1" dirty="0">
                <a:latin typeface="Arial" panose="020B0604020202020204" pitchFamily="34" charset="0"/>
                <a:cs typeface="Arial" panose="020B0604020202020204" pitchFamily="34" charset="0"/>
              </a:rPr>
              <a:t>Ω-</a:t>
            </a:r>
            <a:r>
              <a:rPr lang="en-IN" sz="2000" b="1" dirty="0">
                <a:latin typeface="Arial" panose="020B0604020202020204" pitchFamily="34" charset="0"/>
                <a:cs typeface="Arial" panose="020B0604020202020204" pitchFamily="34" charset="0"/>
              </a:rPr>
              <a:t>notation)</a:t>
            </a:r>
          </a:p>
          <a:p>
            <a:pPr algn="just">
              <a:lnSpc>
                <a:spcPct val="150000"/>
              </a:lnSpc>
            </a:pPr>
            <a:r>
              <a:rPr lang="en-US" sz="2000" dirty="0">
                <a:latin typeface="Arial" panose="020B0604020202020204" pitchFamily="34" charset="0"/>
                <a:cs typeface="Arial" panose="020B0604020202020204" pitchFamily="34" charset="0"/>
              </a:rPr>
              <a:t>Omega notation represents the lower bound of the running time of an algorithm. Thus, it provides the best case complexity of an algorithm.</a:t>
            </a:r>
          </a:p>
          <a:p>
            <a:pPr algn="just">
              <a:lnSpc>
                <a:spcPct val="150000"/>
              </a:lnSpc>
            </a:pPr>
            <a:endParaRPr lang="en-US" sz="2000" dirty="0">
              <a:latin typeface="Arial" panose="020B0604020202020204" pitchFamily="34" charset="0"/>
              <a:cs typeface="Arial" panose="020B0604020202020204" pitchFamily="34" charset="0"/>
            </a:endParaRPr>
          </a:p>
          <a:p>
            <a:pPr algn="just">
              <a:lnSpc>
                <a:spcPct val="150000"/>
              </a:lnSpc>
            </a:pPr>
            <a:endParaRPr lang="en-US" sz="2000" dirty="0">
              <a:latin typeface="Arial" panose="020B0604020202020204" pitchFamily="34" charset="0"/>
              <a:cs typeface="Arial" panose="020B0604020202020204" pitchFamily="34" charset="0"/>
            </a:endParaRPr>
          </a:p>
          <a:p>
            <a:pPr algn="just">
              <a:lnSpc>
                <a:spcPct val="150000"/>
              </a:lnSpc>
            </a:pPr>
            <a:endParaRPr lang="en-US" sz="2000" dirty="0">
              <a:latin typeface="Arial" panose="020B0604020202020204" pitchFamily="34" charset="0"/>
              <a:cs typeface="Arial" panose="020B0604020202020204" pitchFamily="34" charset="0"/>
            </a:endParaRPr>
          </a:p>
          <a:p>
            <a:pPr algn="just">
              <a:lnSpc>
                <a:spcPct val="150000"/>
              </a:lnSpc>
            </a:pPr>
            <a:endParaRPr lang="en-US" sz="2000" dirty="0">
              <a:latin typeface="Arial" panose="020B0604020202020204" pitchFamily="34" charset="0"/>
              <a:cs typeface="Arial" panose="020B0604020202020204" pitchFamily="34" charset="0"/>
            </a:endParaRPr>
          </a:p>
          <a:p>
            <a:pPr algn="just">
              <a:lnSpc>
                <a:spcPct val="150000"/>
              </a:lnSpc>
            </a:pPr>
            <a:endParaRPr lang="en-US" sz="2000" dirty="0">
              <a:latin typeface="Arial" panose="020B0604020202020204" pitchFamily="34" charset="0"/>
              <a:cs typeface="Arial" panose="020B0604020202020204" pitchFamily="34" charset="0"/>
            </a:endParaRPr>
          </a:p>
          <a:p>
            <a:pPr algn="just">
              <a:lnSpc>
                <a:spcPct val="150000"/>
              </a:lnSpc>
            </a:pPr>
            <a:endParaRPr lang="en-US" sz="2000" dirty="0">
              <a:latin typeface="Arial" panose="020B0604020202020204" pitchFamily="34" charset="0"/>
              <a:cs typeface="Arial" panose="020B0604020202020204" pitchFamily="34" charset="0"/>
            </a:endParaRPr>
          </a:p>
          <a:p>
            <a:pPr algn="just">
              <a:lnSpc>
                <a:spcPct val="150000"/>
              </a:lnSpc>
            </a:pPr>
            <a:endParaRPr lang="en-US" sz="2000" dirty="0">
              <a:latin typeface="Arial" panose="020B0604020202020204" pitchFamily="34" charset="0"/>
              <a:cs typeface="Arial" panose="020B0604020202020204" pitchFamily="34" charset="0"/>
            </a:endParaRPr>
          </a:p>
          <a:p>
            <a:pPr marL="0" indent="0" algn="just">
              <a:lnSpc>
                <a:spcPct val="150000"/>
              </a:lnSpc>
              <a:buNone/>
            </a:pPr>
            <a:r>
              <a:rPr lang="en-US" sz="2000" dirty="0">
                <a:latin typeface="Arial" panose="020B0604020202020204" pitchFamily="34" charset="0"/>
                <a:cs typeface="Arial" panose="020B0604020202020204" pitchFamily="34" charset="0"/>
              </a:rPr>
              <a:t>Ex: Omega gives the lower bound of a function.</a:t>
            </a:r>
          </a:p>
          <a:p>
            <a:pPr marL="0" indent="0" algn="just">
              <a:lnSpc>
                <a:spcPct val="150000"/>
              </a:lnSpc>
              <a:buNone/>
            </a:pPr>
            <a:endParaRPr lang="en-IN" sz="2000" dirty="0">
              <a:latin typeface="Arial" panose="020B0604020202020204" pitchFamily="34" charset="0"/>
              <a:cs typeface="Arial" panose="020B0604020202020204" pitchFamily="34" charset="0"/>
            </a:endParaRPr>
          </a:p>
        </p:txBody>
      </p:sp>
      <p:pic>
        <p:nvPicPr>
          <p:cNvPr id="4" name="Picture 3">
            <a:extLst>
              <a:ext uri="{FF2B5EF4-FFF2-40B4-BE49-F238E27FC236}">
                <a16:creationId xmlns="" xmlns:a16="http://schemas.microsoft.com/office/drawing/2014/main" id="{6C2E64A7-ED07-4375-9071-EEC5EDCF3CA6}"/>
              </a:ext>
            </a:extLst>
          </p:cNvPr>
          <p:cNvPicPr>
            <a:picLocks noChangeAspect="1"/>
          </p:cNvPicPr>
          <p:nvPr/>
        </p:nvPicPr>
        <p:blipFill>
          <a:blip r:embed="rId2"/>
          <a:stretch>
            <a:fillRect/>
          </a:stretch>
        </p:blipFill>
        <p:spPr>
          <a:xfrm>
            <a:off x="1098045" y="1800519"/>
            <a:ext cx="3585693" cy="3893270"/>
          </a:xfrm>
          <a:prstGeom prst="rect">
            <a:avLst/>
          </a:prstGeom>
        </p:spPr>
      </p:pic>
      <p:pic>
        <p:nvPicPr>
          <p:cNvPr id="6" name="Picture 5">
            <a:extLst>
              <a:ext uri="{FF2B5EF4-FFF2-40B4-BE49-F238E27FC236}">
                <a16:creationId xmlns="" xmlns:a16="http://schemas.microsoft.com/office/drawing/2014/main" id="{C9AE26B5-497E-4953-BCFF-9E901BD021E5}"/>
              </a:ext>
            </a:extLst>
          </p:cNvPr>
          <p:cNvPicPr>
            <a:picLocks noChangeAspect="1"/>
          </p:cNvPicPr>
          <p:nvPr/>
        </p:nvPicPr>
        <p:blipFill>
          <a:blip r:embed="rId3"/>
          <a:stretch>
            <a:fillRect/>
          </a:stretch>
        </p:blipFill>
        <p:spPr>
          <a:xfrm>
            <a:off x="4943583" y="2993846"/>
            <a:ext cx="6670062" cy="955984"/>
          </a:xfrm>
          <a:prstGeom prst="rect">
            <a:avLst/>
          </a:prstGeom>
        </p:spPr>
      </p:pic>
    </p:spTree>
    <p:extLst>
      <p:ext uri="{BB962C8B-B14F-4D97-AF65-F5344CB8AC3E}">
        <p14:creationId xmlns:p14="http://schemas.microsoft.com/office/powerpoint/2010/main" val="56952884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73E2972B-32D9-44CD-9183-1DA57E0AAEEE}"/>
              </a:ext>
            </a:extLst>
          </p:cNvPr>
          <p:cNvSpPr>
            <a:spLocks noGrp="1"/>
          </p:cNvSpPr>
          <p:nvPr>
            <p:ph idx="1"/>
          </p:nvPr>
        </p:nvSpPr>
        <p:spPr>
          <a:xfrm>
            <a:off x="838200" y="273377"/>
            <a:ext cx="10515600" cy="5903586"/>
          </a:xfrm>
        </p:spPr>
        <p:txBody>
          <a:bodyPr>
            <a:normAutofit/>
          </a:bodyPr>
          <a:lstStyle/>
          <a:p>
            <a:pPr algn="just">
              <a:lnSpc>
                <a:spcPct val="150000"/>
              </a:lnSpc>
            </a:pPr>
            <a:r>
              <a:rPr lang="en-US" sz="2000" dirty="0">
                <a:latin typeface="Arial" panose="020B0604020202020204" pitchFamily="34" charset="0"/>
                <a:cs typeface="Arial" panose="020B0604020202020204" pitchFamily="34" charset="0"/>
              </a:rPr>
              <a:t>The above expression can be described as a function f(n) belongs to the set Ω(g(n)) if there exists a positive constant c such that it lies above cg(n), for sufficiently large n.</a:t>
            </a:r>
          </a:p>
          <a:p>
            <a:pPr algn="just">
              <a:lnSpc>
                <a:spcPct val="150000"/>
              </a:lnSpc>
            </a:pPr>
            <a:r>
              <a:rPr lang="en-US" sz="2000" dirty="0">
                <a:latin typeface="Arial" panose="020B0604020202020204" pitchFamily="34" charset="0"/>
                <a:cs typeface="Arial" panose="020B0604020202020204" pitchFamily="34" charset="0"/>
              </a:rPr>
              <a:t>For any value of n, the minimum time required by the algorithm is given by Omega Ω(g(n)).</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0951457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6F36337A-E9B3-4BE2-B595-126736E7BF29}"/>
              </a:ext>
            </a:extLst>
          </p:cNvPr>
          <p:cNvSpPr>
            <a:spLocks noGrp="1"/>
          </p:cNvSpPr>
          <p:nvPr>
            <p:ph idx="1"/>
          </p:nvPr>
        </p:nvSpPr>
        <p:spPr>
          <a:xfrm>
            <a:off x="838200" y="169682"/>
            <a:ext cx="10515600" cy="6589337"/>
          </a:xfrm>
        </p:spPr>
        <p:txBody>
          <a:bodyPr>
            <a:normAutofit lnSpcReduction="10000"/>
          </a:bodyPr>
          <a:lstStyle/>
          <a:p>
            <a:pPr marL="0" indent="0">
              <a:buNone/>
            </a:pPr>
            <a:r>
              <a:rPr lang="en-IN" sz="2000" b="1" dirty="0">
                <a:latin typeface="Arial" panose="020B0604020202020204" pitchFamily="34" charset="0"/>
                <a:cs typeface="Arial" panose="020B0604020202020204" pitchFamily="34" charset="0"/>
              </a:rPr>
              <a:t>3. Theta Notation (</a:t>
            </a:r>
            <a:r>
              <a:rPr lang="el-GR" sz="2000" b="1" dirty="0">
                <a:latin typeface="Arial" panose="020B0604020202020204" pitchFamily="34" charset="0"/>
                <a:cs typeface="Arial" panose="020B0604020202020204" pitchFamily="34" charset="0"/>
              </a:rPr>
              <a:t>Θ-</a:t>
            </a:r>
            <a:r>
              <a:rPr lang="en-IN" sz="2000" b="1" dirty="0">
                <a:latin typeface="Arial" panose="020B0604020202020204" pitchFamily="34" charset="0"/>
                <a:cs typeface="Arial" panose="020B0604020202020204" pitchFamily="34" charset="0"/>
              </a:rPr>
              <a:t>notation)</a:t>
            </a:r>
          </a:p>
          <a:p>
            <a:pPr algn="just">
              <a:lnSpc>
                <a:spcPct val="150000"/>
              </a:lnSpc>
            </a:pPr>
            <a:r>
              <a:rPr lang="en-US" sz="2000" dirty="0">
                <a:latin typeface="Arial" panose="020B0604020202020204" pitchFamily="34" charset="0"/>
                <a:cs typeface="Arial" panose="020B0604020202020204" pitchFamily="34" charset="0"/>
              </a:rPr>
              <a:t>Theta notation encloses the function from above and below. </a:t>
            </a:r>
          </a:p>
          <a:p>
            <a:pPr algn="just">
              <a:lnSpc>
                <a:spcPct val="150000"/>
              </a:lnSpc>
            </a:pPr>
            <a:r>
              <a:rPr lang="en-US" sz="2000" dirty="0">
                <a:latin typeface="Arial" panose="020B0604020202020204" pitchFamily="34" charset="0"/>
                <a:cs typeface="Arial" panose="020B0604020202020204" pitchFamily="34" charset="0"/>
              </a:rPr>
              <a:t>Since it represents the upper and the lower bound of the running time of an algorithm, it is used for analyzing the average-case complexity of an algorithm.</a:t>
            </a:r>
          </a:p>
          <a:p>
            <a:pPr algn="just">
              <a:lnSpc>
                <a:spcPct val="150000"/>
              </a:lnSpc>
            </a:pPr>
            <a:endParaRPr lang="en-US" sz="2000" dirty="0">
              <a:latin typeface="Arial" panose="020B0604020202020204" pitchFamily="34" charset="0"/>
              <a:cs typeface="Arial" panose="020B0604020202020204" pitchFamily="34" charset="0"/>
            </a:endParaRPr>
          </a:p>
          <a:p>
            <a:pPr algn="just">
              <a:lnSpc>
                <a:spcPct val="150000"/>
              </a:lnSpc>
            </a:pPr>
            <a:endParaRPr lang="en-US" sz="2000" dirty="0">
              <a:latin typeface="Arial" panose="020B0604020202020204" pitchFamily="34" charset="0"/>
              <a:cs typeface="Arial" panose="020B0604020202020204" pitchFamily="34" charset="0"/>
            </a:endParaRPr>
          </a:p>
          <a:p>
            <a:pPr algn="just">
              <a:lnSpc>
                <a:spcPct val="150000"/>
              </a:lnSpc>
            </a:pPr>
            <a:endParaRPr lang="en-US" sz="2000" dirty="0">
              <a:latin typeface="Arial" panose="020B0604020202020204" pitchFamily="34" charset="0"/>
              <a:cs typeface="Arial" panose="020B0604020202020204" pitchFamily="34" charset="0"/>
            </a:endParaRPr>
          </a:p>
          <a:p>
            <a:pPr algn="just">
              <a:lnSpc>
                <a:spcPct val="150000"/>
              </a:lnSpc>
            </a:pPr>
            <a:endParaRPr lang="en-US" sz="2000" dirty="0">
              <a:latin typeface="Arial" panose="020B0604020202020204" pitchFamily="34" charset="0"/>
              <a:cs typeface="Arial" panose="020B0604020202020204" pitchFamily="34" charset="0"/>
            </a:endParaRPr>
          </a:p>
          <a:p>
            <a:pPr algn="just">
              <a:lnSpc>
                <a:spcPct val="150000"/>
              </a:lnSpc>
            </a:pPr>
            <a:endParaRPr lang="en-US" sz="2000" dirty="0">
              <a:latin typeface="Arial" panose="020B0604020202020204" pitchFamily="34" charset="0"/>
              <a:cs typeface="Arial" panose="020B0604020202020204" pitchFamily="34" charset="0"/>
            </a:endParaRPr>
          </a:p>
          <a:p>
            <a:pPr algn="just">
              <a:lnSpc>
                <a:spcPct val="150000"/>
              </a:lnSpc>
            </a:pPr>
            <a:endParaRPr lang="en-US" sz="2000" dirty="0">
              <a:latin typeface="Arial" panose="020B0604020202020204" pitchFamily="34" charset="0"/>
              <a:cs typeface="Arial" panose="020B0604020202020204" pitchFamily="34" charset="0"/>
            </a:endParaRPr>
          </a:p>
          <a:p>
            <a:pPr algn="just">
              <a:lnSpc>
                <a:spcPct val="150000"/>
              </a:lnSpc>
            </a:pPr>
            <a:endParaRPr lang="en-US" sz="2000" dirty="0">
              <a:latin typeface="Arial" panose="020B0604020202020204" pitchFamily="34" charset="0"/>
              <a:cs typeface="Arial" panose="020B0604020202020204" pitchFamily="34" charset="0"/>
            </a:endParaRPr>
          </a:p>
          <a:p>
            <a:pPr marL="0" indent="0" algn="just">
              <a:lnSpc>
                <a:spcPct val="150000"/>
              </a:lnSpc>
              <a:buNone/>
            </a:pPr>
            <a:r>
              <a:rPr lang="en-US" sz="2000" dirty="0">
                <a:latin typeface="Arial" panose="020B0604020202020204" pitchFamily="34" charset="0"/>
                <a:cs typeface="Arial" panose="020B0604020202020204" pitchFamily="34" charset="0"/>
              </a:rPr>
              <a:t>Ex: Theta bounds the function within constants factors</a:t>
            </a:r>
          </a:p>
          <a:p>
            <a:pPr marL="0" indent="0" algn="just">
              <a:lnSpc>
                <a:spcPct val="150000"/>
              </a:lnSpc>
              <a:buNone/>
            </a:pPr>
            <a:endParaRPr lang="en-IN" sz="2000" dirty="0">
              <a:latin typeface="Arial" panose="020B0604020202020204" pitchFamily="34" charset="0"/>
              <a:cs typeface="Arial" panose="020B0604020202020204" pitchFamily="34" charset="0"/>
            </a:endParaRPr>
          </a:p>
        </p:txBody>
      </p:sp>
      <p:pic>
        <p:nvPicPr>
          <p:cNvPr id="4" name="Picture 3">
            <a:extLst>
              <a:ext uri="{FF2B5EF4-FFF2-40B4-BE49-F238E27FC236}">
                <a16:creationId xmlns="" xmlns:a16="http://schemas.microsoft.com/office/drawing/2014/main" id="{207702A0-332C-4DF2-8D33-40651675EFB2}"/>
              </a:ext>
            </a:extLst>
          </p:cNvPr>
          <p:cNvPicPr>
            <a:picLocks noChangeAspect="1"/>
          </p:cNvPicPr>
          <p:nvPr/>
        </p:nvPicPr>
        <p:blipFill>
          <a:blip r:embed="rId2"/>
          <a:stretch>
            <a:fillRect/>
          </a:stretch>
        </p:blipFill>
        <p:spPr>
          <a:xfrm>
            <a:off x="1086393" y="2045727"/>
            <a:ext cx="3938094" cy="4213672"/>
          </a:xfrm>
          <a:prstGeom prst="rect">
            <a:avLst/>
          </a:prstGeom>
        </p:spPr>
      </p:pic>
    </p:spTree>
    <p:extLst>
      <p:ext uri="{BB962C8B-B14F-4D97-AF65-F5344CB8AC3E}">
        <p14:creationId xmlns:p14="http://schemas.microsoft.com/office/powerpoint/2010/main" val="260171319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575AEDD1-3230-414D-A77A-E0DA78C647E2}"/>
              </a:ext>
            </a:extLst>
          </p:cNvPr>
          <p:cNvSpPr>
            <a:spLocks noGrp="1"/>
          </p:cNvSpPr>
          <p:nvPr>
            <p:ph idx="1"/>
          </p:nvPr>
        </p:nvSpPr>
        <p:spPr>
          <a:xfrm>
            <a:off x="838200" y="282804"/>
            <a:ext cx="10515600" cy="6400800"/>
          </a:xfrm>
        </p:spPr>
        <p:txBody>
          <a:bodyPr>
            <a:normAutofit/>
          </a:bodyPr>
          <a:lstStyle/>
          <a:p>
            <a:r>
              <a:rPr lang="en-US" sz="2000" dirty="0">
                <a:latin typeface="Arial" panose="020B0604020202020204" pitchFamily="34" charset="0"/>
                <a:cs typeface="Arial" panose="020B0604020202020204" pitchFamily="34" charset="0"/>
              </a:rPr>
              <a:t>For a function g(n), Θ(g(n)) is given by the relation:</a:t>
            </a:r>
          </a:p>
          <a:p>
            <a:endParaRPr lang="en-US" sz="2000" dirty="0">
              <a:latin typeface="Arial" panose="020B0604020202020204" pitchFamily="34" charset="0"/>
              <a:cs typeface="Arial" panose="020B0604020202020204" pitchFamily="34" charset="0"/>
            </a:endParaRPr>
          </a:p>
          <a:p>
            <a:endParaRPr lang="en-US" sz="2000" dirty="0">
              <a:latin typeface="Arial" panose="020B0604020202020204" pitchFamily="34" charset="0"/>
              <a:cs typeface="Arial" panose="020B0604020202020204" pitchFamily="34" charset="0"/>
            </a:endParaRPr>
          </a:p>
          <a:p>
            <a:endParaRPr lang="en-US" sz="2000" dirty="0">
              <a:latin typeface="Arial" panose="020B0604020202020204" pitchFamily="34" charset="0"/>
              <a:cs typeface="Arial" panose="020B0604020202020204" pitchFamily="34" charset="0"/>
            </a:endParaRPr>
          </a:p>
          <a:p>
            <a:pPr algn="just">
              <a:lnSpc>
                <a:spcPct val="150000"/>
              </a:lnSpc>
            </a:pPr>
            <a:r>
              <a:rPr lang="en-US" sz="2000" dirty="0">
                <a:latin typeface="Arial" panose="020B0604020202020204" pitchFamily="34" charset="0"/>
                <a:cs typeface="Arial" panose="020B0604020202020204" pitchFamily="34" charset="0"/>
              </a:rPr>
              <a:t>The above expression can be described as a function f(n) belongs to the set Θ(g(n)) if there exist positive constants c1 and c2 such that it can be sandwiched between c1g(n) and c2g(n), for sufficiently large n.</a:t>
            </a:r>
          </a:p>
          <a:p>
            <a:pPr algn="just">
              <a:lnSpc>
                <a:spcPct val="150000"/>
              </a:lnSpc>
            </a:pPr>
            <a:endParaRPr lang="en-US" sz="2000" dirty="0">
              <a:latin typeface="Arial" panose="020B0604020202020204" pitchFamily="34" charset="0"/>
              <a:cs typeface="Arial" panose="020B0604020202020204" pitchFamily="34" charset="0"/>
            </a:endParaRPr>
          </a:p>
          <a:p>
            <a:pPr algn="just">
              <a:lnSpc>
                <a:spcPct val="150000"/>
              </a:lnSpc>
            </a:pPr>
            <a:r>
              <a:rPr lang="en-US" sz="2000" dirty="0">
                <a:latin typeface="Arial" panose="020B0604020202020204" pitchFamily="34" charset="0"/>
                <a:cs typeface="Arial" panose="020B0604020202020204" pitchFamily="34" charset="0"/>
              </a:rPr>
              <a:t>If a function f(n) lies anywhere in between c1g(n) and c2g(n) for all n ≥ n0, then f(n) is said to be asymptotically tight bound.</a:t>
            </a:r>
          </a:p>
          <a:p>
            <a:endParaRPr lang="en-IN" sz="20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 xmlns:a16="http://schemas.microsoft.com/office/drawing/2014/main" id="{85A71F09-A497-4971-A471-9B2F7397CC7B}"/>
              </a:ext>
            </a:extLst>
          </p:cNvPr>
          <p:cNvPicPr>
            <a:picLocks noChangeAspect="1"/>
          </p:cNvPicPr>
          <p:nvPr/>
        </p:nvPicPr>
        <p:blipFill>
          <a:blip r:embed="rId2"/>
          <a:stretch>
            <a:fillRect/>
          </a:stretch>
        </p:blipFill>
        <p:spPr>
          <a:xfrm>
            <a:off x="2260359" y="860355"/>
            <a:ext cx="7049111" cy="876376"/>
          </a:xfrm>
          <a:prstGeom prst="rect">
            <a:avLst/>
          </a:prstGeom>
        </p:spPr>
      </p:pic>
    </p:spTree>
    <p:extLst>
      <p:ext uri="{BB962C8B-B14F-4D97-AF65-F5344CB8AC3E}">
        <p14:creationId xmlns:p14="http://schemas.microsoft.com/office/powerpoint/2010/main" val="364447438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3AF2950-979D-419B-B479-BF7D7A5448FE}"/>
              </a:ext>
            </a:extLst>
          </p:cNvPr>
          <p:cNvSpPr>
            <a:spLocks noGrp="1"/>
          </p:cNvSpPr>
          <p:nvPr>
            <p:ph type="title"/>
          </p:nvPr>
        </p:nvSpPr>
        <p:spPr>
          <a:xfrm>
            <a:off x="838200" y="18255"/>
            <a:ext cx="10515600" cy="1325563"/>
          </a:xfrm>
        </p:spPr>
        <p:txBody>
          <a:bodyPr>
            <a:normAutofit/>
          </a:bodyPr>
          <a:lstStyle/>
          <a:p>
            <a:r>
              <a:rPr lang="en-IN" sz="3200" b="1" dirty="0">
                <a:latin typeface="Arial" panose="020B0604020202020204" pitchFamily="34" charset="0"/>
                <a:cs typeface="Arial" panose="020B0604020202020204" pitchFamily="34" charset="0"/>
              </a:rPr>
              <a:t>Master Theorem</a:t>
            </a:r>
          </a:p>
        </p:txBody>
      </p:sp>
      <p:sp>
        <p:nvSpPr>
          <p:cNvPr id="3" name="Content Placeholder 2">
            <a:extLst>
              <a:ext uri="{FF2B5EF4-FFF2-40B4-BE49-F238E27FC236}">
                <a16:creationId xmlns="" xmlns:a16="http://schemas.microsoft.com/office/drawing/2014/main" id="{47FBB51E-7722-4A00-B0EA-0E292FE2BBAA}"/>
              </a:ext>
            </a:extLst>
          </p:cNvPr>
          <p:cNvSpPr>
            <a:spLocks noGrp="1"/>
          </p:cNvSpPr>
          <p:nvPr>
            <p:ph idx="1"/>
          </p:nvPr>
        </p:nvSpPr>
        <p:spPr>
          <a:xfrm>
            <a:off x="838200" y="952106"/>
            <a:ext cx="10515600" cy="5561815"/>
          </a:xfrm>
        </p:spPr>
        <p:txBody>
          <a:bodyPr>
            <a:normAutofit/>
          </a:bodyPr>
          <a:lstStyle/>
          <a:p>
            <a:pPr algn="just">
              <a:lnSpc>
                <a:spcPct val="100000"/>
              </a:lnSpc>
            </a:pPr>
            <a:r>
              <a:rPr lang="en-US" sz="2000" dirty="0">
                <a:latin typeface="Arial" panose="020B0604020202020204" pitchFamily="34" charset="0"/>
                <a:cs typeface="Arial" panose="020B0604020202020204" pitchFamily="34" charset="0"/>
              </a:rPr>
              <a:t>The master method is a formula for solving recurrence relations of the form:</a:t>
            </a:r>
          </a:p>
          <a:p>
            <a:pPr algn="just">
              <a:lnSpc>
                <a:spcPct val="100000"/>
              </a:lnSpc>
            </a:pPr>
            <a:endParaRPr lang="en-US" sz="2000" dirty="0">
              <a:latin typeface="Arial" panose="020B0604020202020204" pitchFamily="34" charset="0"/>
              <a:cs typeface="Arial" panose="020B0604020202020204" pitchFamily="34" charset="0"/>
            </a:endParaRPr>
          </a:p>
          <a:p>
            <a:pPr algn="just">
              <a:lnSpc>
                <a:spcPct val="100000"/>
              </a:lnSpc>
            </a:pPr>
            <a:endParaRPr lang="en-US" sz="2000" dirty="0">
              <a:latin typeface="Arial" panose="020B0604020202020204" pitchFamily="34" charset="0"/>
              <a:cs typeface="Arial" panose="020B0604020202020204" pitchFamily="34" charset="0"/>
            </a:endParaRPr>
          </a:p>
          <a:p>
            <a:pPr algn="just">
              <a:lnSpc>
                <a:spcPct val="100000"/>
              </a:lnSpc>
            </a:pPr>
            <a:endParaRPr lang="en-US" sz="2000" dirty="0">
              <a:latin typeface="Arial" panose="020B0604020202020204" pitchFamily="34" charset="0"/>
              <a:cs typeface="Arial" panose="020B0604020202020204" pitchFamily="34" charset="0"/>
            </a:endParaRPr>
          </a:p>
          <a:p>
            <a:pPr algn="just">
              <a:lnSpc>
                <a:spcPct val="100000"/>
              </a:lnSpc>
            </a:pPr>
            <a:endParaRPr lang="en-US" sz="2000" dirty="0">
              <a:latin typeface="Arial" panose="020B0604020202020204" pitchFamily="34" charset="0"/>
              <a:cs typeface="Arial" panose="020B0604020202020204" pitchFamily="34" charset="0"/>
            </a:endParaRPr>
          </a:p>
          <a:p>
            <a:pPr algn="just">
              <a:lnSpc>
                <a:spcPct val="100000"/>
              </a:lnSpc>
            </a:pPr>
            <a:endParaRPr lang="en-US" sz="2000" dirty="0">
              <a:latin typeface="Arial" panose="020B0604020202020204" pitchFamily="34" charset="0"/>
              <a:cs typeface="Arial" panose="020B0604020202020204" pitchFamily="34" charset="0"/>
            </a:endParaRPr>
          </a:p>
          <a:p>
            <a:pPr algn="just">
              <a:lnSpc>
                <a:spcPct val="100000"/>
              </a:lnSpc>
            </a:pPr>
            <a:endParaRPr lang="en-US" sz="2000" dirty="0">
              <a:latin typeface="Arial" panose="020B0604020202020204" pitchFamily="34" charset="0"/>
              <a:cs typeface="Arial" panose="020B0604020202020204" pitchFamily="34" charset="0"/>
            </a:endParaRPr>
          </a:p>
          <a:p>
            <a:pPr algn="just">
              <a:lnSpc>
                <a:spcPct val="100000"/>
              </a:lnSpc>
            </a:pPr>
            <a:endParaRPr lang="en-US" sz="2000" dirty="0">
              <a:latin typeface="Arial" panose="020B0604020202020204" pitchFamily="34" charset="0"/>
              <a:cs typeface="Arial" panose="020B0604020202020204" pitchFamily="34" charset="0"/>
            </a:endParaRPr>
          </a:p>
          <a:p>
            <a:pPr algn="just">
              <a:lnSpc>
                <a:spcPct val="100000"/>
              </a:lnSpc>
            </a:pPr>
            <a:r>
              <a:rPr lang="en-US" sz="2000" dirty="0">
                <a:latin typeface="Arial" panose="020B0604020202020204" pitchFamily="34" charset="0"/>
                <a:cs typeface="Arial" panose="020B0604020202020204" pitchFamily="34" charset="0"/>
              </a:rPr>
              <a:t>An asymptotically positive function means that for a sufficiently large value of n, we have f(n) &gt; 0.</a:t>
            </a:r>
          </a:p>
          <a:p>
            <a:pPr algn="just">
              <a:lnSpc>
                <a:spcPct val="150000"/>
              </a:lnSpc>
            </a:pPr>
            <a:r>
              <a:rPr lang="en-US" sz="2000" dirty="0">
                <a:latin typeface="Arial" panose="020B0604020202020204" pitchFamily="34" charset="0"/>
                <a:cs typeface="Arial" panose="020B0604020202020204" pitchFamily="34" charset="0"/>
              </a:rPr>
              <a:t>The master theorem is used in calculating the time complexity of recurrence relations (divide and conquer algorithms) in a simple and quick way.</a:t>
            </a:r>
          </a:p>
          <a:p>
            <a:pPr marL="0" indent="0">
              <a:buNone/>
            </a:pPr>
            <a:endParaRPr lang="en-IN" sz="20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 xmlns:a16="http://schemas.microsoft.com/office/drawing/2014/main" id="{21BAD6FA-9D66-4627-85D4-9E0B1F2F88B9}"/>
              </a:ext>
            </a:extLst>
          </p:cNvPr>
          <p:cNvPicPr>
            <a:picLocks noChangeAspect="1"/>
          </p:cNvPicPr>
          <p:nvPr/>
        </p:nvPicPr>
        <p:blipFill>
          <a:blip r:embed="rId2"/>
          <a:stretch>
            <a:fillRect/>
          </a:stretch>
        </p:blipFill>
        <p:spPr>
          <a:xfrm>
            <a:off x="2371874" y="1541781"/>
            <a:ext cx="6995766" cy="2453853"/>
          </a:xfrm>
          <a:prstGeom prst="rect">
            <a:avLst/>
          </a:prstGeom>
        </p:spPr>
      </p:pic>
    </p:spTree>
    <p:extLst>
      <p:ext uri="{BB962C8B-B14F-4D97-AF65-F5344CB8AC3E}">
        <p14:creationId xmlns:p14="http://schemas.microsoft.com/office/powerpoint/2010/main" val="299757063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66E61BEC-B55C-4E54-AB6D-734CF4B214DF}"/>
              </a:ext>
            </a:extLst>
          </p:cNvPr>
          <p:cNvSpPr>
            <a:spLocks noGrp="1"/>
          </p:cNvSpPr>
          <p:nvPr>
            <p:ph idx="1"/>
          </p:nvPr>
        </p:nvSpPr>
        <p:spPr>
          <a:xfrm>
            <a:off x="838200" y="235670"/>
            <a:ext cx="10515600" cy="6391373"/>
          </a:xfrm>
        </p:spPr>
        <p:txBody>
          <a:bodyPr>
            <a:normAutofit/>
          </a:bodyPr>
          <a:lstStyle/>
          <a:p>
            <a:pPr>
              <a:lnSpc>
                <a:spcPct val="150000"/>
              </a:lnSpc>
            </a:pPr>
            <a:endParaRPr lang="en-US" sz="2000" dirty="0" smtClean="0">
              <a:latin typeface="Arial" panose="020B0604020202020204" pitchFamily="34" charset="0"/>
              <a:cs typeface="Arial" panose="020B0604020202020204" pitchFamily="34" charset="0"/>
            </a:endParaRPr>
          </a:p>
          <a:p>
            <a:pPr>
              <a:lnSpc>
                <a:spcPct val="150000"/>
              </a:lnSpc>
            </a:pPr>
            <a:r>
              <a:rPr lang="en-US" sz="2000" dirty="0" smtClean="0">
                <a:latin typeface="Arial" panose="020B0604020202020204" pitchFamily="34" charset="0"/>
                <a:cs typeface="Arial" panose="020B0604020202020204" pitchFamily="34" charset="0"/>
              </a:rPr>
              <a:t>If </a:t>
            </a:r>
            <a:r>
              <a:rPr lang="en-US" sz="2000" dirty="0">
                <a:latin typeface="Arial" panose="020B0604020202020204" pitchFamily="34" charset="0"/>
                <a:cs typeface="Arial" panose="020B0604020202020204" pitchFamily="34" charset="0"/>
              </a:rPr>
              <a:t>a ≥ 1 and b &gt; 1 are constants and f(n) is an asymptotically positive function, then the time complexity of a recursive relation is given by.</a:t>
            </a:r>
          </a:p>
          <a:p>
            <a:pPr>
              <a:lnSpc>
                <a:spcPct val="150000"/>
              </a:lnSpc>
            </a:pPr>
            <a:endParaRPr lang="en-US" sz="2000" dirty="0">
              <a:latin typeface="Arial" panose="020B0604020202020204" pitchFamily="34" charset="0"/>
              <a:cs typeface="Arial" panose="020B0604020202020204" pitchFamily="34" charset="0"/>
            </a:endParaRPr>
          </a:p>
          <a:p>
            <a:pPr>
              <a:lnSpc>
                <a:spcPct val="150000"/>
              </a:lnSpc>
            </a:pPr>
            <a:endParaRPr lang="en-US" sz="2000" dirty="0">
              <a:latin typeface="Arial" panose="020B0604020202020204" pitchFamily="34" charset="0"/>
              <a:cs typeface="Arial" panose="020B0604020202020204" pitchFamily="34" charset="0"/>
            </a:endParaRPr>
          </a:p>
          <a:p>
            <a:pPr>
              <a:lnSpc>
                <a:spcPct val="150000"/>
              </a:lnSpc>
            </a:pPr>
            <a:endParaRPr lang="en-US" sz="2000" dirty="0">
              <a:latin typeface="Arial" panose="020B0604020202020204" pitchFamily="34" charset="0"/>
              <a:cs typeface="Arial" panose="020B0604020202020204" pitchFamily="34" charset="0"/>
            </a:endParaRPr>
          </a:p>
          <a:p>
            <a:pPr>
              <a:lnSpc>
                <a:spcPct val="150000"/>
              </a:lnSpc>
            </a:pPr>
            <a:endParaRPr lang="en-US" sz="2000" dirty="0">
              <a:latin typeface="Arial" panose="020B0604020202020204" pitchFamily="34" charset="0"/>
              <a:cs typeface="Arial" panose="020B0604020202020204" pitchFamily="34" charset="0"/>
            </a:endParaRPr>
          </a:p>
          <a:p>
            <a:pPr>
              <a:lnSpc>
                <a:spcPct val="150000"/>
              </a:lnSpc>
            </a:pPr>
            <a:endParaRPr lang="en-US" sz="20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 xmlns:a16="http://schemas.microsoft.com/office/drawing/2014/main" id="{1DC804DA-8833-4AC7-993E-21EFF7D2FFC2}"/>
              </a:ext>
            </a:extLst>
          </p:cNvPr>
          <p:cNvPicPr>
            <a:picLocks noChangeAspect="1"/>
          </p:cNvPicPr>
          <p:nvPr/>
        </p:nvPicPr>
        <p:blipFill>
          <a:blip r:embed="rId2"/>
          <a:stretch>
            <a:fillRect/>
          </a:stretch>
        </p:blipFill>
        <p:spPr>
          <a:xfrm>
            <a:off x="2310639" y="2419278"/>
            <a:ext cx="6911939" cy="2453853"/>
          </a:xfrm>
          <a:prstGeom prst="rect">
            <a:avLst/>
          </a:prstGeom>
        </p:spPr>
      </p:pic>
    </p:spTree>
    <p:extLst>
      <p:ext uri="{BB962C8B-B14F-4D97-AF65-F5344CB8AC3E}">
        <p14:creationId xmlns:p14="http://schemas.microsoft.com/office/powerpoint/2010/main" val="110299492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179E9B02-9A6F-4516-8E71-E0F9108A5B6E}"/>
              </a:ext>
            </a:extLst>
          </p:cNvPr>
          <p:cNvSpPr>
            <a:spLocks noGrp="1"/>
          </p:cNvSpPr>
          <p:nvPr>
            <p:ph idx="1"/>
          </p:nvPr>
        </p:nvSpPr>
        <p:spPr>
          <a:xfrm>
            <a:off x="838200" y="245097"/>
            <a:ext cx="10515600" cy="5931866"/>
          </a:xfrm>
        </p:spPr>
        <p:txBody>
          <a:bodyPr>
            <a:normAutofit/>
          </a:bodyPr>
          <a:lstStyle/>
          <a:p>
            <a:pPr>
              <a:lnSpc>
                <a:spcPct val="150000"/>
              </a:lnSpc>
            </a:pPr>
            <a:r>
              <a:rPr lang="en-US" sz="2000" dirty="0">
                <a:latin typeface="Arial" panose="020B0604020202020204" pitchFamily="34" charset="0"/>
                <a:cs typeface="Arial" panose="020B0604020202020204" pitchFamily="34" charset="0"/>
              </a:rPr>
              <a:t>Each of the above conditions can be interpreted as:</a:t>
            </a:r>
          </a:p>
          <a:p>
            <a:pPr>
              <a:lnSpc>
                <a:spcPct val="150000"/>
              </a:lnSpc>
              <a:buFont typeface="Wingdings" panose="05000000000000000000" pitchFamily="2" charset="2"/>
              <a:buChar char="Ø"/>
            </a:pPr>
            <a:r>
              <a:rPr lang="en-US" sz="2000" dirty="0">
                <a:latin typeface="Arial" panose="020B0604020202020204" pitchFamily="34" charset="0"/>
                <a:cs typeface="Arial" panose="020B0604020202020204" pitchFamily="34" charset="0"/>
              </a:rPr>
              <a:t>If the cost of solving the sub-problems at each level increases by a certain factor, the value of f(n) will become </a:t>
            </a:r>
            <a:r>
              <a:rPr lang="en-US" sz="2000" dirty="0" err="1">
                <a:latin typeface="Arial" panose="020B0604020202020204" pitchFamily="34" charset="0"/>
                <a:cs typeface="Arial" panose="020B0604020202020204" pitchFamily="34" charset="0"/>
              </a:rPr>
              <a:t>polynomially</a:t>
            </a:r>
            <a:r>
              <a:rPr lang="en-US" sz="2000" dirty="0">
                <a:latin typeface="Arial" panose="020B0604020202020204" pitchFamily="34" charset="0"/>
                <a:cs typeface="Arial" panose="020B0604020202020204" pitchFamily="34" charset="0"/>
              </a:rPr>
              <a:t> smaller than </a:t>
            </a:r>
            <a:r>
              <a:rPr lang="en-IN" sz="2000" dirty="0" err="1">
                <a:latin typeface="Arial" panose="020B0604020202020204" pitchFamily="34" charset="0"/>
                <a:cs typeface="Arial" panose="020B0604020202020204" pitchFamily="34" charset="0"/>
              </a:rPr>
              <a:t>n</a:t>
            </a:r>
            <a:r>
              <a:rPr lang="en-IN" sz="2000" baseline="30000" dirty="0" err="1">
                <a:latin typeface="Arial" panose="020B0604020202020204" pitchFamily="34" charset="0"/>
                <a:cs typeface="Arial" panose="020B0604020202020204" pitchFamily="34" charset="0"/>
              </a:rPr>
              <a:t>log</a:t>
            </a:r>
            <a:r>
              <a:rPr lang="en-IN" sz="2000" baseline="-25000" dirty="0" err="1">
                <a:latin typeface="Arial" panose="020B0604020202020204" pitchFamily="34" charset="0"/>
                <a:cs typeface="Arial" panose="020B0604020202020204" pitchFamily="34" charset="0"/>
              </a:rPr>
              <a:t>b</a:t>
            </a:r>
            <a:r>
              <a:rPr lang="en-IN" sz="2000" baseline="30000" dirty="0">
                <a:latin typeface="Arial" panose="020B0604020202020204" pitchFamily="34" charset="0"/>
                <a:cs typeface="Arial" panose="020B0604020202020204" pitchFamily="34" charset="0"/>
              </a:rPr>
              <a:t> a</a:t>
            </a:r>
            <a:r>
              <a:rPr lang="en-US" sz="2000" dirty="0">
                <a:latin typeface="Arial" panose="020B0604020202020204" pitchFamily="34" charset="0"/>
                <a:cs typeface="Arial" panose="020B0604020202020204" pitchFamily="34" charset="0"/>
              </a:rPr>
              <a:t>. Thus, the time complexity is oppressed by the cost of the last level </a:t>
            </a:r>
            <a:r>
              <a:rPr lang="en-US" sz="2000" dirty="0" err="1">
                <a:latin typeface="Arial" panose="020B0604020202020204" pitchFamily="34" charset="0"/>
                <a:cs typeface="Arial" panose="020B0604020202020204" pitchFamily="34" charset="0"/>
              </a:rPr>
              <a:t>ie</a:t>
            </a:r>
            <a:r>
              <a:rPr lang="en-US" sz="2000" dirty="0">
                <a:latin typeface="Arial" panose="020B0604020202020204" pitchFamily="34" charset="0"/>
                <a:cs typeface="Arial" panose="020B0604020202020204" pitchFamily="34" charset="0"/>
              </a:rPr>
              <a:t>. </a:t>
            </a:r>
            <a:r>
              <a:rPr lang="en-IN" sz="2000" dirty="0" err="1">
                <a:latin typeface="Arial" panose="020B0604020202020204" pitchFamily="34" charset="0"/>
                <a:cs typeface="Arial" panose="020B0604020202020204" pitchFamily="34" charset="0"/>
              </a:rPr>
              <a:t>n</a:t>
            </a:r>
            <a:r>
              <a:rPr lang="en-IN" sz="2000" baseline="30000" dirty="0" err="1">
                <a:latin typeface="Arial" panose="020B0604020202020204" pitchFamily="34" charset="0"/>
                <a:cs typeface="Arial" panose="020B0604020202020204" pitchFamily="34" charset="0"/>
              </a:rPr>
              <a:t>log</a:t>
            </a:r>
            <a:r>
              <a:rPr lang="en-IN" sz="2000" baseline="-25000" dirty="0" err="1">
                <a:latin typeface="Arial" panose="020B0604020202020204" pitchFamily="34" charset="0"/>
                <a:cs typeface="Arial" panose="020B0604020202020204" pitchFamily="34" charset="0"/>
              </a:rPr>
              <a:t>b</a:t>
            </a:r>
            <a:r>
              <a:rPr lang="en-IN" sz="2000" baseline="30000" dirty="0">
                <a:latin typeface="Arial" panose="020B0604020202020204" pitchFamily="34" charset="0"/>
                <a:cs typeface="Arial" panose="020B0604020202020204" pitchFamily="34" charset="0"/>
              </a:rPr>
              <a:t> a</a:t>
            </a:r>
            <a:endParaRPr lang="en-IN" sz="3200" dirty="0">
              <a:latin typeface="Arial" panose="020B0604020202020204" pitchFamily="34" charset="0"/>
              <a:cs typeface="Arial" panose="020B0604020202020204" pitchFamily="34" charset="0"/>
            </a:endParaRPr>
          </a:p>
          <a:p>
            <a:pPr algn="just">
              <a:lnSpc>
                <a:spcPct val="150000"/>
              </a:lnSpc>
              <a:buFont typeface="Wingdings" panose="05000000000000000000" pitchFamily="2" charset="2"/>
              <a:buChar char="Ø"/>
            </a:pPr>
            <a:r>
              <a:rPr lang="en-US" sz="2000" dirty="0" smtClean="0">
                <a:latin typeface="Arial" panose="020B0604020202020204" pitchFamily="34" charset="0"/>
                <a:cs typeface="Arial" panose="020B0604020202020204" pitchFamily="34" charset="0"/>
              </a:rPr>
              <a:t>If </a:t>
            </a:r>
            <a:r>
              <a:rPr lang="en-US" sz="2000" dirty="0">
                <a:latin typeface="Arial" panose="020B0604020202020204" pitchFamily="34" charset="0"/>
                <a:cs typeface="Arial" panose="020B0604020202020204" pitchFamily="34" charset="0"/>
              </a:rPr>
              <a:t>the cost of solving the sub-problem at each level is nearly equal, then the value of f(n) will be </a:t>
            </a:r>
            <a:r>
              <a:rPr lang="en-IN" sz="2000" b="0" i="0" dirty="0" err="1">
                <a:effectLst/>
                <a:latin typeface="Arial" panose="020B0604020202020204" pitchFamily="34" charset="0"/>
                <a:cs typeface="Arial" panose="020B0604020202020204" pitchFamily="34" charset="0"/>
              </a:rPr>
              <a:t>n</a:t>
            </a:r>
            <a:r>
              <a:rPr lang="en-IN" sz="2000" b="0" i="0" baseline="30000" dirty="0" err="1">
                <a:effectLst/>
                <a:latin typeface="Arial" panose="020B0604020202020204" pitchFamily="34" charset="0"/>
                <a:cs typeface="Arial" panose="020B0604020202020204" pitchFamily="34" charset="0"/>
              </a:rPr>
              <a:t>log</a:t>
            </a:r>
            <a:r>
              <a:rPr lang="en-IN" sz="2000" b="0" i="0" baseline="-25000" dirty="0" err="1">
                <a:effectLst/>
                <a:latin typeface="Arial" panose="020B0604020202020204" pitchFamily="34" charset="0"/>
                <a:cs typeface="Arial" panose="020B0604020202020204" pitchFamily="34" charset="0"/>
              </a:rPr>
              <a:t>b</a:t>
            </a:r>
            <a:r>
              <a:rPr lang="en-IN" sz="2000" b="0" i="0" baseline="30000" dirty="0">
                <a:effectLst/>
                <a:latin typeface="Arial" panose="020B0604020202020204" pitchFamily="34" charset="0"/>
                <a:cs typeface="Arial" panose="020B0604020202020204" pitchFamily="34" charset="0"/>
              </a:rPr>
              <a:t> a</a:t>
            </a:r>
            <a:r>
              <a:rPr lang="en-US" sz="2000" dirty="0">
                <a:latin typeface="Arial" panose="020B0604020202020204" pitchFamily="34" charset="0"/>
                <a:cs typeface="Arial" panose="020B0604020202020204" pitchFamily="34" charset="0"/>
              </a:rPr>
              <a:t>. Thus, the time complexity will be f(n) times the total number of levels </a:t>
            </a:r>
            <a:r>
              <a:rPr lang="en-US" sz="2000" dirty="0" err="1">
                <a:latin typeface="Arial" panose="020B0604020202020204" pitchFamily="34" charset="0"/>
                <a:cs typeface="Arial" panose="020B0604020202020204" pitchFamily="34" charset="0"/>
              </a:rPr>
              <a:t>ie</a:t>
            </a:r>
            <a:r>
              <a:rPr lang="en-US" sz="2000" dirty="0">
                <a:latin typeface="Arial" panose="020B0604020202020204" pitchFamily="34" charset="0"/>
                <a:cs typeface="Arial" panose="020B0604020202020204" pitchFamily="34" charset="0"/>
              </a:rPr>
              <a:t>. </a:t>
            </a:r>
            <a:r>
              <a:rPr lang="en-IN" sz="2000" b="0" i="0" dirty="0" err="1">
                <a:effectLst/>
                <a:latin typeface="Arial" panose="020B0604020202020204" pitchFamily="34" charset="0"/>
                <a:cs typeface="Arial" panose="020B0604020202020204" pitchFamily="34" charset="0"/>
              </a:rPr>
              <a:t>n</a:t>
            </a:r>
            <a:r>
              <a:rPr lang="en-IN" sz="2000" b="0" i="0" baseline="30000" dirty="0" err="1">
                <a:effectLst/>
                <a:latin typeface="Arial" panose="020B0604020202020204" pitchFamily="34" charset="0"/>
                <a:cs typeface="Arial" panose="020B0604020202020204" pitchFamily="34" charset="0"/>
              </a:rPr>
              <a:t>log</a:t>
            </a:r>
            <a:r>
              <a:rPr lang="en-IN" sz="2000" b="0" i="0" baseline="-25000" dirty="0" err="1">
                <a:effectLst/>
                <a:latin typeface="Arial" panose="020B0604020202020204" pitchFamily="34" charset="0"/>
                <a:cs typeface="Arial" panose="020B0604020202020204" pitchFamily="34" charset="0"/>
              </a:rPr>
              <a:t>b</a:t>
            </a:r>
            <a:r>
              <a:rPr lang="en-IN" sz="2000" b="0" i="0" baseline="30000" dirty="0">
                <a:effectLst/>
                <a:latin typeface="Arial" panose="020B0604020202020204" pitchFamily="34" charset="0"/>
                <a:cs typeface="Arial" panose="020B0604020202020204" pitchFamily="34" charset="0"/>
              </a:rPr>
              <a:t> a</a:t>
            </a:r>
            <a:r>
              <a:rPr lang="en-IN" sz="2000" b="0" i="0" dirty="0">
                <a:effectLst/>
                <a:latin typeface="Arial" panose="020B0604020202020204" pitchFamily="34" charset="0"/>
                <a:cs typeface="Arial" panose="020B0604020202020204" pitchFamily="34" charset="0"/>
              </a:rPr>
              <a:t> * log n.</a:t>
            </a:r>
          </a:p>
          <a:p>
            <a:pPr algn="just">
              <a:lnSpc>
                <a:spcPct val="150000"/>
              </a:lnSpc>
              <a:buFont typeface="Wingdings" panose="05000000000000000000" pitchFamily="2" charset="2"/>
              <a:buChar char="Ø"/>
            </a:pPr>
            <a:r>
              <a:rPr lang="en-US" sz="2000" dirty="0">
                <a:latin typeface="Arial" panose="020B0604020202020204" pitchFamily="34" charset="0"/>
                <a:cs typeface="Arial" panose="020B0604020202020204" pitchFamily="34" charset="0"/>
              </a:rPr>
              <a:t>If the cost of solving the subproblems at each level decreases by a certain factor, the value of f(n) will become </a:t>
            </a:r>
            <a:r>
              <a:rPr lang="en-US" sz="2000" dirty="0" err="1">
                <a:latin typeface="Arial" panose="020B0604020202020204" pitchFamily="34" charset="0"/>
                <a:cs typeface="Arial" panose="020B0604020202020204" pitchFamily="34" charset="0"/>
              </a:rPr>
              <a:t>polynomially</a:t>
            </a:r>
            <a:r>
              <a:rPr lang="en-US" sz="2000" dirty="0">
                <a:latin typeface="Arial" panose="020B0604020202020204" pitchFamily="34" charset="0"/>
                <a:cs typeface="Arial" panose="020B0604020202020204" pitchFamily="34" charset="0"/>
              </a:rPr>
              <a:t> larger than </a:t>
            </a:r>
            <a:r>
              <a:rPr lang="en-IN" sz="2000" b="0" i="0" dirty="0" err="1">
                <a:effectLst/>
                <a:latin typeface="Arial" panose="020B0604020202020204" pitchFamily="34" charset="0"/>
                <a:cs typeface="Arial" panose="020B0604020202020204" pitchFamily="34" charset="0"/>
              </a:rPr>
              <a:t>n</a:t>
            </a:r>
            <a:r>
              <a:rPr lang="en-IN" sz="2000" b="0" i="0" baseline="30000" dirty="0" err="1">
                <a:effectLst/>
                <a:latin typeface="Arial" panose="020B0604020202020204" pitchFamily="34" charset="0"/>
                <a:cs typeface="Arial" panose="020B0604020202020204" pitchFamily="34" charset="0"/>
              </a:rPr>
              <a:t>log</a:t>
            </a:r>
            <a:r>
              <a:rPr lang="en-IN" sz="2000" b="0" i="0" baseline="-25000" dirty="0" err="1">
                <a:effectLst/>
                <a:latin typeface="Arial" panose="020B0604020202020204" pitchFamily="34" charset="0"/>
                <a:cs typeface="Arial" panose="020B0604020202020204" pitchFamily="34" charset="0"/>
              </a:rPr>
              <a:t>b</a:t>
            </a:r>
            <a:r>
              <a:rPr lang="en-IN" sz="2000" b="0" i="0" baseline="30000" dirty="0">
                <a:effectLst/>
                <a:latin typeface="Arial" panose="020B0604020202020204" pitchFamily="34" charset="0"/>
                <a:cs typeface="Arial" panose="020B0604020202020204" pitchFamily="34" charset="0"/>
              </a:rPr>
              <a:t> a</a:t>
            </a:r>
            <a:r>
              <a:rPr lang="en-US" sz="2000" dirty="0">
                <a:latin typeface="Arial" panose="020B0604020202020204" pitchFamily="34" charset="0"/>
                <a:cs typeface="Arial" panose="020B0604020202020204" pitchFamily="34" charset="0"/>
              </a:rPr>
              <a:t>. Thus, the time complexity is oppressed by the cost of f(n).</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23136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179E9B02-9A6F-4516-8E71-E0F9108A5B6E}"/>
              </a:ext>
            </a:extLst>
          </p:cNvPr>
          <p:cNvSpPr>
            <a:spLocks noGrp="1"/>
          </p:cNvSpPr>
          <p:nvPr>
            <p:ph idx="1"/>
          </p:nvPr>
        </p:nvSpPr>
        <p:spPr>
          <a:xfrm>
            <a:off x="838200" y="245097"/>
            <a:ext cx="10515600" cy="5931866"/>
          </a:xfrm>
        </p:spPr>
        <p:txBody>
          <a:bodyPr>
            <a:normAutofit/>
          </a:bodyPr>
          <a:lstStyle/>
          <a:p>
            <a:r>
              <a:rPr lang="en-CA" sz="2000" dirty="0" smtClean="0">
                <a:latin typeface="Arial" panose="020B0604020202020204" pitchFamily="34" charset="0"/>
                <a:cs typeface="Arial" panose="020B0604020202020204" pitchFamily="34" charset="0"/>
              </a:rPr>
              <a:t>Example 1:</a:t>
            </a:r>
          </a:p>
          <a:p>
            <a:endParaRPr lang="en-CA" sz="2000" dirty="0" smtClean="0">
              <a:latin typeface="Arial" panose="020B0604020202020204" pitchFamily="34" charset="0"/>
              <a:cs typeface="Arial" panose="020B0604020202020204" pitchFamily="34" charset="0"/>
            </a:endParaRPr>
          </a:p>
          <a:p>
            <a:pPr marL="0" indent="0">
              <a:buNone/>
            </a:pPr>
            <a:r>
              <a:rPr lang="en-CA" sz="2000" dirty="0" smtClean="0">
                <a:latin typeface="Arial" panose="020B0604020202020204" pitchFamily="34" charset="0"/>
                <a:cs typeface="Arial" panose="020B0604020202020204" pitchFamily="34" charset="0"/>
              </a:rPr>
              <a:t>                    </a:t>
            </a:r>
            <a:endParaRPr lang="en-CA" sz="2000" dirty="0">
              <a:latin typeface="Arial" panose="020B0604020202020204" pitchFamily="34" charset="0"/>
              <a:cs typeface="Arial" panose="020B0604020202020204" pitchFamily="34" charset="0"/>
            </a:endParaRPr>
          </a:p>
          <a:p>
            <a:pPr marL="0" indent="0">
              <a:buNone/>
            </a:pPr>
            <a:endParaRPr lang="en-CA" sz="2000" dirty="0" smtClean="0">
              <a:latin typeface="Arial" panose="020B0604020202020204" pitchFamily="34" charset="0"/>
              <a:cs typeface="Arial" panose="020B0604020202020204" pitchFamily="34" charset="0"/>
            </a:endParaRPr>
          </a:p>
          <a:p>
            <a:pPr marL="0" indent="0">
              <a:buNone/>
            </a:pPr>
            <a:endParaRPr lang="en-CA" sz="2000" dirty="0">
              <a:latin typeface="Arial" panose="020B0604020202020204" pitchFamily="34" charset="0"/>
              <a:cs typeface="Arial" panose="020B0604020202020204" pitchFamily="34" charset="0"/>
            </a:endParaRPr>
          </a:p>
          <a:p>
            <a:pPr marL="0" indent="0">
              <a:buNone/>
            </a:pPr>
            <a:endParaRPr lang="en-CA" sz="2000" dirty="0" smtClean="0">
              <a:latin typeface="Arial" panose="020B0604020202020204" pitchFamily="34" charset="0"/>
              <a:cs typeface="Arial" panose="020B0604020202020204" pitchFamily="34" charset="0"/>
            </a:endParaRPr>
          </a:p>
          <a:p>
            <a:pPr marL="0" indent="0">
              <a:buNone/>
            </a:pPr>
            <a:endParaRPr lang="en-CA" sz="2000" dirty="0">
              <a:latin typeface="Arial" panose="020B0604020202020204" pitchFamily="34" charset="0"/>
              <a:cs typeface="Arial" panose="020B0604020202020204" pitchFamily="34" charset="0"/>
            </a:endParaRPr>
          </a:p>
          <a:p>
            <a:pPr marL="0" indent="0">
              <a:buNone/>
            </a:pPr>
            <a:r>
              <a:rPr lang="en-CA" sz="2000" dirty="0">
                <a:latin typeface="Arial" panose="020B0604020202020204" pitchFamily="34" charset="0"/>
                <a:cs typeface="Arial" panose="020B0604020202020204" pitchFamily="34" charset="0"/>
              </a:rPr>
              <a:t>Example </a:t>
            </a:r>
            <a:r>
              <a:rPr lang="en-CA" sz="2000" dirty="0" smtClean="0">
                <a:latin typeface="Arial" panose="020B0604020202020204" pitchFamily="34" charset="0"/>
                <a:cs typeface="Arial" panose="020B0604020202020204" pitchFamily="34" charset="0"/>
              </a:rPr>
              <a:t>2:</a:t>
            </a:r>
            <a:endParaRPr lang="en-CA" sz="2000" dirty="0">
              <a:latin typeface="Arial" panose="020B0604020202020204" pitchFamily="34" charset="0"/>
              <a:cs typeface="Arial" panose="020B0604020202020204" pitchFamily="34" charset="0"/>
            </a:endParaRPr>
          </a:p>
          <a:p>
            <a:pPr marL="0" indent="0">
              <a:buNone/>
            </a:pPr>
            <a:endParaRPr lang="en-CA" sz="2000" dirty="0" smtClean="0">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a:stretch>
            <a:fillRect/>
          </a:stretch>
        </p:blipFill>
        <p:spPr>
          <a:xfrm>
            <a:off x="2710187" y="503253"/>
            <a:ext cx="2190750" cy="466725"/>
          </a:xfrm>
          <a:prstGeom prst="rect">
            <a:avLst/>
          </a:prstGeom>
        </p:spPr>
      </p:pic>
      <p:pic>
        <p:nvPicPr>
          <p:cNvPr id="4" name="Picture 3"/>
          <p:cNvPicPr>
            <a:picLocks noChangeAspect="1"/>
          </p:cNvPicPr>
          <p:nvPr/>
        </p:nvPicPr>
        <p:blipFill>
          <a:blip r:embed="rId3"/>
          <a:stretch>
            <a:fillRect/>
          </a:stretch>
        </p:blipFill>
        <p:spPr>
          <a:xfrm>
            <a:off x="1239867" y="969978"/>
            <a:ext cx="7495760" cy="1905000"/>
          </a:xfrm>
          <a:prstGeom prst="rect">
            <a:avLst/>
          </a:prstGeom>
        </p:spPr>
      </p:pic>
      <p:pic>
        <p:nvPicPr>
          <p:cNvPr id="5" name="Picture 4"/>
          <p:cNvPicPr>
            <a:picLocks noChangeAspect="1"/>
          </p:cNvPicPr>
          <p:nvPr/>
        </p:nvPicPr>
        <p:blipFill>
          <a:blip r:embed="rId4"/>
          <a:stretch>
            <a:fillRect/>
          </a:stretch>
        </p:blipFill>
        <p:spPr>
          <a:xfrm>
            <a:off x="1239867" y="3341703"/>
            <a:ext cx="9201150" cy="3409950"/>
          </a:xfrm>
          <a:prstGeom prst="rect">
            <a:avLst/>
          </a:prstGeom>
        </p:spPr>
      </p:pic>
    </p:spTree>
    <p:extLst>
      <p:ext uri="{BB962C8B-B14F-4D97-AF65-F5344CB8AC3E}">
        <p14:creationId xmlns:p14="http://schemas.microsoft.com/office/powerpoint/2010/main" val="3602166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1C431CE-5C97-46C0-AA79-1ADB2DD1FAD7}"/>
              </a:ext>
            </a:extLst>
          </p:cNvPr>
          <p:cNvSpPr>
            <a:spLocks noGrp="1"/>
          </p:cNvSpPr>
          <p:nvPr>
            <p:ph type="title"/>
          </p:nvPr>
        </p:nvSpPr>
        <p:spPr>
          <a:xfrm>
            <a:off x="838200" y="18255"/>
            <a:ext cx="10515600" cy="1325563"/>
          </a:xfrm>
        </p:spPr>
        <p:txBody>
          <a:bodyPr>
            <a:normAutofit/>
          </a:bodyPr>
          <a:lstStyle/>
          <a:p>
            <a:r>
              <a:rPr lang="en-IN" sz="3200" b="1" dirty="0">
                <a:latin typeface="Arial" panose="020B0604020202020204" pitchFamily="34" charset="0"/>
                <a:cs typeface="Arial" panose="020B0604020202020204" pitchFamily="34" charset="0"/>
              </a:rPr>
              <a:t>Divide and Conquer Algorithm</a:t>
            </a:r>
          </a:p>
        </p:txBody>
      </p:sp>
      <p:sp>
        <p:nvSpPr>
          <p:cNvPr id="3" name="Content Placeholder 2">
            <a:extLst>
              <a:ext uri="{FF2B5EF4-FFF2-40B4-BE49-F238E27FC236}">
                <a16:creationId xmlns="" xmlns:a16="http://schemas.microsoft.com/office/drawing/2014/main" id="{B83C9910-FB34-4697-B681-C855C0F988A7}"/>
              </a:ext>
            </a:extLst>
          </p:cNvPr>
          <p:cNvSpPr>
            <a:spLocks noGrp="1"/>
          </p:cNvSpPr>
          <p:nvPr>
            <p:ph idx="1"/>
          </p:nvPr>
        </p:nvSpPr>
        <p:spPr>
          <a:xfrm>
            <a:off x="838200" y="1046375"/>
            <a:ext cx="10515600" cy="5130588"/>
          </a:xfrm>
        </p:spPr>
        <p:txBody>
          <a:bodyPr>
            <a:normAutofit/>
          </a:bodyPr>
          <a:lstStyle/>
          <a:p>
            <a:pPr algn="just">
              <a:lnSpc>
                <a:spcPct val="150000"/>
              </a:lnSpc>
            </a:pPr>
            <a:r>
              <a:rPr lang="en-US" sz="2000" dirty="0">
                <a:latin typeface="Arial" panose="020B0604020202020204" pitchFamily="34" charset="0"/>
                <a:cs typeface="Arial" panose="020B0604020202020204" pitchFamily="34" charset="0"/>
              </a:rPr>
              <a:t>A divide and conquer algorithm is a strategy of solving a large problem by</a:t>
            </a:r>
          </a:p>
          <a:p>
            <a:pPr marL="457200" lvl="1" indent="0" algn="just">
              <a:lnSpc>
                <a:spcPct val="150000"/>
              </a:lnSpc>
              <a:buNone/>
            </a:pPr>
            <a:r>
              <a:rPr lang="en-US" sz="2000" dirty="0">
                <a:latin typeface="Arial" panose="020B0604020202020204" pitchFamily="34" charset="0"/>
                <a:cs typeface="Arial" panose="020B0604020202020204" pitchFamily="34" charset="0"/>
              </a:rPr>
              <a:t>1.breaking the problem into smaller sub-problems</a:t>
            </a:r>
          </a:p>
          <a:p>
            <a:pPr marL="457200" lvl="1" indent="0" algn="just">
              <a:lnSpc>
                <a:spcPct val="150000"/>
              </a:lnSpc>
              <a:buNone/>
            </a:pPr>
            <a:r>
              <a:rPr lang="en-US" sz="2000" dirty="0">
                <a:latin typeface="Arial" panose="020B0604020202020204" pitchFamily="34" charset="0"/>
                <a:cs typeface="Arial" panose="020B0604020202020204" pitchFamily="34" charset="0"/>
              </a:rPr>
              <a:t>2.solving the sub-problems, and</a:t>
            </a:r>
          </a:p>
          <a:p>
            <a:pPr marL="457200" lvl="1" indent="0" algn="just">
              <a:lnSpc>
                <a:spcPct val="150000"/>
              </a:lnSpc>
              <a:buNone/>
            </a:pPr>
            <a:r>
              <a:rPr lang="en-US" sz="2000" dirty="0">
                <a:latin typeface="Arial" panose="020B0604020202020204" pitchFamily="34" charset="0"/>
                <a:cs typeface="Arial" panose="020B0604020202020204" pitchFamily="34" charset="0"/>
              </a:rPr>
              <a:t>3.combining them to get the desired output.</a:t>
            </a:r>
          </a:p>
          <a:p>
            <a:pPr marL="0" indent="0" algn="just">
              <a:lnSpc>
                <a:spcPct val="150000"/>
              </a:lnSpc>
              <a:buNone/>
            </a:pPr>
            <a:r>
              <a:rPr lang="en-US" sz="2000" dirty="0">
                <a:latin typeface="Arial" panose="020B0604020202020204" pitchFamily="34" charset="0"/>
                <a:cs typeface="Arial" panose="020B0604020202020204" pitchFamily="34" charset="0"/>
              </a:rPr>
              <a:t>To use the divide and conquer algorithm, recursion is used.</a:t>
            </a:r>
          </a:p>
          <a:p>
            <a:pPr marL="457200" lvl="1" indent="0" algn="just">
              <a:lnSpc>
                <a:spcPct val="150000"/>
              </a:lnSpc>
              <a:buNone/>
            </a:pPr>
            <a:endParaRPr lang="en-US"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2827352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D2C1031F-A807-42BE-9FAB-B9F06594AA2A}"/>
              </a:ext>
            </a:extLst>
          </p:cNvPr>
          <p:cNvSpPr>
            <a:spLocks noGrp="1"/>
          </p:cNvSpPr>
          <p:nvPr>
            <p:ph idx="1"/>
          </p:nvPr>
        </p:nvSpPr>
        <p:spPr>
          <a:xfrm>
            <a:off x="838200" y="254524"/>
            <a:ext cx="10515600" cy="5922439"/>
          </a:xfrm>
        </p:spPr>
        <p:txBody>
          <a:bodyPr/>
          <a:lstStyle/>
          <a:p>
            <a:pPr marL="0" indent="0">
              <a:buNone/>
            </a:pPr>
            <a:r>
              <a:rPr lang="en-IN" sz="2000" dirty="0">
                <a:latin typeface="Arial" panose="020B0604020202020204" pitchFamily="34" charset="0"/>
                <a:cs typeface="Arial" panose="020B0604020202020204" pitchFamily="34" charset="0"/>
              </a:rPr>
              <a:t>1. </a:t>
            </a:r>
            <a:r>
              <a:rPr lang="en-IN" sz="2000" b="1" dirty="0">
                <a:latin typeface="Arial" panose="020B0604020202020204" pitchFamily="34" charset="0"/>
                <a:cs typeface="Arial" panose="020B0604020202020204" pitchFamily="34" charset="0"/>
              </a:rPr>
              <a:t>Linear data structures</a:t>
            </a:r>
          </a:p>
          <a:p>
            <a:pPr>
              <a:lnSpc>
                <a:spcPct val="150000"/>
              </a:lnSpc>
            </a:pPr>
            <a:r>
              <a:rPr lang="en-US" sz="2000" dirty="0">
                <a:latin typeface="Arial" panose="020B0604020202020204" pitchFamily="34" charset="0"/>
                <a:cs typeface="Arial" panose="020B0604020202020204" pitchFamily="34" charset="0"/>
              </a:rPr>
              <a:t>In linear data structures, the elements are arranged in sequence one after the other. </a:t>
            </a:r>
          </a:p>
          <a:p>
            <a:pPr>
              <a:lnSpc>
                <a:spcPct val="150000"/>
              </a:lnSpc>
            </a:pPr>
            <a:r>
              <a:rPr lang="en-US" sz="2000" dirty="0">
                <a:latin typeface="Arial" panose="020B0604020202020204" pitchFamily="34" charset="0"/>
                <a:cs typeface="Arial" panose="020B0604020202020204" pitchFamily="34" charset="0"/>
              </a:rPr>
              <a:t>Since elements are arranged in particular order, they are easy to implement.</a:t>
            </a:r>
          </a:p>
          <a:p>
            <a:pPr>
              <a:lnSpc>
                <a:spcPct val="150000"/>
              </a:lnSpc>
            </a:pPr>
            <a:r>
              <a:rPr lang="en-US" sz="2000" dirty="0">
                <a:latin typeface="Arial" panose="020B0604020202020204" pitchFamily="34" charset="0"/>
                <a:cs typeface="Arial" panose="020B0604020202020204" pitchFamily="34" charset="0"/>
              </a:rPr>
              <a:t>However, when the complexity of the program increases, the linear data structures might not be the best choice because of operational complexities.</a:t>
            </a:r>
            <a:endParaRPr lang="en-IN" sz="2000" dirty="0">
              <a:latin typeface="Arial" panose="020B0604020202020204" pitchFamily="34" charset="0"/>
              <a:cs typeface="Arial" panose="020B0604020202020204" pitchFamily="34" charset="0"/>
            </a:endParaRPr>
          </a:p>
          <a:p>
            <a:pPr marL="0" indent="0">
              <a:buNone/>
            </a:pPr>
            <a:endParaRPr lang="en-IN" sz="2000" dirty="0">
              <a:latin typeface="Arial" panose="020B0604020202020204" pitchFamily="34" charset="0"/>
              <a:cs typeface="Arial" panose="020B0604020202020204" pitchFamily="34" charset="0"/>
            </a:endParaRPr>
          </a:p>
          <a:p>
            <a:pPr marL="0" indent="0">
              <a:buNone/>
            </a:pPr>
            <a:r>
              <a:rPr lang="en-IN" sz="2000" b="1" dirty="0">
                <a:latin typeface="Arial" panose="020B0604020202020204" pitchFamily="34" charset="0"/>
                <a:cs typeface="Arial" panose="020B0604020202020204" pitchFamily="34" charset="0"/>
              </a:rPr>
              <a:t>Types of </a:t>
            </a:r>
            <a:r>
              <a:rPr lang="en-US" sz="2000" b="1" dirty="0">
                <a:latin typeface="Arial" panose="020B0604020202020204" pitchFamily="34" charset="0"/>
                <a:cs typeface="Arial" panose="020B0604020202020204" pitchFamily="34" charset="0"/>
              </a:rPr>
              <a:t>Linear data structures</a:t>
            </a:r>
          </a:p>
          <a:p>
            <a:r>
              <a:rPr lang="en-IN" sz="2000" dirty="0">
                <a:latin typeface="Arial" panose="020B0604020202020204" pitchFamily="34" charset="0"/>
                <a:cs typeface="Arial" panose="020B0604020202020204" pitchFamily="34" charset="0"/>
              </a:rPr>
              <a:t>Array Data Structure</a:t>
            </a:r>
          </a:p>
          <a:p>
            <a:r>
              <a:rPr lang="en-IN" sz="2000" dirty="0">
                <a:latin typeface="Arial" panose="020B0604020202020204" pitchFamily="34" charset="0"/>
                <a:cs typeface="Arial" panose="020B0604020202020204" pitchFamily="34" charset="0"/>
              </a:rPr>
              <a:t>Stack Data Structure</a:t>
            </a:r>
          </a:p>
          <a:p>
            <a:r>
              <a:rPr lang="en-IN" sz="2000" dirty="0">
                <a:latin typeface="Arial" panose="020B0604020202020204" pitchFamily="34" charset="0"/>
                <a:cs typeface="Arial" panose="020B0604020202020204" pitchFamily="34" charset="0"/>
              </a:rPr>
              <a:t>Queue Data Structure</a:t>
            </a:r>
          </a:p>
          <a:p>
            <a:r>
              <a:rPr lang="en-IN" sz="2000" dirty="0">
                <a:latin typeface="Arial" panose="020B0604020202020204" pitchFamily="34" charset="0"/>
                <a:cs typeface="Arial" panose="020B0604020202020204" pitchFamily="34" charset="0"/>
              </a:rPr>
              <a:t>Linked List Data Structure</a:t>
            </a:r>
          </a:p>
        </p:txBody>
      </p:sp>
    </p:spTree>
    <p:extLst>
      <p:ext uri="{BB962C8B-B14F-4D97-AF65-F5344CB8AC3E}">
        <p14:creationId xmlns:p14="http://schemas.microsoft.com/office/powerpoint/2010/main" val="3554467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0F3EBDE-A329-47E8-939D-91630FCE7819}"/>
              </a:ext>
            </a:extLst>
          </p:cNvPr>
          <p:cNvSpPr>
            <a:spLocks noGrp="1"/>
          </p:cNvSpPr>
          <p:nvPr>
            <p:ph type="title"/>
          </p:nvPr>
        </p:nvSpPr>
        <p:spPr>
          <a:xfrm>
            <a:off x="838200" y="18255"/>
            <a:ext cx="10515600" cy="1325563"/>
          </a:xfrm>
        </p:spPr>
        <p:txBody>
          <a:bodyPr>
            <a:normAutofit/>
          </a:bodyPr>
          <a:lstStyle/>
          <a:p>
            <a:r>
              <a:rPr lang="en-US" sz="3200" b="1" dirty="0">
                <a:latin typeface="Arial" panose="020B0604020202020204" pitchFamily="34" charset="0"/>
                <a:cs typeface="Arial" panose="020B0604020202020204" pitchFamily="34" charset="0"/>
              </a:rPr>
              <a:t>How Divide and Conquer Algorithms Work?</a:t>
            </a:r>
            <a:endParaRPr lang="en-IN" sz="3200" b="1"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 xmlns:a16="http://schemas.microsoft.com/office/drawing/2014/main" id="{FD4435AE-9804-49B6-8A57-5D3723E2C6D0}"/>
              </a:ext>
            </a:extLst>
          </p:cNvPr>
          <p:cNvSpPr>
            <a:spLocks noGrp="1"/>
          </p:cNvSpPr>
          <p:nvPr>
            <p:ph idx="1"/>
          </p:nvPr>
        </p:nvSpPr>
        <p:spPr>
          <a:xfrm>
            <a:off x="838200" y="970960"/>
            <a:ext cx="10515600" cy="5712643"/>
          </a:xfrm>
        </p:spPr>
        <p:txBody>
          <a:bodyPr>
            <a:normAutofit/>
          </a:bodyPr>
          <a:lstStyle/>
          <a:p>
            <a:r>
              <a:rPr lang="en-US" sz="2000" dirty="0">
                <a:latin typeface="Arial" panose="020B0604020202020204" pitchFamily="34" charset="0"/>
                <a:cs typeface="Arial" panose="020B0604020202020204" pitchFamily="34" charset="0"/>
              </a:rPr>
              <a:t>Here are the steps involved:</a:t>
            </a:r>
          </a:p>
          <a:p>
            <a:pPr marL="457200" indent="-457200" algn="just">
              <a:lnSpc>
                <a:spcPct val="150000"/>
              </a:lnSpc>
              <a:buFont typeface="+mj-lt"/>
              <a:buAutoNum type="arabicPeriod"/>
            </a:pPr>
            <a:r>
              <a:rPr lang="en-US" sz="2000" b="1" dirty="0">
                <a:latin typeface="Arial" panose="020B0604020202020204" pitchFamily="34" charset="0"/>
                <a:cs typeface="Arial" panose="020B0604020202020204" pitchFamily="34" charset="0"/>
              </a:rPr>
              <a:t>Divide</a:t>
            </a:r>
            <a:r>
              <a:rPr lang="en-US" sz="2000" dirty="0">
                <a:latin typeface="Arial" panose="020B0604020202020204" pitchFamily="34" charset="0"/>
                <a:cs typeface="Arial" panose="020B0604020202020204" pitchFamily="34" charset="0"/>
              </a:rPr>
              <a:t>: Divide the given problem into sub-problems using recursion.</a:t>
            </a:r>
          </a:p>
          <a:p>
            <a:pPr marL="457200" indent="-457200" algn="just">
              <a:lnSpc>
                <a:spcPct val="150000"/>
              </a:lnSpc>
              <a:buFont typeface="+mj-lt"/>
              <a:buAutoNum type="arabicPeriod"/>
            </a:pPr>
            <a:r>
              <a:rPr lang="en-US" sz="2000" b="1" dirty="0">
                <a:latin typeface="Arial" panose="020B0604020202020204" pitchFamily="34" charset="0"/>
                <a:cs typeface="Arial" panose="020B0604020202020204" pitchFamily="34" charset="0"/>
              </a:rPr>
              <a:t>Conquer</a:t>
            </a:r>
            <a:r>
              <a:rPr lang="en-US" sz="2000" dirty="0">
                <a:latin typeface="Arial" panose="020B0604020202020204" pitchFamily="34" charset="0"/>
                <a:cs typeface="Arial" panose="020B0604020202020204" pitchFamily="34" charset="0"/>
              </a:rPr>
              <a:t>: Solve the smaller sub-problems recursively. If the subproblem is small enough, then solve it directly.</a:t>
            </a:r>
          </a:p>
          <a:p>
            <a:pPr marL="457200" indent="-457200" algn="just">
              <a:lnSpc>
                <a:spcPct val="150000"/>
              </a:lnSpc>
              <a:buFont typeface="+mj-lt"/>
              <a:buAutoNum type="arabicPeriod"/>
            </a:pPr>
            <a:r>
              <a:rPr lang="en-US" sz="2000" b="1" dirty="0">
                <a:latin typeface="Arial" panose="020B0604020202020204" pitchFamily="34" charset="0"/>
                <a:cs typeface="Arial" panose="020B0604020202020204" pitchFamily="34" charset="0"/>
              </a:rPr>
              <a:t>Combine</a:t>
            </a:r>
            <a:r>
              <a:rPr lang="en-US" sz="2000" dirty="0">
                <a:latin typeface="Arial" panose="020B0604020202020204" pitchFamily="34" charset="0"/>
                <a:cs typeface="Arial" panose="020B0604020202020204" pitchFamily="34" charset="0"/>
              </a:rPr>
              <a:t>: Combine the solutions of the sub-problems that are part of the recursive process to solve the actual problem.</a:t>
            </a:r>
          </a:p>
          <a:p>
            <a:pPr marL="0" indent="0" algn="just">
              <a:lnSpc>
                <a:spcPct val="150000"/>
              </a:lnSpc>
              <a:buNone/>
            </a:pP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1728305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E2940316-AD51-47BF-9132-365C737CB7E1}"/>
              </a:ext>
            </a:extLst>
          </p:cNvPr>
          <p:cNvSpPr>
            <a:spLocks noGrp="1"/>
          </p:cNvSpPr>
          <p:nvPr>
            <p:ph idx="1"/>
          </p:nvPr>
        </p:nvSpPr>
        <p:spPr>
          <a:xfrm>
            <a:off x="838200" y="197963"/>
            <a:ext cx="10515600" cy="5979000"/>
          </a:xfrm>
        </p:spPr>
        <p:txBody>
          <a:bodyPr/>
          <a:lstStyle/>
          <a:p>
            <a:pPr marL="0" indent="0">
              <a:buNone/>
            </a:pPr>
            <a:r>
              <a:rPr lang="en-IN" dirty="0"/>
              <a:t>Example:</a:t>
            </a:r>
          </a:p>
          <a:p>
            <a:pPr marL="0" indent="0">
              <a:buNone/>
            </a:pPr>
            <a:r>
              <a:rPr lang="en-US" sz="2000" dirty="0">
                <a:latin typeface="Arial" panose="020B0604020202020204" pitchFamily="34" charset="0"/>
                <a:cs typeface="Arial" panose="020B0604020202020204" pitchFamily="34" charset="0"/>
              </a:rPr>
              <a:t>1.Let the given array be:</a:t>
            </a:r>
          </a:p>
          <a:p>
            <a:pPr marL="0" indent="0">
              <a:buNone/>
            </a:pPr>
            <a:endParaRPr lang="en-US" sz="2000" dirty="0">
              <a:latin typeface="Arial" panose="020B0604020202020204" pitchFamily="34" charset="0"/>
              <a:cs typeface="Arial" panose="020B0604020202020204" pitchFamily="34" charset="0"/>
            </a:endParaRPr>
          </a:p>
          <a:p>
            <a:pPr marL="0" indent="0">
              <a:buNone/>
            </a:pPr>
            <a:endParaRPr lang="en-US" sz="2000" dirty="0">
              <a:latin typeface="Arial" panose="020B0604020202020204" pitchFamily="34" charset="0"/>
              <a:cs typeface="Arial" panose="020B0604020202020204" pitchFamily="34" charset="0"/>
            </a:endParaRPr>
          </a:p>
          <a:p>
            <a:pPr marL="0" indent="0">
              <a:buNone/>
            </a:pPr>
            <a:endParaRPr lang="en-US" sz="2000" dirty="0">
              <a:latin typeface="Arial" panose="020B0604020202020204" pitchFamily="34" charset="0"/>
              <a:cs typeface="Arial" panose="020B0604020202020204" pitchFamily="34" charset="0"/>
            </a:endParaRPr>
          </a:p>
          <a:p>
            <a:pPr marL="0" indent="0">
              <a:buNone/>
            </a:pPr>
            <a:r>
              <a:rPr lang="en-US" sz="2000" dirty="0">
                <a:latin typeface="Arial" panose="020B0604020202020204" pitchFamily="34" charset="0"/>
                <a:cs typeface="Arial" panose="020B0604020202020204" pitchFamily="34" charset="0"/>
              </a:rPr>
              <a:t>2. Divide the array into two halves.</a:t>
            </a:r>
          </a:p>
          <a:p>
            <a:pPr marL="0" indent="0">
              <a:buNone/>
            </a:pPr>
            <a:endParaRPr lang="en-US" sz="2000" dirty="0">
              <a:latin typeface="Arial" panose="020B0604020202020204" pitchFamily="34" charset="0"/>
              <a:cs typeface="Arial" panose="020B0604020202020204" pitchFamily="34" charset="0"/>
            </a:endParaRPr>
          </a:p>
          <a:p>
            <a:pPr marL="0" indent="0">
              <a:buNone/>
            </a:pPr>
            <a:endParaRPr lang="en-US" sz="2000" dirty="0">
              <a:latin typeface="Arial" panose="020B0604020202020204" pitchFamily="34" charset="0"/>
              <a:cs typeface="Arial" panose="020B0604020202020204" pitchFamily="34" charset="0"/>
            </a:endParaRPr>
          </a:p>
          <a:p>
            <a:pPr marL="0" indent="0">
              <a:buNone/>
            </a:pPr>
            <a:endParaRPr lang="en-US" sz="2000" dirty="0">
              <a:latin typeface="Arial" panose="020B0604020202020204" pitchFamily="34" charset="0"/>
              <a:cs typeface="Arial" panose="020B0604020202020204" pitchFamily="34" charset="0"/>
            </a:endParaRPr>
          </a:p>
          <a:p>
            <a:pPr marL="0" indent="0">
              <a:buNone/>
            </a:pPr>
            <a:endParaRPr lang="en-US" sz="2000" dirty="0">
              <a:latin typeface="Arial" panose="020B0604020202020204" pitchFamily="34" charset="0"/>
              <a:cs typeface="Arial" panose="020B0604020202020204" pitchFamily="34" charset="0"/>
            </a:endParaRPr>
          </a:p>
          <a:p>
            <a:pPr marL="0" indent="0">
              <a:buNone/>
            </a:pPr>
            <a:endParaRPr lang="en-US" sz="2000" dirty="0">
              <a:latin typeface="Arial" panose="020B0604020202020204" pitchFamily="34" charset="0"/>
              <a:cs typeface="Arial" panose="020B0604020202020204" pitchFamily="34" charset="0"/>
            </a:endParaRPr>
          </a:p>
          <a:p>
            <a:pPr marL="0" indent="0">
              <a:buNone/>
            </a:pPr>
            <a:endParaRPr lang="en-US" sz="2000" dirty="0">
              <a:latin typeface="Arial" panose="020B0604020202020204" pitchFamily="34" charset="0"/>
              <a:cs typeface="Arial" panose="020B0604020202020204" pitchFamily="34" charset="0"/>
            </a:endParaRPr>
          </a:p>
          <a:p>
            <a:pPr marL="0" indent="0">
              <a:buNone/>
            </a:pPr>
            <a:r>
              <a:rPr lang="en-US" sz="2000" dirty="0">
                <a:latin typeface="Arial" panose="020B0604020202020204" pitchFamily="34" charset="0"/>
                <a:cs typeface="Arial" panose="020B0604020202020204" pitchFamily="34" charset="0"/>
              </a:rPr>
              <a:t>Again, divide each subpart recursively into two halves until you get individual elements.</a:t>
            </a:r>
          </a:p>
          <a:p>
            <a:pPr marL="0" indent="0">
              <a:buNone/>
            </a:pPr>
            <a:endParaRPr lang="en-US" dirty="0"/>
          </a:p>
          <a:p>
            <a:pPr marL="0" indent="0">
              <a:buNone/>
            </a:pPr>
            <a:endParaRPr lang="en-IN" dirty="0"/>
          </a:p>
        </p:txBody>
      </p:sp>
      <p:pic>
        <p:nvPicPr>
          <p:cNvPr id="5" name="Picture 4">
            <a:extLst>
              <a:ext uri="{FF2B5EF4-FFF2-40B4-BE49-F238E27FC236}">
                <a16:creationId xmlns="" xmlns:a16="http://schemas.microsoft.com/office/drawing/2014/main" id="{7D9788A0-146A-4F75-BB73-4BDE8FD89F6D}"/>
              </a:ext>
            </a:extLst>
          </p:cNvPr>
          <p:cNvPicPr>
            <a:picLocks noChangeAspect="1"/>
          </p:cNvPicPr>
          <p:nvPr/>
        </p:nvPicPr>
        <p:blipFill>
          <a:blip r:embed="rId2"/>
          <a:stretch>
            <a:fillRect/>
          </a:stretch>
        </p:blipFill>
        <p:spPr>
          <a:xfrm>
            <a:off x="3224724" y="1090432"/>
            <a:ext cx="5742551" cy="1048243"/>
          </a:xfrm>
          <a:prstGeom prst="rect">
            <a:avLst/>
          </a:prstGeom>
        </p:spPr>
      </p:pic>
      <p:pic>
        <p:nvPicPr>
          <p:cNvPr id="7" name="Picture 6">
            <a:extLst>
              <a:ext uri="{FF2B5EF4-FFF2-40B4-BE49-F238E27FC236}">
                <a16:creationId xmlns="" xmlns:a16="http://schemas.microsoft.com/office/drawing/2014/main" id="{D45318C6-6196-4B8B-B8B8-38335DCAA9C2}"/>
              </a:ext>
            </a:extLst>
          </p:cNvPr>
          <p:cNvPicPr>
            <a:picLocks noChangeAspect="1"/>
          </p:cNvPicPr>
          <p:nvPr/>
        </p:nvPicPr>
        <p:blipFill>
          <a:blip r:embed="rId3"/>
          <a:stretch>
            <a:fillRect/>
          </a:stretch>
        </p:blipFill>
        <p:spPr>
          <a:xfrm>
            <a:off x="2995231" y="2824860"/>
            <a:ext cx="6767146" cy="1996613"/>
          </a:xfrm>
          <a:prstGeom prst="rect">
            <a:avLst/>
          </a:prstGeom>
        </p:spPr>
      </p:pic>
    </p:spTree>
    <p:extLst>
      <p:ext uri="{BB962C8B-B14F-4D97-AF65-F5344CB8AC3E}">
        <p14:creationId xmlns:p14="http://schemas.microsoft.com/office/powerpoint/2010/main" val="256520815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DF918F06-D024-4138-8684-07007E6522B8}"/>
              </a:ext>
            </a:extLst>
          </p:cNvPr>
          <p:cNvSpPr>
            <a:spLocks noGrp="1"/>
          </p:cNvSpPr>
          <p:nvPr>
            <p:ph idx="1"/>
          </p:nvPr>
        </p:nvSpPr>
        <p:spPr>
          <a:xfrm>
            <a:off x="838200" y="141402"/>
            <a:ext cx="10515600" cy="6561056"/>
          </a:xfrm>
        </p:spPr>
        <p:txBody>
          <a:bodyPr>
            <a:normAutofit/>
          </a:bodyPr>
          <a:lstStyle/>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lgn="just">
              <a:lnSpc>
                <a:spcPct val="100000"/>
              </a:lnSpc>
              <a:buNone/>
            </a:pPr>
            <a:r>
              <a:rPr lang="en-US" sz="2000" dirty="0">
                <a:latin typeface="Arial" panose="020B0604020202020204" pitchFamily="34" charset="0"/>
                <a:cs typeface="Arial" panose="020B0604020202020204" pitchFamily="34" charset="0"/>
              </a:rPr>
              <a:t>3.Now, combine the individual elements in a sorted manner. Here, conquer and combine steps go side by side.</a:t>
            </a:r>
          </a:p>
          <a:p>
            <a:pPr marL="0" indent="0" algn="just">
              <a:lnSpc>
                <a:spcPct val="100000"/>
              </a:lnSpc>
              <a:buNone/>
            </a:pPr>
            <a:endParaRPr lang="en-IN" sz="2000" dirty="0">
              <a:latin typeface="Arial" panose="020B0604020202020204" pitchFamily="34" charset="0"/>
              <a:cs typeface="Arial" panose="020B0604020202020204" pitchFamily="34" charset="0"/>
            </a:endParaRPr>
          </a:p>
        </p:txBody>
      </p:sp>
      <p:pic>
        <p:nvPicPr>
          <p:cNvPr id="9" name="Picture 8">
            <a:extLst>
              <a:ext uri="{FF2B5EF4-FFF2-40B4-BE49-F238E27FC236}">
                <a16:creationId xmlns="" xmlns:a16="http://schemas.microsoft.com/office/drawing/2014/main" id="{20399265-1CF5-4AD2-92FA-761FB93EA90E}"/>
              </a:ext>
            </a:extLst>
          </p:cNvPr>
          <p:cNvPicPr>
            <a:picLocks noChangeAspect="1"/>
          </p:cNvPicPr>
          <p:nvPr/>
        </p:nvPicPr>
        <p:blipFill>
          <a:blip r:embed="rId2"/>
          <a:stretch>
            <a:fillRect/>
          </a:stretch>
        </p:blipFill>
        <p:spPr>
          <a:xfrm>
            <a:off x="2865748" y="315401"/>
            <a:ext cx="4708410" cy="2055954"/>
          </a:xfrm>
          <a:prstGeom prst="rect">
            <a:avLst/>
          </a:prstGeom>
        </p:spPr>
      </p:pic>
      <p:pic>
        <p:nvPicPr>
          <p:cNvPr id="11" name="Picture 10">
            <a:extLst>
              <a:ext uri="{FF2B5EF4-FFF2-40B4-BE49-F238E27FC236}">
                <a16:creationId xmlns="" xmlns:a16="http://schemas.microsoft.com/office/drawing/2014/main" id="{86FD6E71-2902-43EB-9A99-D8D4EFFCAC2B}"/>
              </a:ext>
            </a:extLst>
          </p:cNvPr>
          <p:cNvPicPr>
            <a:picLocks noChangeAspect="1"/>
          </p:cNvPicPr>
          <p:nvPr/>
        </p:nvPicPr>
        <p:blipFill>
          <a:blip r:embed="rId3"/>
          <a:stretch>
            <a:fillRect/>
          </a:stretch>
        </p:blipFill>
        <p:spPr>
          <a:xfrm>
            <a:off x="2865748" y="4158508"/>
            <a:ext cx="5390746" cy="2353901"/>
          </a:xfrm>
          <a:prstGeom prst="rect">
            <a:avLst/>
          </a:prstGeom>
        </p:spPr>
      </p:pic>
    </p:spTree>
    <p:extLst>
      <p:ext uri="{BB962C8B-B14F-4D97-AF65-F5344CB8AC3E}">
        <p14:creationId xmlns:p14="http://schemas.microsoft.com/office/powerpoint/2010/main" val="125858560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72901DF-7842-4523-8109-FF82A1DCD365}"/>
              </a:ext>
            </a:extLst>
          </p:cNvPr>
          <p:cNvSpPr>
            <a:spLocks noGrp="1"/>
          </p:cNvSpPr>
          <p:nvPr>
            <p:ph type="title"/>
          </p:nvPr>
        </p:nvSpPr>
        <p:spPr>
          <a:xfrm>
            <a:off x="838200" y="101175"/>
            <a:ext cx="10515600" cy="1325563"/>
          </a:xfrm>
        </p:spPr>
        <p:txBody>
          <a:bodyPr>
            <a:normAutofit/>
          </a:bodyPr>
          <a:lstStyle/>
          <a:p>
            <a:r>
              <a:rPr lang="en-US" sz="3200" b="1" dirty="0">
                <a:latin typeface="Arial" panose="020B0604020202020204" pitchFamily="34" charset="0"/>
                <a:cs typeface="Arial" panose="020B0604020202020204" pitchFamily="34" charset="0"/>
              </a:rPr>
              <a:t>Advantages of Divide and Conquer Algorithm</a:t>
            </a:r>
            <a:endParaRPr lang="en-IN" sz="3200" b="1"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 xmlns:a16="http://schemas.microsoft.com/office/drawing/2014/main" id="{E11100E3-50B8-41A6-86F7-7D3365E6AE4C}"/>
              </a:ext>
            </a:extLst>
          </p:cNvPr>
          <p:cNvSpPr>
            <a:spLocks noGrp="1"/>
          </p:cNvSpPr>
          <p:nvPr>
            <p:ph idx="1"/>
          </p:nvPr>
        </p:nvSpPr>
        <p:spPr>
          <a:xfrm>
            <a:off x="838200" y="1036948"/>
            <a:ext cx="10515600" cy="5719877"/>
          </a:xfrm>
        </p:spPr>
        <p:txBody>
          <a:bodyPr>
            <a:normAutofit/>
          </a:bodyPr>
          <a:lstStyle/>
          <a:p>
            <a:pPr algn="just">
              <a:lnSpc>
                <a:spcPct val="150000"/>
              </a:lnSpc>
            </a:pPr>
            <a:r>
              <a:rPr lang="en-US" sz="2000" dirty="0">
                <a:latin typeface="Arial" panose="020B0604020202020204" pitchFamily="34" charset="0"/>
                <a:cs typeface="Arial" panose="020B0604020202020204" pitchFamily="34" charset="0"/>
              </a:rPr>
              <a:t>The complexity for the multiplication of two matrices using the naive method is </a:t>
            </a:r>
            <a:r>
              <a:rPr lang="en-IN" sz="2000" dirty="0">
                <a:latin typeface="Arial" panose="020B0604020202020204" pitchFamily="34" charset="0"/>
                <a:cs typeface="Arial" panose="020B0604020202020204" pitchFamily="34" charset="0"/>
              </a:rPr>
              <a:t>0</a:t>
            </a:r>
            <a:r>
              <a:rPr lang="en-IN" sz="2000" b="0" i="0" dirty="0">
                <a:effectLst/>
                <a:latin typeface="Arial" panose="020B0604020202020204" pitchFamily="34" charset="0"/>
                <a:cs typeface="Arial" panose="020B0604020202020204" pitchFamily="34" charset="0"/>
              </a:rPr>
              <a:t>(n</a:t>
            </a:r>
            <a:r>
              <a:rPr lang="en-IN" sz="2000" b="0" i="0" baseline="30000" dirty="0">
                <a:effectLst/>
                <a:latin typeface="Arial" panose="020B0604020202020204" pitchFamily="34" charset="0"/>
                <a:cs typeface="Arial" panose="020B0604020202020204" pitchFamily="34" charset="0"/>
              </a:rPr>
              <a:t>3</a:t>
            </a:r>
            <a:r>
              <a:rPr lang="en-IN" sz="2000" b="0" i="0" dirty="0">
                <a:effectLst/>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whereas using the divide and conquer approach (i.e. Strassen's matrix multiplication) is </a:t>
            </a:r>
            <a:r>
              <a:rPr lang="en-IN" sz="2000" dirty="0">
                <a:latin typeface="Arial" panose="020B0604020202020204" pitchFamily="34" charset="0"/>
                <a:cs typeface="Arial" panose="020B0604020202020204" pitchFamily="34" charset="0"/>
              </a:rPr>
              <a:t>0</a:t>
            </a:r>
            <a:r>
              <a:rPr lang="en-IN" sz="2000" b="0" i="0" dirty="0">
                <a:effectLst/>
                <a:latin typeface="Arial" panose="020B0604020202020204" pitchFamily="34" charset="0"/>
                <a:cs typeface="Arial" panose="020B0604020202020204" pitchFamily="34" charset="0"/>
              </a:rPr>
              <a:t>(n</a:t>
            </a:r>
            <a:r>
              <a:rPr lang="en-IN" sz="2000" b="0" i="0" baseline="30000" dirty="0">
                <a:effectLst/>
                <a:latin typeface="Arial" panose="020B0604020202020204" pitchFamily="34" charset="0"/>
                <a:cs typeface="Arial" panose="020B0604020202020204" pitchFamily="34" charset="0"/>
              </a:rPr>
              <a:t>2.8074</a:t>
            </a:r>
            <a:r>
              <a:rPr lang="en-IN" sz="2000" b="0" i="0" dirty="0">
                <a:effectLst/>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This approach also simplifies other problems, such as the Tower of Hanoi.</a:t>
            </a:r>
          </a:p>
          <a:p>
            <a:pPr algn="just">
              <a:lnSpc>
                <a:spcPct val="150000"/>
              </a:lnSpc>
            </a:pPr>
            <a:r>
              <a:rPr lang="en-US" sz="2000" dirty="0">
                <a:latin typeface="Arial" panose="020B0604020202020204" pitchFamily="34" charset="0"/>
                <a:cs typeface="Arial" panose="020B0604020202020204" pitchFamily="34" charset="0"/>
              </a:rPr>
              <a:t>This approach is suitable for multiprocessing systems.</a:t>
            </a:r>
          </a:p>
          <a:p>
            <a:pPr algn="just">
              <a:lnSpc>
                <a:spcPct val="150000"/>
              </a:lnSpc>
            </a:pPr>
            <a:r>
              <a:rPr lang="en-US" sz="2000" dirty="0">
                <a:latin typeface="Arial" panose="020B0604020202020204" pitchFamily="34" charset="0"/>
                <a:cs typeface="Arial" panose="020B0604020202020204" pitchFamily="34" charset="0"/>
              </a:rPr>
              <a:t>It makes efficient use of memory caches.</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8346059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EA05FD7-9245-4937-92AF-12F2CCB5F426}"/>
              </a:ext>
            </a:extLst>
          </p:cNvPr>
          <p:cNvSpPr>
            <a:spLocks noGrp="1"/>
          </p:cNvSpPr>
          <p:nvPr>
            <p:ph type="title"/>
          </p:nvPr>
        </p:nvSpPr>
        <p:spPr>
          <a:xfrm>
            <a:off x="766483" y="367553"/>
            <a:ext cx="10515600" cy="753036"/>
          </a:xfrm>
        </p:spPr>
        <p:txBody>
          <a:bodyPr>
            <a:noAutofit/>
          </a:bodyPr>
          <a:lstStyle/>
          <a:p>
            <a:r>
              <a:rPr lang="en-IN" sz="3200" b="1" dirty="0">
                <a:latin typeface="Arial" panose="020B0604020202020204" pitchFamily="34" charset="0"/>
                <a:cs typeface="Arial" panose="020B0604020202020204" pitchFamily="34" charset="0"/>
              </a:rPr>
              <a:t>Divide and Conquer Applications</a:t>
            </a:r>
            <a:br>
              <a:rPr lang="en-IN" sz="3200" b="1" dirty="0">
                <a:latin typeface="Arial" panose="020B0604020202020204" pitchFamily="34" charset="0"/>
                <a:cs typeface="Arial" panose="020B0604020202020204" pitchFamily="34" charset="0"/>
              </a:rPr>
            </a:br>
            <a:endParaRPr lang="en-IN" sz="3200" b="1"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 xmlns:a16="http://schemas.microsoft.com/office/drawing/2014/main" id="{E06DCBD3-E94C-4F56-8D81-911292976201}"/>
              </a:ext>
            </a:extLst>
          </p:cNvPr>
          <p:cNvSpPr>
            <a:spLocks noGrp="1"/>
          </p:cNvSpPr>
          <p:nvPr>
            <p:ph idx="1"/>
          </p:nvPr>
        </p:nvSpPr>
        <p:spPr>
          <a:xfrm>
            <a:off x="838200" y="1030942"/>
            <a:ext cx="10515600" cy="5352210"/>
          </a:xfrm>
        </p:spPr>
        <p:txBody>
          <a:bodyPr>
            <a:normAutofit/>
          </a:bodyPr>
          <a:lstStyle/>
          <a:p>
            <a:r>
              <a:rPr lang="en-IN" sz="2000" dirty="0">
                <a:latin typeface="Arial" panose="020B0604020202020204" pitchFamily="34" charset="0"/>
                <a:cs typeface="Arial" panose="020B0604020202020204" pitchFamily="34" charset="0"/>
              </a:rPr>
              <a:t>Binary Search.</a:t>
            </a:r>
          </a:p>
          <a:p>
            <a:r>
              <a:rPr lang="en-IN" sz="2000" dirty="0">
                <a:latin typeface="Arial" panose="020B0604020202020204" pitchFamily="34" charset="0"/>
                <a:cs typeface="Arial" panose="020B0604020202020204" pitchFamily="34" charset="0"/>
              </a:rPr>
              <a:t>Merge Sort.</a:t>
            </a:r>
          </a:p>
          <a:p>
            <a:r>
              <a:rPr lang="en-IN" sz="2000" dirty="0">
                <a:latin typeface="Arial" panose="020B0604020202020204" pitchFamily="34" charset="0"/>
                <a:cs typeface="Arial" panose="020B0604020202020204" pitchFamily="34" charset="0"/>
              </a:rPr>
              <a:t>Quick Sort.</a:t>
            </a:r>
          </a:p>
          <a:p>
            <a:r>
              <a:rPr lang="en-IN" sz="2000" dirty="0">
                <a:latin typeface="Arial" panose="020B0604020202020204" pitchFamily="34" charset="0"/>
                <a:cs typeface="Arial" panose="020B0604020202020204" pitchFamily="34" charset="0"/>
              </a:rPr>
              <a:t>Strassen's Matrix multiplication.</a:t>
            </a:r>
          </a:p>
          <a:p>
            <a:r>
              <a:rPr lang="en-IN" sz="2000" dirty="0">
                <a:latin typeface="Arial" panose="020B0604020202020204" pitchFamily="34" charset="0"/>
                <a:cs typeface="Arial" panose="020B0604020202020204" pitchFamily="34" charset="0"/>
              </a:rPr>
              <a:t>Karatsuba Algorithm.</a:t>
            </a:r>
          </a:p>
        </p:txBody>
      </p:sp>
    </p:spTree>
    <p:extLst>
      <p:ext uri="{BB962C8B-B14F-4D97-AF65-F5344CB8AC3E}">
        <p14:creationId xmlns:p14="http://schemas.microsoft.com/office/powerpoint/2010/main" val="382172775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B8B6A67-E341-4A26-A4B7-DA7D63F513C7}"/>
              </a:ext>
            </a:extLst>
          </p:cNvPr>
          <p:cNvSpPr>
            <a:spLocks noGrp="1"/>
          </p:cNvSpPr>
          <p:nvPr>
            <p:ph type="title"/>
          </p:nvPr>
        </p:nvSpPr>
        <p:spPr>
          <a:xfrm>
            <a:off x="838200" y="365126"/>
            <a:ext cx="10515600" cy="692710"/>
          </a:xfrm>
        </p:spPr>
        <p:txBody>
          <a:bodyPr>
            <a:normAutofit/>
          </a:bodyPr>
          <a:lstStyle/>
          <a:p>
            <a:r>
              <a:rPr lang="en-IN" sz="3200" b="1" dirty="0">
                <a:latin typeface="Arial" panose="020B0604020202020204" pitchFamily="34" charset="0"/>
                <a:cs typeface="Arial" panose="020B0604020202020204" pitchFamily="34" charset="0"/>
              </a:rPr>
              <a:t>Stack Data Structure</a:t>
            </a:r>
          </a:p>
        </p:txBody>
      </p:sp>
      <p:sp>
        <p:nvSpPr>
          <p:cNvPr id="3" name="Content Placeholder 2">
            <a:extLst>
              <a:ext uri="{FF2B5EF4-FFF2-40B4-BE49-F238E27FC236}">
                <a16:creationId xmlns="" xmlns:a16="http://schemas.microsoft.com/office/drawing/2014/main" id="{66925A29-38E5-4796-B393-922F6DF8A203}"/>
              </a:ext>
            </a:extLst>
          </p:cNvPr>
          <p:cNvSpPr>
            <a:spLocks noGrp="1"/>
          </p:cNvSpPr>
          <p:nvPr>
            <p:ph idx="1"/>
          </p:nvPr>
        </p:nvSpPr>
        <p:spPr>
          <a:xfrm>
            <a:off x="838200" y="1057836"/>
            <a:ext cx="10515600" cy="5119127"/>
          </a:xfrm>
        </p:spPr>
        <p:txBody>
          <a:bodyPr>
            <a:normAutofit/>
          </a:bodyPr>
          <a:lstStyle/>
          <a:p>
            <a:pPr algn="just">
              <a:lnSpc>
                <a:spcPct val="150000"/>
              </a:lnSpc>
            </a:pPr>
            <a:r>
              <a:rPr lang="en-US" sz="2000" dirty="0">
                <a:latin typeface="Arial" panose="020B0604020202020204" pitchFamily="34" charset="0"/>
                <a:cs typeface="Arial" panose="020B0604020202020204" pitchFamily="34" charset="0"/>
              </a:rPr>
              <a:t>A stack is a linear data structure that follows the principle of Last In First Out (LIFO). This means the last element inserted inside the stack is removed first.</a:t>
            </a:r>
            <a:endParaRPr lang="en-IN" sz="20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 xmlns:a16="http://schemas.microsoft.com/office/drawing/2014/main" id="{F25A13D7-A6F5-41B3-A302-E57B782D61C9}"/>
              </a:ext>
            </a:extLst>
          </p:cNvPr>
          <p:cNvPicPr>
            <a:picLocks noChangeAspect="1"/>
          </p:cNvPicPr>
          <p:nvPr/>
        </p:nvPicPr>
        <p:blipFill>
          <a:blip r:embed="rId2"/>
          <a:stretch>
            <a:fillRect/>
          </a:stretch>
        </p:blipFill>
        <p:spPr>
          <a:xfrm>
            <a:off x="3020282" y="2370109"/>
            <a:ext cx="6151436" cy="3618492"/>
          </a:xfrm>
          <a:prstGeom prst="rect">
            <a:avLst/>
          </a:prstGeom>
        </p:spPr>
      </p:pic>
    </p:spTree>
    <p:extLst>
      <p:ext uri="{BB962C8B-B14F-4D97-AF65-F5344CB8AC3E}">
        <p14:creationId xmlns:p14="http://schemas.microsoft.com/office/powerpoint/2010/main" val="337199644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D4EA5CF-A45E-4ABE-A959-18ED50D8ED5A}"/>
              </a:ext>
            </a:extLst>
          </p:cNvPr>
          <p:cNvSpPr>
            <a:spLocks noGrp="1"/>
          </p:cNvSpPr>
          <p:nvPr>
            <p:ph type="title"/>
          </p:nvPr>
        </p:nvSpPr>
        <p:spPr>
          <a:xfrm>
            <a:off x="838200" y="285376"/>
            <a:ext cx="10515600" cy="791322"/>
          </a:xfrm>
        </p:spPr>
        <p:txBody>
          <a:bodyPr>
            <a:normAutofit/>
          </a:bodyPr>
          <a:lstStyle/>
          <a:p>
            <a:r>
              <a:rPr lang="en-IN" sz="3200" b="1" dirty="0">
                <a:latin typeface="Arial" panose="020B0604020202020204" pitchFamily="34" charset="0"/>
                <a:cs typeface="Arial" panose="020B0604020202020204" pitchFamily="34" charset="0"/>
              </a:rPr>
              <a:t>LIFO Principle of Stack</a:t>
            </a:r>
          </a:p>
        </p:txBody>
      </p:sp>
      <p:sp>
        <p:nvSpPr>
          <p:cNvPr id="3" name="Content Placeholder 2">
            <a:extLst>
              <a:ext uri="{FF2B5EF4-FFF2-40B4-BE49-F238E27FC236}">
                <a16:creationId xmlns="" xmlns:a16="http://schemas.microsoft.com/office/drawing/2014/main" id="{6B1C1A58-6439-43D8-B589-203ACC6A2862}"/>
              </a:ext>
            </a:extLst>
          </p:cNvPr>
          <p:cNvSpPr>
            <a:spLocks noGrp="1"/>
          </p:cNvSpPr>
          <p:nvPr>
            <p:ph idx="1"/>
          </p:nvPr>
        </p:nvSpPr>
        <p:spPr>
          <a:xfrm>
            <a:off x="838200" y="1004046"/>
            <a:ext cx="10515600" cy="5568577"/>
          </a:xfrm>
        </p:spPr>
        <p:txBody>
          <a:bodyPr>
            <a:normAutofit/>
          </a:bodyPr>
          <a:lstStyle/>
          <a:p>
            <a:pPr>
              <a:lnSpc>
                <a:spcPct val="150000"/>
              </a:lnSpc>
            </a:pPr>
            <a:r>
              <a:rPr lang="en-US" sz="2000" dirty="0">
                <a:latin typeface="Arial" panose="020B0604020202020204" pitchFamily="34" charset="0"/>
                <a:cs typeface="Arial" panose="020B0604020202020204" pitchFamily="34" charset="0"/>
              </a:rPr>
              <a:t>In programming terms, putting an item on top of the stack is called push and removing an item is called pop.</a:t>
            </a:r>
          </a:p>
          <a:p>
            <a:pPr marL="0" indent="0">
              <a:lnSpc>
                <a:spcPct val="150000"/>
              </a:lnSpc>
              <a:buNone/>
            </a:pPr>
            <a:endParaRPr lang="en-IN" sz="20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 xmlns:a16="http://schemas.microsoft.com/office/drawing/2014/main" id="{DC8CF008-C13B-482A-B627-88347719C2EE}"/>
              </a:ext>
            </a:extLst>
          </p:cNvPr>
          <p:cNvPicPr>
            <a:picLocks noChangeAspect="1"/>
          </p:cNvPicPr>
          <p:nvPr/>
        </p:nvPicPr>
        <p:blipFill>
          <a:blip r:embed="rId2"/>
          <a:stretch>
            <a:fillRect/>
          </a:stretch>
        </p:blipFill>
        <p:spPr>
          <a:xfrm>
            <a:off x="2984459" y="2214283"/>
            <a:ext cx="6223082" cy="4084965"/>
          </a:xfrm>
          <a:prstGeom prst="rect">
            <a:avLst/>
          </a:prstGeom>
        </p:spPr>
      </p:pic>
    </p:spTree>
    <p:extLst>
      <p:ext uri="{BB962C8B-B14F-4D97-AF65-F5344CB8AC3E}">
        <p14:creationId xmlns:p14="http://schemas.microsoft.com/office/powerpoint/2010/main" val="6665867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15FA25A-ED63-4F80-BFDE-FBC76BCE53C4}"/>
              </a:ext>
            </a:extLst>
          </p:cNvPr>
          <p:cNvSpPr>
            <a:spLocks noGrp="1"/>
          </p:cNvSpPr>
          <p:nvPr>
            <p:ph type="title"/>
          </p:nvPr>
        </p:nvSpPr>
        <p:spPr>
          <a:xfrm>
            <a:off x="838200" y="365125"/>
            <a:ext cx="10515600" cy="800287"/>
          </a:xfrm>
        </p:spPr>
        <p:txBody>
          <a:bodyPr>
            <a:normAutofit fontScale="90000"/>
          </a:bodyPr>
          <a:lstStyle/>
          <a:p>
            <a:r>
              <a:rPr lang="en-IN" sz="3200" b="1" dirty="0">
                <a:latin typeface="Arial" panose="020B0604020202020204" pitchFamily="34" charset="0"/>
                <a:cs typeface="Arial" panose="020B0604020202020204" pitchFamily="34" charset="0"/>
              </a:rPr>
              <a:t>Basic Operations of Stack</a:t>
            </a:r>
            <a:br>
              <a:rPr lang="en-IN" sz="3200" b="1" dirty="0">
                <a:latin typeface="Arial" panose="020B0604020202020204" pitchFamily="34" charset="0"/>
                <a:cs typeface="Arial" panose="020B0604020202020204" pitchFamily="34" charset="0"/>
              </a:rPr>
            </a:br>
            <a:endParaRPr lang="en-IN" sz="3200" b="1"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 xmlns:a16="http://schemas.microsoft.com/office/drawing/2014/main" id="{C4E89631-B4AC-4FBF-92AE-2DE23E32FCA9}"/>
              </a:ext>
            </a:extLst>
          </p:cNvPr>
          <p:cNvSpPr>
            <a:spLocks noGrp="1"/>
          </p:cNvSpPr>
          <p:nvPr>
            <p:ph idx="1"/>
          </p:nvPr>
        </p:nvSpPr>
        <p:spPr>
          <a:xfrm>
            <a:off x="838200" y="977153"/>
            <a:ext cx="10515600" cy="5199810"/>
          </a:xfrm>
        </p:spPr>
        <p:txBody>
          <a:bodyPr>
            <a:normAutofit/>
          </a:bodyPr>
          <a:lstStyle/>
          <a:p>
            <a:pPr algn="just">
              <a:lnSpc>
                <a:spcPct val="150000"/>
              </a:lnSpc>
            </a:pPr>
            <a:r>
              <a:rPr lang="en-US" sz="2000" dirty="0">
                <a:latin typeface="Arial" panose="020B0604020202020204" pitchFamily="34" charset="0"/>
                <a:cs typeface="Arial" panose="020B0604020202020204" pitchFamily="34" charset="0"/>
              </a:rPr>
              <a:t>There are some basic operations that allow us to perform different actions on a stack.</a:t>
            </a:r>
          </a:p>
          <a:p>
            <a:pPr lvl="1" algn="just">
              <a:lnSpc>
                <a:spcPct val="150000"/>
              </a:lnSpc>
              <a:buFont typeface="Wingdings" panose="05000000000000000000" pitchFamily="2" charset="2"/>
              <a:buChar char="Ø"/>
            </a:pPr>
            <a:r>
              <a:rPr lang="en-US" sz="2000" b="1" dirty="0">
                <a:latin typeface="Arial" panose="020B0604020202020204" pitchFamily="34" charset="0"/>
                <a:cs typeface="Arial" panose="020B0604020202020204" pitchFamily="34" charset="0"/>
              </a:rPr>
              <a:t>Push: </a:t>
            </a:r>
            <a:r>
              <a:rPr lang="en-US" sz="2000" dirty="0">
                <a:latin typeface="Arial" panose="020B0604020202020204" pitchFamily="34" charset="0"/>
                <a:cs typeface="Arial" panose="020B0604020202020204" pitchFamily="34" charset="0"/>
              </a:rPr>
              <a:t>Add an element to the top of a stack.</a:t>
            </a:r>
          </a:p>
          <a:p>
            <a:pPr lvl="1" algn="just">
              <a:lnSpc>
                <a:spcPct val="150000"/>
              </a:lnSpc>
              <a:buFont typeface="Wingdings" panose="05000000000000000000" pitchFamily="2" charset="2"/>
              <a:buChar char="Ø"/>
            </a:pPr>
            <a:r>
              <a:rPr lang="en-US" sz="2000" b="1" dirty="0">
                <a:latin typeface="Arial" panose="020B0604020202020204" pitchFamily="34" charset="0"/>
                <a:cs typeface="Arial" panose="020B0604020202020204" pitchFamily="34" charset="0"/>
              </a:rPr>
              <a:t>Pop: </a:t>
            </a:r>
            <a:r>
              <a:rPr lang="en-US" sz="2000" dirty="0">
                <a:latin typeface="Arial" panose="020B0604020202020204" pitchFamily="34" charset="0"/>
                <a:cs typeface="Arial" panose="020B0604020202020204" pitchFamily="34" charset="0"/>
              </a:rPr>
              <a:t>Remove an element from the top of a stack.</a:t>
            </a:r>
          </a:p>
          <a:p>
            <a:pPr lvl="1" algn="just">
              <a:lnSpc>
                <a:spcPct val="150000"/>
              </a:lnSpc>
              <a:buFont typeface="Wingdings" panose="05000000000000000000" pitchFamily="2" charset="2"/>
              <a:buChar char="Ø"/>
            </a:pPr>
            <a:r>
              <a:rPr lang="en-US" sz="2000" b="1" dirty="0" err="1">
                <a:latin typeface="Arial" panose="020B0604020202020204" pitchFamily="34" charset="0"/>
                <a:cs typeface="Arial" panose="020B0604020202020204" pitchFamily="34" charset="0"/>
              </a:rPr>
              <a:t>IsEmpty</a:t>
            </a:r>
            <a:r>
              <a:rPr lang="en-US" sz="2000" b="1"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Check if the stack is empty.</a:t>
            </a:r>
          </a:p>
          <a:p>
            <a:pPr lvl="1" algn="just">
              <a:lnSpc>
                <a:spcPct val="150000"/>
              </a:lnSpc>
              <a:buFont typeface="Wingdings" panose="05000000000000000000" pitchFamily="2" charset="2"/>
              <a:buChar char="Ø"/>
            </a:pPr>
            <a:r>
              <a:rPr lang="en-US" sz="2000" b="1" dirty="0" err="1">
                <a:latin typeface="Arial" panose="020B0604020202020204" pitchFamily="34" charset="0"/>
                <a:cs typeface="Arial" panose="020B0604020202020204" pitchFamily="34" charset="0"/>
              </a:rPr>
              <a:t>IsFull</a:t>
            </a:r>
            <a:r>
              <a:rPr lang="en-US" sz="2000" b="1"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Check if the stack is full.</a:t>
            </a:r>
          </a:p>
          <a:p>
            <a:pPr lvl="1" algn="just">
              <a:lnSpc>
                <a:spcPct val="150000"/>
              </a:lnSpc>
              <a:buFont typeface="Wingdings" panose="05000000000000000000" pitchFamily="2" charset="2"/>
              <a:buChar char="Ø"/>
            </a:pPr>
            <a:r>
              <a:rPr lang="en-US" sz="2000" b="1" dirty="0">
                <a:latin typeface="Arial" panose="020B0604020202020204" pitchFamily="34" charset="0"/>
                <a:cs typeface="Arial" panose="020B0604020202020204" pitchFamily="34" charset="0"/>
              </a:rPr>
              <a:t>Peek: </a:t>
            </a:r>
            <a:r>
              <a:rPr lang="en-US" sz="2000" dirty="0">
                <a:latin typeface="Arial" panose="020B0604020202020204" pitchFamily="34" charset="0"/>
                <a:cs typeface="Arial" panose="020B0604020202020204" pitchFamily="34" charset="0"/>
              </a:rPr>
              <a:t>Get the value of the top element without removing it.</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1589595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FCB1AA3-B2B7-41B2-AEA8-13F902F49CA7}"/>
              </a:ext>
            </a:extLst>
          </p:cNvPr>
          <p:cNvSpPr>
            <a:spLocks noGrp="1"/>
          </p:cNvSpPr>
          <p:nvPr>
            <p:ph type="title"/>
          </p:nvPr>
        </p:nvSpPr>
        <p:spPr>
          <a:xfrm>
            <a:off x="838200" y="365126"/>
            <a:ext cx="10515600" cy="728568"/>
          </a:xfrm>
        </p:spPr>
        <p:txBody>
          <a:bodyPr>
            <a:normAutofit/>
          </a:bodyPr>
          <a:lstStyle/>
          <a:p>
            <a:r>
              <a:rPr lang="en-US" sz="3200" b="1" dirty="0">
                <a:latin typeface="Arial" panose="020B0604020202020204" pitchFamily="34" charset="0"/>
                <a:cs typeface="Arial" panose="020B0604020202020204" pitchFamily="34" charset="0"/>
              </a:rPr>
              <a:t>Working of Stack Data Structure</a:t>
            </a:r>
            <a:endParaRPr lang="en-IN" sz="3200" b="1"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 xmlns:a16="http://schemas.microsoft.com/office/drawing/2014/main" id="{4EFA8012-0B5B-45AB-B659-B882CDB3F874}"/>
              </a:ext>
            </a:extLst>
          </p:cNvPr>
          <p:cNvSpPr>
            <a:spLocks noGrp="1"/>
          </p:cNvSpPr>
          <p:nvPr>
            <p:ph idx="1"/>
          </p:nvPr>
        </p:nvSpPr>
        <p:spPr>
          <a:xfrm>
            <a:off x="341050" y="1209104"/>
            <a:ext cx="11759214" cy="5399180"/>
          </a:xfrm>
        </p:spPr>
        <p:txBody>
          <a:bodyPr>
            <a:normAutofit/>
          </a:bodyPr>
          <a:lstStyle/>
          <a:p>
            <a:pPr algn="just">
              <a:lnSpc>
                <a:spcPct val="150000"/>
              </a:lnSpc>
            </a:pPr>
            <a:r>
              <a:rPr lang="en-US" sz="1800" dirty="0">
                <a:latin typeface="Arial" panose="020B0604020202020204" pitchFamily="34" charset="0"/>
                <a:cs typeface="Arial" panose="020B0604020202020204" pitchFamily="34" charset="0"/>
              </a:rPr>
              <a:t>The operations work as follows:</a:t>
            </a:r>
          </a:p>
          <a:p>
            <a:pPr lvl="1" algn="just">
              <a:lnSpc>
                <a:spcPct val="150000"/>
              </a:lnSpc>
              <a:buFont typeface="Wingdings" panose="05000000000000000000" pitchFamily="2" charset="2"/>
              <a:buChar char="Ø"/>
            </a:pPr>
            <a:r>
              <a:rPr lang="en-US" sz="1800" dirty="0">
                <a:latin typeface="Arial" panose="020B0604020202020204" pitchFamily="34" charset="0"/>
                <a:cs typeface="Arial" panose="020B0604020202020204" pitchFamily="34" charset="0"/>
              </a:rPr>
              <a:t>A pointer called TOP is used to keep track of the top element in the stack.</a:t>
            </a:r>
          </a:p>
          <a:p>
            <a:pPr lvl="1" algn="just">
              <a:lnSpc>
                <a:spcPct val="150000"/>
              </a:lnSpc>
              <a:buFont typeface="Wingdings" panose="05000000000000000000" pitchFamily="2" charset="2"/>
              <a:buChar char="Ø"/>
            </a:pPr>
            <a:r>
              <a:rPr lang="en-US" sz="1800" dirty="0">
                <a:latin typeface="Arial" panose="020B0604020202020204" pitchFamily="34" charset="0"/>
                <a:cs typeface="Arial" panose="020B0604020202020204" pitchFamily="34" charset="0"/>
              </a:rPr>
              <a:t>When initializing the stack, we set its value to -1 so that we can check if the stack is empty by comparing TOP == -1.</a:t>
            </a:r>
          </a:p>
          <a:p>
            <a:pPr lvl="1" algn="just">
              <a:lnSpc>
                <a:spcPct val="150000"/>
              </a:lnSpc>
              <a:buFont typeface="Wingdings" panose="05000000000000000000" pitchFamily="2" charset="2"/>
              <a:buChar char="Ø"/>
            </a:pPr>
            <a:r>
              <a:rPr lang="en-US" sz="1800" dirty="0">
                <a:latin typeface="Arial" panose="020B0604020202020204" pitchFamily="34" charset="0"/>
                <a:cs typeface="Arial" panose="020B0604020202020204" pitchFamily="34" charset="0"/>
              </a:rPr>
              <a:t>On pushing an element, we increase the value of TOP and place the new element in the position pointed to by TOP.</a:t>
            </a:r>
          </a:p>
          <a:p>
            <a:pPr lvl="1" algn="just">
              <a:lnSpc>
                <a:spcPct val="150000"/>
              </a:lnSpc>
              <a:buFont typeface="Wingdings" panose="05000000000000000000" pitchFamily="2" charset="2"/>
              <a:buChar char="Ø"/>
            </a:pPr>
            <a:r>
              <a:rPr lang="en-US" sz="1800" dirty="0">
                <a:latin typeface="Arial" panose="020B0604020202020204" pitchFamily="34" charset="0"/>
                <a:cs typeface="Arial" panose="020B0604020202020204" pitchFamily="34" charset="0"/>
              </a:rPr>
              <a:t>On popping an element, we return the element pointed to by TOP and reduce its value.</a:t>
            </a:r>
          </a:p>
          <a:p>
            <a:pPr lvl="1" algn="just">
              <a:lnSpc>
                <a:spcPct val="150000"/>
              </a:lnSpc>
              <a:buFont typeface="Wingdings" panose="05000000000000000000" pitchFamily="2" charset="2"/>
              <a:buChar char="Ø"/>
            </a:pPr>
            <a:r>
              <a:rPr lang="en-US" sz="1800" dirty="0">
                <a:latin typeface="Arial" panose="020B0604020202020204" pitchFamily="34" charset="0"/>
                <a:cs typeface="Arial" panose="020B0604020202020204" pitchFamily="34" charset="0"/>
              </a:rPr>
              <a:t>Before pushing, we check if the stack is already full.</a:t>
            </a:r>
          </a:p>
          <a:p>
            <a:pPr lvl="1" algn="just">
              <a:lnSpc>
                <a:spcPct val="150000"/>
              </a:lnSpc>
              <a:buFont typeface="Wingdings" panose="05000000000000000000" pitchFamily="2" charset="2"/>
              <a:buChar char="Ø"/>
            </a:pPr>
            <a:r>
              <a:rPr lang="en-US" sz="1800" dirty="0">
                <a:latin typeface="Arial" panose="020B0604020202020204" pitchFamily="34" charset="0"/>
                <a:cs typeface="Arial" panose="020B0604020202020204" pitchFamily="34" charset="0"/>
              </a:rPr>
              <a:t>Before popping, we check if the stack is already empty.</a:t>
            </a:r>
            <a:endParaRPr lang="en-IN" sz="1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792481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 xmlns:a16="http://schemas.microsoft.com/office/drawing/2014/main" id="{CBB78511-9631-49C2-A3C3-F09D908F2124}"/>
              </a:ext>
            </a:extLst>
          </p:cNvPr>
          <p:cNvPicPr>
            <a:picLocks noGrp="1" noChangeAspect="1"/>
          </p:cNvPicPr>
          <p:nvPr>
            <p:ph idx="1"/>
          </p:nvPr>
        </p:nvPicPr>
        <p:blipFill>
          <a:blip r:embed="rId2"/>
          <a:stretch>
            <a:fillRect/>
          </a:stretch>
        </p:blipFill>
        <p:spPr>
          <a:xfrm>
            <a:off x="1441038" y="762203"/>
            <a:ext cx="7821781" cy="4484372"/>
          </a:xfrm>
        </p:spPr>
      </p:pic>
    </p:spTree>
    <p:extLst>
      <p:ext uri="{BB962C8B-B14F-4D97-AF65-F5344CB8AC3E}">
        <p14:creationId xmlns:p14="http://schemas.microsoft.com/office/powerpoint/2010/main" val="150501044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6E63D211-7FF7-4B63-9623-14AD6947B041}"/>
              </a:ext>
            </a:extLst>
          </p:cNvPr>
          <p:cNvSpPr>
            <a:spLocks noGrp="1"/>
          </p:cNvSpPr>
          <p:nvPr>
            <p:ph idx="1"/>
          </p:nvPr>
        </p:nvSpPr>
        <p:spPr>
          <a:xfrm>
            <a:off x="838200" y="131975"/>
            <a:ext cx="10515600" cy="6044988"/>
          </a:xfrm>
        </p:spPr>
        <p:txBody>
          <a:bodyPr>
            <a:normAutofit/>
          </a:bodyPr>
          <a:lstStyle/>
          <a:p>
            <a:pPr marL="0" indent="0">
              <a:buNone/>
            </a:pPr>
            <a:r>
              <a:rPr lang="en-IN" sz="2000" b="1" dirty="0">
                <a:latin typeface="Arial" panose="020B0604020202020204" pitchFamily="34" charset="0"/>
                <a:cs typeface="Arial" panose="020B0604020202020204" pitchFamily="34" charset="0"/>
              </a:rPr>
              <a:t>1. Array Data Structure</a:t>
            </a:r>
          </a:p>
          <a:p>
            <a:pPr>
              <a:lnSpc>
                <a:spcPct val="150000"/>
              </a:lnSpc>
            </a:pPr>
            <a:r>
              <a:rPr lang="en-US" sz="2000" dirty="0">
                <a:latin typeface="Arial" panose="020B0604020202020204" pitchFamily="34" charset="0"/>
                <a:cs typeface="Arial" panose="020B0604020202020204" pitchFamily="34" charset="0"/>
              </a:rPr>
              <a:t>In an array, elements in memory are arranged in continuous memory.</a:t>
            </a:r>
          </a:p>
          <a:p>
            <a:pPr>
              <a:lnSpc>
                <a:spcPct val="150000"/>
              </a:lnSpc>
            </a:pPr>
            <a:r>
              <a:rPr lang="en-US" sz="2000" dirty="0">
                <a:latin typeface="Arial" panose="020B0604020202020204" pitchFamily="34" charset="0"/>
                <a:cs typeface="Arial" panose="020B0604020202020204" pitchFamily="34" charset="0"/>
              </a:rPr>
              <a:t>All the elements of an array are of the same type. </a:t>
            </a:r>
          </a:p>
          <a:p>
            <a:pPr>
              <a:lnSpc>
                <a:spcPct val="150000"/>
              </a:lnSpc>
            </a:pPr>
            <a:r>
              <a:rPr lang="en-US" sz="2000" dirty="0">
                <a:latin typeface="Arial" panose="020B0604020202020204" pitchFamily="34" charset="0"/>
                <a:cs typeface="Arial" panose="020B0604020202020204" pitchFamily="34" charset="0"/>
              </a:rPr>
              <a:t>And, the type of elements that can be stored in the form of arrays is determined by the programming language.</a:t>
            </a:r>
          </a:p>
          <a:p>
            <a:pPr>
              <a:lnSpc>
                <a:spcPct val="150000"/>
              </a:lnSpc>
            </a:pPr>
            <a:endParaRPr lang="en-US" sz="2000" dirty="0">
              <a:latin typeface="Arial" panose="020B0604020202020204" pitchFamily="34" charset="0"/>
              <a:cs typeface="Arial" panose="020B0604020202020204" pitchFamily="34" charset="0"/>
            </a:endParaRPr>
          </a:p>
          <a:p>
            <a:pPr>
              <a:lnSpc>
                <a:spcPct val="150000"/>
              </a:lnSpc>
            </a:pPr>
            <a:endParaRPr lang="en-US" sz="2000" dirty="0">
              <a:latin typeface="Arial" panose="020B0604020202020204" pitchFamily="34" charset="0"/>
              <a:cs typeface="Arial" panose="020B0604020202020204" pitchFamily="34" charset="0"/>
            </a:endParaRPr>
          </a:p>
          <a:p>
            <a:pPr>
              <a:lnSpc>
                <a:spcPct val="150000"/>
              </a:lnSpc>
            </a:pPr>
            <a:endParaRPr lang="en-US" sz="2000" dirty="0">
              <a:latin typeface="Arial" panose="020B0604020202020204" pitchFamily="34" charset="0"/>
              <a:cs typeface="Arial" panose="020B0604020202020204" pitchFamily="34" charset="0"/>
            </a:endParaRPr>
          </a:p>
          <a:p>
            <a:pPr marL="0" indent="0">
              <a:lnSpc>
                <a:spcPct val="150000"/>
              </a:lnSpc>
              <a:buNone/>
            </a:pPr>
            <a:r>
              <a:rPr lang="en-US" sz="2000" dirty="0">
                <a:latin typeface="Arial" panose="020B0604020202020204" pitchFamily="34" charset="0"/>
                <a:cs typeface="Arial" panose="020B0604020202020204" pitchFamily="34" charset="0"/>
              </a:rPr>
              <a:t>		Ex: An array with each element represented by an index</a:t>
            </a:r>
          </a:p>
          <a:p>
            <a:pPr>
              <a:lnSpc>
                <a:spcPct val="150000"/>
              </a:lnSpc>
            </a:pPr>
            <a:endParaRPr lang="en-IN" sz="2000" dirty="0">
              <a:latin typeface="Arial" panose="020B0604020202020204" pitchFamily="34" charset="0"/>
              <a:cs typeface="Arial" panose="020B0604020202020204" pitchFamily="34" charset="0"/>
            </a:endParaRPr>
          </a:p>
        </p:txBody>
      </p:sp>
      <p:pic>
        <p:nvPicPr>
          <p:cNvPr id="4" name="Picture 3">
            <a:extLst>
              <a:ext uri="{FF2B5EF4-FFF2-40B4-BE49-F238E27FC236}">
                <a16:creationId xmlns="" xmlns:a16="http://schemas.microsoft.com/office/drawing/2014/main" id="{EFE10C8D-C0B3-4EC8-93C1-C315E9BEB4EA}"/>
              </a:ext>
            </a:extLst>
          </p:cNvPr>
          <p:cNvPicPr>
            <a:picLocks noChangeAspect="1"/>
          </p:cNvPicPr>
          <p:nvPr/>
        </p:nvPicPr>
        <p:blipFill>
          <a:blip r:embed="rId2"/>
          <a:stretch>
            <a:fillRect/>
          </a:stretch>
        </p:blipFill>
        <p:spPr>
          <a:xfrm>
            <a:off x="2583682" y="2447913"/>
            <a:ext cx="5438873" cy="2455414"/>
          </a:xfrm>
          <a:prstGeom prst="rect">
            <a:avLst/>
          </a:prstGeom>
        </p:spPr>
      </p:pic>
    </p:spTree>
    <p:extLst>
      <p:ext uri="{BB962C8B-B14F-4D97-AF65-F5344CB8AC3E}">
        <p14:creationId xmlns:p14="http://schemas.microsoft.com/office/powerpoint/2010/main" val="1213819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EF90407-3A01-4A97-9A68-0956E3DCFE43}"/>
              </a:ext>
            </a:extLst>
          </p:cNvPr>
          <p:cNvSpPr>
            <a:spLocks noGrp="1"/>
          </p:cNvSpPr>
          <p:nvPr>
            <p:ph type="title"/>
          </p:nvPr>
        </p:nvSpPr>
        <p:spPr>
          <a:xfrm>
            <a:off x="838200" y="316752"/>
            <a:ext cx="10515600" cy="728569"/>
          </a:xfrm>
        </p:spPr>
        <p:txBody>
          <a:bodyPr>
            <a:normAutofit/>
          </a:bodyPr>
          <a:lstStyle/>
          <a:p>
            <a:r>
              <a:rPr lang="en-US" sz="3200" b="1" dirty="0">
                <a:latin typeface="Arial" panose="020B0604020202020204" pitchFamily="34" charset="0"/>
                <a:cs typeface="Arial" panose="020B0604020202020204" pitchFamily="34" charset="0"/>
              </a:rPr>
              <a:t>Applications of Stack Data Structure</a:t>
            </a:r>
            <a:endParaRPr lang="en-IN" sz="3200" b="1"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 xmlns:a16="http://schemas.microsoft.com/office/drawing/2014/main" id="{01BBEAEE-CA22-414A-95E4-ADA73BCE45B1}"/>
              </a:ext>
            </a:extLst>
          </p:cNvPr>
          <p:cNvSpPr>
            <a:spLocks noGrp="1"/>
          </p:cNvSpPr>
          <p:nvPr>
            <p:ph idx="1"/>
          </p:nvPr>
        </p:nvSpPr>
        <p:spPr>
          <a:xfrm>
            <a:off x="838200" y="1045320"/>
            <a:ext cx="10515600" cy="5495927"/>
          </a:xfrm>
        </p:spPr>
        <p:txBody>
          <a:bodyPr>
            <a:normAutofit/>
          </a:bodyPr>
          <a:lstStyle/>
          <a:p>
            <a:pPr algn="just">
              <a:lnSpc>
                <a:spcPct val="150000"/>
              </a:lnSpc>
            </a:pPr>
            <a:r>
              <a:rPr lang="en-US" sz="1800" b="1" dirty="0">
                <a:latin typeface="Arial" panose="020B0604020202020204" pitchFamily="34" charset="0"/>
                <a:cs typeface="Arial" panose="020B0604020202020204" pitchFamily="34" charset="0"/>
              </a:rPr>
              <a:t>To reverse a word </a:t>
            </a:r>
            <a:r>
              <a:rPr lang="en-US" sz="1800" dirty="0">
                <a:latin typeface="Arial" panose="020B0604020202020204" pitchFamily="34" charset="0"/>
                <a:cs typeface="Arial" panose="020B0604020202020204" pitchFamily="34" charset="0"/>
              </a:rPr>
              <a:t>- Put all the letters in a stack and pop them out. Because of the LIFO order of stack, you will get the letters in reverse order</a:t>
            </a:r>
            <a:r>
              <a:rPr lang="en-US" sz="1800" dirty="0" smtClean="0">
                <a:latin typeface="Arial" panose="020B0604020202020204" pitchFamily="34" charset="0"/>
                <a:cs typeface="Arial" panose="020B0604020202020204" pitchFamily="34" charset="0"/>
              </a:rPr>
              <a:t>.</a:t>
            </a:r>
          </a:p>
          <a:p>
            <a:pPr algn="just">
              <a:lnSpc>
                <a:spcPct val="150000"/>
              </a:lnSpc>
            </a:pPr>
            <a:endParaRPr lang="en-US" sz="1800" dirty="0">
              <a:latin typeface="Arial" panose="020B0604020202020204" pitchFamily="34" charset="0"/>
              <a:cs typeface="Arial" panose="020B0604020202020204" pitchFamily="34" charset="0"/>
            </a:endParaRPr>
          </a:p>
          <a:p>
            <a:pPr algn="just">
              <a:lnSpc>
                <a:spcPct val="150000"/>
              </a:lnSpc>
            </a:pPr>
            <a:r>
              <a:rPr lang="en-US" sz="1800" b="1" dirty="0">
                <a:latin typeface="Arial" panose="020B0604020202020204" pitchFamily="34" charset="0"/>
                <a:cs typeface="Arial" panose="020B0604020202020204" pitchFamily="34" charset="0"/>
              </a:rPr>
              <a:t>In compilers </a:t>
            </a:r>
            <a:r>
              <a:rPr lang="en-US" sz="1800" dirty="0">
                <a:latin typeface="Arial" panose="020B0604020202020204" pitchFamily="34" charset="0"/>
                <a:cs typeface="Arial" panose="020B0604020202020204" pitchFamily="34" charset="0"/>
              </a:rPr>
              <a:t>- Compilers use the stack to calculate the value of expressions like 2 + 4 / 5 * (7 - 9) by converting the expression to prefix or postfix form.</a:t>
            </a:r>
          </a:p>
          <a:p>
            <a:pPr algn="just">
              <a:lnSpc>
                <a:spcPct val="150000"/>
              </a:lnSpc>
            </a:pPr>
            <a:endParaRPr lang="en-US" sz="1800" b="1" dirty="0" smtClean="0">
              <a:latin typeface="Arial" panose="020B0604020202020204" pitchFamily="34" charset="0"/>
              <a:cs typeface="Arial" panose="020B0604020202020204" pitchFamily="34" charset="0"/>
            </a:endParaRPr>
          </a:p>
          <a:p>
            <a:pPr algn="just">
              <a:lnSpc>
                <a:spcPct val="150000"/>
              </a:lnSpc>
            </a:pPr>
            <a:r>
              <a:rPr lang="en-US" sz="1800" b="1" dirty="0" smtClean="0">
                <a:latin typeface="Arial" panose="020B0604020202020204" pitchFamily="34" charset="0"/>
                <a:cs typeface="Arial" panose="020B0604020202020204" pitchFamily="34" charset="0"/>
              </a:rPr>
              <a:t>In </a:t>
            </a:r>
            <a:r>
              <a:rPr lang="en-US" sz="1800" b="1" dirty="0">
                <a:latin typeface="Arial" panose="020B0604020202020204" pitchFamily="34" charset="0"/>
                <a:cs typeface="Arial" panose="020B0604020202020204" pitchFamily="34" charset="0"/>
              </a:rPr>
              <a:t>browsers </a:t>
            </a:r>
            <a:r>
              <a:rPr lang="en-US" sz="1800" dirty="0">
                <a:latin typeface="Arial" panose="020B0604020202020204" pitchFamily="34" charset="0"/>
                <a:cs typeface="Arial" panose="020B0604020202020204" pitchFamily="34" charset="0"/>
              </a:rPr>
              <a:t>- The back button in a browser saves all the URLs you have visited previously in a stack. Each time you visit a new page, it is added on top of the stack. When you press the back button, the current URL is removed from the stack, and the previous URL is accessed.</a:t>
            </a:r>
            <a:endParaRPr lang="en-IN" sz="1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21784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C1EF91F-24D3-4E77-BE42-A5391739CED2}"/>
              </a:ext>
            </a:extLst>
          </p:cNvPr>
          <p:cNvSpPr>
            <a:spLocks noGrp="1"/>
          </p:cNvSpPr>
          <p:nvPr>
            <p:ph type="title"/>
          </p:nvPr>
        </p:nvSpPr>
        <p:spPr>
          <a:xfrm>
            <a:off x="838200" y="365126"/>
            <a:ext cx="10515600" cy="845110"/>
          </a:xfrm>
        </p:spPr>
        <p:txBody>
          <a:bodyPr>
            <a:normAutofit fontScale="90000"/>
          </a:bodyPr>
          <a:lstStyle/>
          <a:p>
            <a:r>
              <a:rPr lang="en-IN" sz="3200" b="1" dirty="0">
                <a:latin typeface="Arial" panose="020B0604020202020204" pitchFamily="34" charset="0"/>
                <a:cs typeface="Arial" panose="020B0604020202020204" pitchFamily="34" charset="0"/>
              </a:rPr>
              <a:t>Lab 1: Stack implementation in Java</a:t>
            </a:r>
            <a:br>
              <a:rPr lang="en-IN" sz="3200" b="1" dirty="0">
                <a:latin typeface="Arial" panose="020B0604020202020204" pitchFamily="34" charset="0"/>
                <a:cs typeface="Arial" panose="020B0604020202020204" pitchFamily="34" charset="0"/>
              </a:rPr>
            </a:br>
            <a:endParaRPr lang="en-IN" sz="3200" b="1"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 xmlns:a16="http://schemas.microsoft.com/office/drawing/2014/main" id="{F173BEF6-9C55-4E66-9BC2-5368D0846120}"/>
              </a:ext>
            </a:extLst>
          </p:cNvPr>
          <p:cNvSpPr>
            <a:spLocks noGrp="1"/>
          </p:cNvSpPr>
          <p:nvPr>
            <p:ph idx="1"/>
          </p:nvPr>
        </p:nvSpPr>
        <p:spPr>
          <a:xfrm>
            <a:off x="897467" y="1131357"/>
            <a:ext cx="10515600" cy="4351338"/>
          </a:xfrm>
        </p:spPr>
        <p:txBody>
          <a:bodyPr>
            <a:normAutofit/>
          </a:bodyPr>
          <a:lstStyle/>
          <a:p>
            <a:pPr marL="0" indent="0">
              <a:buNone/>
            </a:pPr>
            <a:r>
              <a:rPr lang="en-IN" sz="2000" dirty="0">
                <a:latin typeface="Arial" panose="020B0604020202020204" pitchFamily="34" charset="0"/>
                <a:cs typeface="Arial" panose="020B0604020202020204" pitchFamily="34" charset="0"/>
              </a:rPr>
              <a:t>Lab 1.1: Stack implementation using array.</a:t>
            </a:r>
          </a:p>
        </p:txBody>
      </p:sp>
    </p:spTree>
    <p:extLst>
      <p:ext uri="{BB962C8B-B14F-4D97-AF65-F5344CB8AC3E}">
        <p14:creationId xmlns:p14="http://schemas.microsoft.com/office/powerpoint/2010/main" val="2333912232"/>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66E96AC-BC12-4B9E-8515-1F94870B081C}"/>
              </a:ext>
            </a:extLst>
          </p:cNvPr>
          <p:cNvSpPr>
            <a:spLocks noGrp="1"/>
          </p:cNvSpPr>
          <p:nvPr>
            <p:ph type="title"/>
          </p:nvPr>
        </p:nvSpPr>
        <p:spPr>
          <a:xfrm>
            <a:off x="838200" y="289858"/>
            <a:ext cx="10515600" cy="782357"/>
          </a:xfrm>
        </p:spPr>
        <p:txBody>
          <a:bodyPr>
            <a:normAutofit/>
          </a:bodyPr>
          <a:lstStyle/>
          <a:p>
            <a:r>
              <a:rPr lang="en-IN" sz="3200" b="1" dirty="0">
                <a:latin typeface="Arial" panose="020B0604020202020204" pitchFamily="34" charset="0"/>
                <a:cs typeface="Arial" panose="020B0604020202020204" pitchFamily="34" charset="0"/>
              </a:rPr>
              <a:t>Queue Data Structure</a:t>
            </a:r>
          </a:p>
        </p:txBody>
      </p:sp>
      <p:sp>
        <p:nvSpPr>
          <p:cNvPr id="3" name="Content Placeholder 2">
            <a:extLst>
              <a:ext uri="{FF2B5EF4-FFF2-40B4-BE49-F238E27FC236}">
                <a16:creationId xmlns="" xmlns:a16="http://schemas.microsoft.com/office/drawing/2014/main" id="{D3E052E6-9536-42E2-A3BA-5F7669080DC6}"/>
              </a:ext>
            </a:extLst>
          </p:cNvPr>
          <p:cNvSpPr>
            <a:spLocks noGrp="1"/>
          </p:cNvSpPr>
          <p:nvPr>
            <p:ph idx="1"/>
          </p:nvPr>
        </p:nvSpPr>
        <p:spPr>
          <a:xfrm>
            <a:off x="838200" y="1147482"/>
            <a:ext cx="10515600" cy="5420660"/>
          </a:xfrm>
        </p:spPr>
        <p:txBody>
          <a:bodyPr>
            <a:normAutofit/>
          </a:bodyPr>
          <a:lstStyle/>
          <a:p>
            <a:pPr algn="just">
              <a:lnSpc>
                <a:spcPct val="150000"/>
              </a:lnSpc>
            </a:pPr>
            <a:r>
              <a:rPr lang="en-US" sz="2000" dirty="0">
                <a:latin typeface="Arial" panose="020B0604020202020204" pitchFamily="34" charset="0"/>
                <a:cs typeface="Arial" panose="020B0604020202020204" pitchFamily="34" charset="0"/>
              </a:rPr>
              <a:t>A queue is a useful data structure in programming. It is similar to the ticket queue outside a cinema hall, where the first person entering the queue is the first person who gets the ticket.</a:t>
            </a:r>
          </a:p>
          <a:p>
            <a:pPr algn="just">
              <a:lnSpc>
                <a:spcPct val="150000"/>
              </a:lnSpc>
            </a:pPr>
            <a:r>
              <a:rPr lang="en-US" sz="2000" dirty="0">
                <a:latin typeface="Arial" panose="020B0604020202020204" pitchFamily="34" charset="0"/>
                <a:cs typeface="Arial" panose="020B0604020202020204" pitchFamily="34" charset="0"/>
              </a:rPr>
              <a:t>Queue follows the First In First Out (FIFO) rule - the item that goes in first is the item that comes out first.</a:t>
            </a:r>
            <a:endParaRPr lang="en-IN" sz="20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 xmlns:a16="http://schemas.microsoft.com/office/drawing/2014/main" id="{953C732C-681A-4DF9-B5B2-A5DE3417FCDF}"/>
              </a:ext>
            </a:extLst>
          </p:cNvPr>
          <p:cNvPicPr>
            <a:picLocks noChangeAspect="1"/>
          </p:cNvPicPr>
          <p:nvPr/>
        </p:nvPicPr>
        <p:blipFill>
          <a:blip r:embed="rId2"/>
          <a:stretch>
            <a:fillRect/>
          </a:stretch>
        </p:blipFill>
        <p:spPr>
          <a:xfrm>
            <a:off x="1634002" y="3857812"/>
            <a:ext cx="7830302" cy="1607959"/>
          </a:xfrm>
          <a:prstGeom prst="rect">
            <a:avLst/>
          </a:prstGeom>
        </p:spPr>
      </p:pic>
    </p:spTree>
    <p:extLst>
      <p:ext uri="{BB962C8B-B14F-4D97-AF65-F5344CB8AC3E}">
        <p14:creationId xmlns:p14="http://schemas.microsoft.com/office/powerpoint/2010/main" val="3883094177"/>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AEE37F3-D0EE-4B99-B62D-B45AA5980945}"/>
              </a:ext>
            </a:extLst>
          </p:cNvPr>
          <p:cNvSpPr>
            <a:spLocks noGrp="1"/>
          </p:cNvSpPr>
          <p:nvPr>
            <p:ph type="title"/>
          </p:nvPr>
        </p:nvSpPr>
        <p:spPr>
          <a:xfrm>
            <a:off x="838200" y="365126"/>
            <a:ext cx="10515600" cy="692710"/>
          </a:xfrm>
        </p:spPr>
        <p:txBody>
          <a:bodyPr>
            <a:normAutofit/>
          </a:bodyPr>
          <a:lstStyle/>
          <a:p>
            <a:r>
              <a:rPr lang="en-IN" sz="3200" b="1" dirty="0">
                <a:latin typeface="Arial" panose="020B0604020202020204" pitchFamily="34" charset="0"/>
                <a:cs typeface="Arial" panose="020B0604020202020204" pitchFamily="34" charset="0"/>
              </a:rPr>
              <a:t>Basic Operations of Queue</a:t>
            </a:r>
          </a:p>
        </p:txBody>
      </p:sp>
      <p:sp>
        <p:nvSpPr>
          <p:cNvPr id="3" name="Content Placeholder 2">
            <a:extLst>
              <a:ext uri="{FF2B5EF4-FFF2-40B4-BE49-F238E27FC236}">
                <a16:creationId xmlns="" xmlns:a16="http://schemas.microsoft.com/office/drawing/2014/main" id="{FE96602A-06D1-4704-AA82-B1F4CFDD7BFF}"/>
              </a:ext>
            </a:extLst>
          </p:cNvPr>
          <p:cNvSpPr>
            <a:spLocks noGrp="1"/>
          </p:cNvSpPr>
          <p:nvPr>
            <p:ph idx="1"/>
          </p:nvPr>
        </p:nvSpPr>
        <p:spPr>
          <a:xfrm>
            <a:off x="838200" y="1147482"/>
            <a:ext cx="10515600" cy="5262283"/>
          </a:xfrm>
        </p:spPr>
        <p:txBody>
          <a:bodyPr>
            <a:normAutofit/>
          </a:bodyPr>
          <a:lstStyle/>
          <a:p>
            <a:pPr algn="just">
              <a:lnSpc>
                <a:spcPct val="150000"/>
              </a:lnSpc>
            </a:pPr>
            <a:r>
              <a:rPr lang="en-US" sz="2000" dirty="0">
                <a:latin typeface="Arial" panose="020B0604020202020204" pitchFamily="34" charset="0"/>
                <a:cs typeface="Arial" panose="020B0604020202020204" pitchFamily="34" charset="0"/>
              </a:rPr>
              <a:t>A queue is an object (an abstract data structure - ADT) that allows the following operations:</a:t>
            </a:r>
          </a:p>
          <a:p>
            <a:pPr lvl="1" algn="just">
              <a:lnSpc>
                <a:spcPct val="150000"/>
              </a:lnSpc>
              <a:buFont typeface="Wingdings" panose="05000000000000000000" pitchFamily="2" charset="2"/>
              <a:buChar char="Ø"/>
            </a:pPr>
            <a:r>
              <a:rPr lang="en-US" sz="2000" b="1" dirty="0">
                <a:latin typeface="Arial" panose="020B0604020202020204" pitchFamily="34" charset="0"/>
                <a:cs typeface="Arial" panose="020B0604020202020204" pitchFamily="34" charset="0"/>
              </a:rPr>
              <a:t>Enqueue: </a:t>
            </a:r>
            <a:r>
              <a:rPr lang="en-US" sz="2000" dirty="0">
                <a:latin typeface="Arial" panose="020B0604020202020204" pitchFamily="34" charset="0"/>
                <a:cs typeface="Arial" panose="020B0604020202020204" pitchFamily="34" charset="0"/>
              </a:rPr>
              <a:t>Add an element to the end of the queue.</a:t>
            </a:r>
          </a:p>
          <a:p>
            <a:pPr lvl="1" algn="just">
              <a:lnSpc>
                <a:spcPct val="150000"/>
              </a:lnSpc>
              <a:buFont typeface="Wingdings" panose="05000000000000000000" pitchFamily="2" charset="2"/>
              <a:buChar char="Ø"/>
            </a:pPr>
            <a:r>
              <a:rPr lang="en-US" sz="2000" b="1" dirty="0">
                <a:latin typeface="Arial" panose="020B0604020202020204" pitchFamily="34" charset="0"/>
                <a:cs typeface="Arial" panose="020B0604020202020204" pitchFamily="34" charset="0"/>
              </a:rPr>
              <a:t>Dequeue: </a:t>
            </a:r>
            <a:r>
              <a:rPr lang="en-US" sz="2000" dirty="0">
                <a:latin typeface="Arial" panose="020B0604020202020204" pitchFamily="34" charset="0"/>
                <a:cs typeface="Arial" panose="020B0604020202020204" pitchFamily="34" charset="0"/>
              </a:rPr>
              <a:t>Remove an element from the front of the queue.</a:t>
            </a:r>
          </a:p>
          <a:p>
            <a:pPr lvl="1" algn="just">
              <a:lnSpc>
                <a:spcPct val="150000"/>
              </a:lnSpc>
              <a:buFont typeface="Wingdings" panose="05000000000000000000" pitchFamily="2" charset="2"/>
              <a:buChar char="Ø"/>
            </a:pPr>
            <a:r>
              <a:rPr lang="en-US" sz="2000" b="1" dirty="0" err="1">
                <a:latin typeface="Arial" panose="020B0604020202020204" pitchFamily="34" charset="0"/>
                <a:cs typeface="Arial" panose="020B0604020202020204" pitchFamily="34" charset="0"/>
              </a:rPr>
              <a:t>IsEmpty</a:t>
            </a:r>
            <a:r>
              <a:rPr lang="en-US" sz="2000" b="1"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Check if the queue is empty.</a:t>
            </a:r>
          </a:p>
          <a:p>
            <a:pPr lvl="1" algn="just">
              <a:lnSpc>
                <a:spcPct val="150000"/>
              </a:lnSpc>
              <a:buFont typeface="Wingdings" panose="05000000000000000000" pitchFamily="2" charset="2"/>
              <a:buChar char="Ø"/>
            </a:pPr>
            <a:r>
              <a:rPr lang="en-US" sz="2000" b="1" dirty="0" err="1">
                <a:latin typeface="Arial" panose="020B0604020202020204" pitchFamily="34" charset="0"/>
                <a:cs typeface="Arial" panose="020B0604020202020204" pitchFamily="34" charset="0"/>
              </a:rPr>
              <a:t>IsFull</a:t>
            </a:r>
            <a:r>
              <a:rPr lang="en-US" sz="2000" b="1"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Check if the queue is full.</a:t>
            </a:r>
          </a:p>
          <a:p>
            <a:pPr lvl="1" algn="just">
              <a:lnSpc>
                <a:spcPct val="150000"/>
              </a:lnSpc>
              <a:buFont typeface="Wingdings" panose="05000000000000000000" pitchFamily="2" charset="2"/>
              <a:buChar char="Ø"/>
            </a:pPr>
            <a:r>
              <a:rPr lang="en-US" sz="2000" b="1" dirty="0">
                <a:latin typeface="Arial" panose="020B0604020202020204" pitchFamily="34" charset="0"/>
                <a:cs typeface="Arial" panose="020B0604020202020204" pitchFamily="34" charset="0"/>
              </a:rPr>
              <a:t>Peek: </a:t>
            </a:r>
            <a:r>
              <a:rPr lang="en-US" sz="2000" dirty="0">
                <a:latin typeface="Arial" panose="020B0604020202020204" pitchFamily="34" charset="0"/>
                <a:cs typeface="Arial" panose="020B0604020202020204" pitchFamily="34" charset="0"/>
              </a:rPr>
              <a:t>Get the value of the front of the queue without removing it.</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53797107"/>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9DECCF3-4091-4517-AFDA-2E655A218A02}"/>
              </a:ext>
            </a:extLst>
          </p:cNvPr>
          <p:cNvSpPr>
            <a:spLocks noGrp="1"/>
          </p:cNvSpPr>
          <p:nvPr>
            <p:ph type="title"/>
          </p:nvPr>
        </p:nvSpPr>
        <p:spPr>
          <a:xfrm>
            <a:off x="838200" y="365125"/>
            <a:ext cx="10515600" cy="854075"/>
          </a:xfrm>
        </p:spPr>
        <p:txBody>
          <a:bodyPr>
            <a:normAutofit/>
          </a:bodyPr>
          <a:lstStyle/>
          <a:p>
            <a:r>
              <a:rPr lang="en-IN" sz="3200" b="1" dirty="0">
                <a:latin typeface="Arial" panose="020B0604020202020204" pitchFamily="34" charset="0"/>
                <a:cs typeface="Arial" panose="020B0604020202020204" pitchFamily="34" charset="0"/>
              </a:rPr>
              <a:t>Working of Queue</a:t>
            </a:r>
          </a:p>
        </p:txBody>
      </p:sp>
      <p:sp>
        <p:nvSpPr>
          <p:cNvPr id="3" name="Content Placeholder 2">
            <a:extLst>
              <a:ext uri="{FF2B5EF4-FFF2-40B4-BE49-F238E27FC236}">
                <a16:creationId xmlns="" xmlns:a16="http://schemas.microsoft.com/office/drawing/2014/main" id="{A8ACF838-874E-4FFD-8CAD-ECC650571F0E}"/>
              </a:ext>
            </a:extLst>
          </p:cNvPr>
          <p:cNvSpPr>
            <a:spLocks noGrp="1"/>
          </p:cNvSpPr>
          <p:nvPr>
            <p:ph idx="1"/>
          </p:nvPr>
        </p:nvSpPr>
        <p:spPr>
          <a:xfrm>
            <a:off x="838200" y="1219200"/>
            <a:ext cx="10515600" cy="5396753"/>
          </a:xfrm>
        </p:spPr>
        <p:txBody>
          <a:bodyPr>
            <a:normAutofit/>
          </a:bodyPr>
          <a:lstStyle/>
          <a:p>
            <a:r>
              <a:rPr lang="en-US" sz="2000" dirty="0">
                <a:latin typeface="Arial" panose="020B0604020202020204" pitchFamily="34" charset="0"/>
                <a:cs typeface="Arial" panose="020B0604020202020204" pitchFamily="34" charset="0"/>
              </a:rPr>
              <a:t>Queue operations work as follows:</a:t>
            </a:r>
          </a:p>
          <a:p>
            <a:pPr lvl="1" algn="just">
              <a:lnSpc>
                <a:spcPct val="150000"/>
              </a:lnSpc>
              <a:buFont typeface="Wingdings" panose="05000000000000000000" pitchFamily="2" charset="2"/>
              <a:buChar char="Ø"/>
            </a:pPr>
            <a:r>
              <a:rPr lang="en-US" sz="2000" dirty="0">
                <a:latin typeface="Arial" panose="020B0604020202020204" pitchFamily="34" charset="0"/>
                <a:cs typeface="Arial" panose="020B0604020202020204" pitchFamily="34" charset="0"/>
              </a:rPr>
              <a:t>two pointers FRONT and REAR.</a:t>
            </a:r>
          </a:p>
          <a:p>
            <a:pPr lvl="1" algn="just">
              <a:lnSpc>
                <a:spcPct val="150000"/>
              </a:lnSpc>
              <a:buFont typeface="Wingdings" panose="05000000000000000000" pitchFamily="2" charset="2"/>
              <a:buChar char="Ø"/>
            </a:pPr>
            <a:r>
              <a:rPr lang="en-US" sz="2000" dirty="0">
                <a:latin typeface="Arial" panose="020B0604020202020204" pitchFamily="34" charset="0"/>
                <a:cs typeface="Arial" panose="020B0604020202020204" pitchFamily="34" charset="0"/>
              </a:rPr>
              <a:t>FRONT track the first element of the queue.</a:t>
            </a:r>
          </a:p>
          <a:p>
            <a:pPr lvl="1" algn="just">
              <a:lnSpc>
                <a:spcPct val="150000"/>
              </a:lnSpc>
              <a:buFont typeface="Wingdings" panose="05000000000000000000" pitchFamily="2" charset="2"/>
              <a:buChar char="Ø"/>
            </a:pPr>
            <a:r>
              <a:rPr lang="en-US" sz="2000" dirty="0">
                <a:latin typeface="Arial" panose="020B0604020202020204" pitchFamily="34" charset="0"/>
                <a:cs typeface="Arial" panose="020B0604020202020204" pitchFamily="34" charset="0"/>
              </a:rPr>
              <a:t>REAR track the last element of the queue.</a:t>
            </a:r>
          </a:p>
          <a:p>
            <a:pPr lvl="1" algn="just">
              <a:lnSpc>
                <a:spcPct val="150000"/>
              </a:lnSpc>
              <a:buFont typeface="Wingdings" panose="05000000000000000000" pitchFamily="2" charset="2"/>
              <a:buChar char="Ø"/>
            </a:pPr>
            <a:r>
              <a:rPr lang="en-US" sz="2000" dirty="0">
                <a:latin typeface="Arial" panose="020B0604020202020204" pitchFamily="34" charset="0"/>
                <a:cs typeface="Arial" panose="020B0604020202020204" pitchFamily="34" charset="0"/>
              </a:rPr>
              <a:t>initially, set value of FRONT and REAR to -1.</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86950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 xmlns:a16="http://schemas.microsoft.com/office/drawing/2014/main" id="{8F035FDC-5C78-4AA6-A607-5B0D029B985C}"/>
              </a:ext>
            </a:extLst>
          </p:cNvPr>
          <p:cNvPicPr>
            <a:picLocks noGrp="1" noChangeAspect="1"/>
          </p:cNvPicPr>
          <p:nvPr>
            <p:ph idx="1"/>
          </p:nvPr>
        </p:nvPicPr>
        <p:blipFill>
          <a:blip r:embed="rId2"/>
          <a:stretch>
            <a:fillRect/>
          </a:stretch>
        </p:blipFill>
        <p:spPr>
          <a:xfrm>
            <a:off x="1676400" y="143668"/>
            <a:ext cx="3105440" cy="6570663"/>
          </a:xfrm>
          <a:prstGeom prst="rect">
            <a:avLst/>
          </a:prstGeom>
        </p:spPr>
      </p:pic>
      <p:sp>
        <p:nvSpPr>
          <p:cNvPr id="6" name="TextBox 5">
            <a:extLst>
              <a:ext uri="{FF2B5EF4-FFF2-40B4-BE49-F238E27FC236}">
                <a16:creationId xmlns="" xmlns:a16="http://schemas.microsoft.com/office/drawing/2014/main" id="{3E371B26-224A-4C24-ABF3-5960A3345A93}"/>
              </a:ext>
            </a:extLst>
          </p:cNvPr>
          <p:cNvSpPr txBox="1"/>
          <p:nvPr/>
        </p:nvSpPr>
        <p:spPr>
          <a:xfrm>
            <a:off x="5109882" y="3818076"/>
            <a:ext cx="6096000" cy="400110"/>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Ex: Enqueue and Dequeue Operations</a:t>
            </a:r>
          </a:p>
        </p:txBody>
      </p:sp>
    </p:spTree>
    <p:extLst>
      <p:ext uri="{BB962C8B-B14F-4D97-AF65-F5344CB8AC3E}">
        <p14:creationId xmlns:p14="http://schemas.microsoft.com/office/powerpoint/2010/main" val="286691478"/>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CD6741D-7A54-4B19-9607-ECEC21C4E053}"/>
              </a:ext>
            </a:extLst>
          </p:cNvPr>
          <p:cNvSpPr>
            <a:spLocks noGrp="1"/>
          </p:cNvSpPr>
          <p:nvPr>
            <p:ph type="title"/>
          </p:nvPr>
        </p:nvSpPr>
        <p:spPr>
          <a:xfrm>
            <a:off x="838200" y="365126"/>
            <a:ext cx="10515600" cy="683746"/>
          </a:xfrm>
        </p:spPr>
        <p:txBody>
          <a:bodyPr>
            <a:normAutofit/>
          </a:bodyPr>
          <a:lstStyle/>
          <a:p>
            <a:r>
              <a:rPr lang="en-IN" sz="3200" b="1" dirty="0">
                <a:latin typeface="Arial" panose="020B0604020202020204" pitchFamily="34" charset="0"/>
                <a:cs typeface="Arial" panose="020B0604020202020204" pitchFamily="34" charset="0"/>
              </a:rPr>
              <a:t>Applications of Queue</a:t>
            </a:r>
          </a:p>
        </p:txBody>
      </p:sp>
      <p:sp>
        <p:nvSpPr>
          <p:cNvPr id="3" name="Content Placeholder 2">
            <a:extLst>
              <a:ext uri="{FF2B5EF4-FFF2-40B4-BE49-F238E27FC236}">
                <a16:creationId xmlns="" xmlns:a16="http://schemas.microsoft.com/office/drawing/2014/main" id="{E383616D-E559-46E1-8D48-CC441979A735}"/>
              </a:ext>
            </a:extLst>
          </p:cNvPr>
          <p:cNvSpPr>
            <a:spLocks noGrp="1"/>
          </p:cNvSpPr>
          <p:nvPr>
            <p:ph idx="1"/>
          </p:nvPr>
        </p:nvSpPr>
        <p:spPr>
          <a:xfrm>
            <a:off x="838200" y="1048872"/>
            <a:ext cx="10515600" cy="5444002"/>
          </a:xfrm>
        </p:spPr>
        <p:txBody>
          <a:bodyPr>
            <a:normAutofit/>
          </a:bodyPr>
          <a:lstStyle/>
          <a:p>
            <a:pPr algn="just">
              <a:lnSpc>
                <a:spcPct val="150000"/>
              </a:lnSpc>
            </a:pPr>
            <a:r>
              <a:rPr lang="en-US" sz="2000" dirty="0">
                <a:latin typeface="Arial" panose="020B0604020202020204" pitchFamily="34" charset="0"/>
                <a:cs typeface="Arial" panose="020B0604020202020204" pitchFamily="34" charset="0"/>
              </a:rPr>
              <a:t>CPU scheduling, Disk Scheduling</a:t>
            </a:r>
          </a:p>
          <a:p>
            <a:pPr algn="just">
              <a:lnSpc>
                <a:spcPct val="150000"/>
              </a:lnSpc>
            </a:pPr>
            <a:r>
              <a:rPr lang="en-US" sz="2000" dirty="0">
                <a:latin typeface="Arial" panose="020B0604020202020204" pitchFamily="34" charset="0"/>
                <a:cs typeface="Arial" panose="020B0604020202020204" pitchFamily="34" charset="0"/>
              </a:rPr>
              <a:t>When data is transferred asynchronously between two </a:t>
            </a:r>
            <a:r>
              <a:rPr lang="en-US" sz="2000" dirty="0" err="1">
                <a:latin typeface="Arial" panose="020B0604020202020204" pitchFamily="34" charset="0"/>
                <a:cs typeface="Arial" panose="020B0604020202020204" pitchFamily="34" charset="0"/>
              </a:rPr>
              <a:t>processes.The</a:t>
            </a:r>
            <a:r>
              <a:rPr lang="en-US" sz="2000" dirty="0">
                <a:latin typeface="Arial" panose="020B0604020202020204" pitchFamily="34" charset="0"/>
                <a:cs typeface="Arial" panose="020B0604020202020204" pitchFamily="34" charset="0"/>
              </a:rPr>
              <a:t> queue is used for synchronization. For example: IO Buffers, pipes, file IO, </a:t>
            </a:r>
            <a:r>
              <a:rPr lang="en-US" sz="2000" dirty="0" err="1">
                <a:latin typeface="Arial" panose="020B0604020202020204" pitchFamily="34" charset="0"/>
                <a:cs typeface="Arial" panose="020B0604020202020204" pitchFamily="34" charset="0"/>
              </a:rPr>
              <a:t>etc</a:t>
            </a:r>
            <a:endParaRPr lang="en-US" sz="2000" dirty="0">
              <a:latin typeface="Arial" panose="020B0604020202020204" pitchFamily="34" charset="0"/>
              <a:cs typeface="Arial" panose="020B0604020202020204" pitchFamily="34" charset="0"/>
            </a:endParaRPr>
          </a:p>
          <a:p>
            <a:pPr algn="just">
              <a:lnSpc>
                <a:spcPct val="150000"/>
              </a:lnSpc>
            </a:pPr>
            <a:r>
              <a:rPr lang="en-US" sz="2000" dirty="0">
                <a:latin typeface="Arial" panose="020B0604020202020204" pitchFamily="34" charset="0"/>
                <a:cs typeface="Arial" panose="020B0604020202020204" pitchFamily="34" charset="0"/>
              </a:rPr>
              <a:t>Handling of interrupts in real-time systems.</a:t>
            </a:r>
          </a:p>
          <a:p>
            <a:pPr algn="just">
              <a:lnSpc>
                <a:spcPct val="150000"/>
              </a:lnSpc>
            </a:pPr>
            <a:r>
              <a:rPr lang="en-US" sz="2000" dirty="0">
                <a:latin typeface="Arial" panose="020B0604020202020204" pitchFamily="34" charset="0"/>
                <a:cs typeface="Arial" panose="020B0604020202020204" pitchFamily="34" charset="0"/>
              </a:rPr>
              <a:t>Call Center phone systems use Queues to hold people calling them in order.</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47568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01B407A-105A-440D-9814-3D8551ECF8CA}"/>
              </a:ext>
            </a:extLst>
          </p:cNvPr>
          <p:cNvSpPr>
            <a:spLocks noGrp="1"/>
          </p:cNvSpPr>
          <p:nvPr>
            <p:ph type="title"/>
          </p:nvPr>
        </p:nvSpPr>
        <p:spPr>
          <a:xfrm>
            <a:off x="838200" y="248585"/>
            <a:ext cx="10515600" cy="692710"/>
          </a:xfrm>
        </p:spPr>
        <p:txBody>
          <a:bodyPr>
            <a:normAutofit/>
          </a:bodyPr>
          <a:lstStyle/>
          <a:p>
            <a:r>
              <a:rPr lang="en-IN" sz="3200" b="1" dirty="0">
                <a:latin typeface="Arial" panose="020B0604020202020204" pitchFamily="34" charset="0"/>
                <a:cs typeface="Arial" panose="020B0604020202020204" pitchFamily="34" charset="0"/>
              </a:rPr>
              <a:t>Types of Queues</a:t>
            </a:r>
          </a:p>
        </p:txBody>
      </p:sp>
      <p:sp>
        <p:nvSpPr>
          <p:cNvPr id="3" name="Content Placeholder 2">
            <a:extLst>
              <a:ext uri="{FF2B5EF4-FFF2-40B4-BE49-F238E27FC236}">
                <a16:creationId xmlns="" xmlns:a16="http://schemas.microsoft.com/office/drawing/2014/main" id="{F833DDE6-10F6-4843-834A-88106601D405}"/>
              </a:ext>
            </a:extLst>
          </p:cNvPr>
          <p:cNvSpPr>
            <a:spLocks noGrp="1"/>
          </p:cNvSpPr>
          <p:nvPr>
            <p:ph idx="1"/>
          </p:nvPr>
        </p:nvSpPr>
        <p:spPr>
          <a:xfrm>
            <a:off x="838200" y="1057836"/>
            <a:ext cx="10515600" cy="5119127"/>
          </a:xfrm>
        </p:spPr>
        <p:txBody>
          <a:bodyPr>
            <a:normAutofit/>
          </a:bodyPr>
          <a:lstStyle/>
          <a:p>
            <a:pPr algn="just">
              <a:lnSpc>
                <a:spcPct val="150000"/>
              </a:lnSpc>
            </a:pPr>
            <a:r>
              <a:rPr lang="en-US" sz="2000" dirty="0">
                <a:latin typeface="Arial" panose="020B0604020202020204" pitchFamily="34" charset="0"/>
                <a:cs typeface="Arial" panose="020B0604020202020204" pitchFamily="34" charset="0"/>
              </a:rPr>
              <a:t>There are four different types of queues:</a:t>
            </a:r>
          </a:p>
          <a:p>
            <a:pPr lvl="1" algn="just">
              <a:lnSpc>
                <a:spcPct val="150000"/>
              </a:lnSpc>
              <a:buFont typeface="Wingdings" panose="05000000000000000000" pitchFamily="2" charset="2"/>
              <a:buChar char="Ø"/>
            </a:pPr>
            <a:r>
              <a:rPr lang="fr-FR" sz="2000" dirty="0">
                <a:latin typeface="Arial" panose="020B0604020202020204" pitchFamily="34" charset="0"/>
                <a:cs typeface="Arial" panose="020B0604020202020204" pitchFamily="34" charset="0"/>
              </a:rPr>
              <a:t>Simple Queue.</a:t>
            </a:r>
          </a:p>
          <a:p>
            <a:pPr lvl="1" algn="just">
              <a:lnSpc>
                <a:spcPct val="150000"/>
              </a:lnSpc>
              <a:buFont typeface="Wingdings" panose="05000000000000000000" pitchFamily="2" charset="2"/>
              <a:buChar char="Ø"/>
            </a:pPr>
            <a:r>
              <a:rPr lang="fr-FR" sz="2000" dirty="0" err="1">
                <a:latin typeface="Arial" panose="020B0604020202020204" pitchFamily="34" charset="0"/>
                <a:cs typeface="Arial" panose="020B0604020202020204" pitchFamily="34" charset="0"/>
              </a:rPr>
              <a:t>Circular</a:t>
            </a:r>
            <a:r>
              <a:rPr lang="fr-FR" sz="2000" dirty="0">
                <a:latin typeface="Arial" panose="020B0604020202020204" pitchFamily="34" charset="0"/>
                <a:cs typeface="Arial" panose="020B0604020202020204" pitchFamily="34" charset="0"/>
              </a:rPr>
              <a:t> Queue.</a:t>
            </a:r>
          </a:p>
          <a:p>
            <a:pPr lvl="1" algn="just">
              <a:lnSpc>
                <a:spcPct val="150000"/>
              </a:lnSpc>
              <a:buFont typeface="Wingdings" panose="05000000000000000000" pitchFamily="2" charset="2"/>
              <a:buChar char="Ø"/>
            </a:pPr>
            <a:r>
              <a:rPr lang="fr-FR" sz="2000" dirty="0" err="1">
                <a:latin typeface="Arial" panose="020B0604020202020204" pitchFamily="34" charset="0"/>
                <a:cs typeface="Arial" panose="020B0604020202020204" pitchFamily="34" charset="0"/>
              </a:rPr>
              <a:t>Priority</a:t>
            </a:r>
            <a:r>
              <a:rPr lang="fr-FR" sz="2000" dirty="0">
                <a:latin typeface="Arial" panose="020B0604020202020204" pitchFamily="34" charset="0"/>
                <a:cs typeface="Arial" panose="020B0604020202020204" pitchFamily="34" charset="0"/>
              </a:rPr>
              <a:t> Queue.</a:t>
            </a:r>
          </a:p>
          <a:p>
            <a:pPr lvl="1" algn="just">
              <a:lnSpc>
                <a:spcPct val="150000"/>
              </a:lnSpc>
              <a:buFont typeface="Wingdings" panose="05000000000000000000" pitchFamily="2" charset="2"/>
              <a:buChar char="Ø"/>
            </a:pPr>
            <a:r>
              <a:rPr lang="fr-FR" sz="2000" dirty="0">
                <a:latin typeface="Arial" panose="020B0604020202020204" pitchFamily="34" charset="0"/>
                <a:cs typeface="Arial" panose="020B0604020202020204" pitchFamily="34" charset="0"/>
              </a:rPr>
              <a:t>Double </a:t>
            </a:r>
            <a:r>
              <a:rPr lang="fr-FR" sz="2000" dirty="0" err="1">
                <a:latin typeface="Arial" panose="020B0604020202020204" pitchFamily="34" charset="0"/>
                <a:cs typeface="Arial" panose="020B0604020202020204" pitchFamily="34" charset="0"/>
              </a:rPr>
              <a:t>Ended</a:t>
            </a:r>
            <a:r>
              <a:rPr lang="fr-FR" sz="2000" dirty="0">
                <a:latin typeface="Arial" panose="020B0604020202020204" pitchFamily="34" charset="0"/>
                <a:cs typeface="Arial" panose="020B0604020202020204" pitchFamily="34" charset="0"/>
              </a:rPr>
              <a:t> Queue.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96409762"/>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8179728C-E216-4988-9328-9103720BA16C}"/>
              </a:ext>
            </a:extLst>
          </p:cNvPr>
          <p:cNvSpPr>
            <a:spLocks noGrp="1"/>
          </p:cNvSpPr>
          <p:nvPr>
            <p:ph idx="1"/>
          </p:nvPr>
        </p:nvSpPr>
        <p:spPr>
          <a:xfrm>
            <a:off x="838200" y="188258"/>
            <a:ext cx="10515600" cy="6284259"/>
          </a:xfrm>
        </p:spPr>
        <p:txBody>
          <a:bodyPr>
            <a:normAutofit/>
          </a:bodyPr>
          <a:lstStyle/>
          <a:p>
            <a:pPr marL="457200" indent="-457200">
              <a:buAutoNum type="arabicPeriod"/>
            </a:pPr>
            <a:r>
              <a:rPr lang="en-IN" sz="2000" b="1" dirty="0">
                <a:latin typeface="Arial" panose="020B0604020202020204" pitchFamily="34" charset="0"/>
                <a:cs typeface="Arial" panose="020B0604020202020204" pitchFamily="34" charset="0"/>
              </a:rPr>
              <a:t>Simple Queue</a:t>
            </a:r>
          </a:p>
          <a:p>
            <a:pPr marL="457200" indent="-457200">
              <a:buAutoNum type="arabicPeriod"/>
            </a:pPr>
            <a:endParaRPr lang="en-IN" sz="2000" b="1" dirty="0">
              <a:latin typeface="Arial" panose="020B0604020202020204" pitchFamily="34" charset="0"/>
              <a:cs typeface="Arial" panose="020B0604020202020204" pitchFamily="34" charset="0"/>
            </a:endParaRPr>
          </a:p>
          <a:p>
            <a:pPr marL="457200" indent="-457200">
              <a:buAutoNum type="arabicPeriod"/>
            </a:pPr>
            <a:endParaRPr lang="en-IN" sz="2000" b="1" dirty="0">
              <a:latin typeface="Arial" panose="020B0604020202020204" pitchFamily="34" charset="0"/>
              <a:cs typeface="Arial" panose="020B0604020202020204" pitchFamily="34" charset="0"/>
            </a:endParaRPr>
          </a:p>
          <a:p>
            <a:pPr marL="457200" indent="-457200">
              <a:buAutoNum type="arabicPeriod"/>
            </a:pPr>
            <a:endParaRPr lang="en-IN" sz="2000" b="1" dirty="0">
              <a:latin typeface="Arial" panose="020B0604020202020204" pitchFamily="34" charset="0"/>
              <a:cs typeface="Arial" panose="020B0604020202020204" pitchFamily="34" charset="0"/>
            </a:endParaRPr>
          </a:p>
          <a:p>
            <a:pPr marL="457200" indent="-457200">
              <a:buAutoNum type="arabicPeriod"/>
            </a:pPr>
            <a:endParaRPr lang="en-IN" sz="2000" b="1" dirty="0">
              <a:latin typeface="Arial" panose="020B0604020202020204" pitchFamily="34" charset="0"/>
              <a:cs typeface="Arial" panose="020B0604020202020204" pitchFamily="34" charset="0"/>
            </a:endParaRPr>
          </a:p>
          <a:p>
            <a:pPr marL="457200" indent="-457200">
              <a:buAutoNum type="arabicPeriod"/>
            </a:pPr>
            <a:endParaRPr lang="en-IN" sz="2000" b="1" dirty="0">
              <a:latin typeface="Arial" panose="020B0604020202020204" pitchFamily="34" charset="0"/>
              <a:cs typeface="Arial" panose="020B0604020202020204" pitchFamily="34" charset="0"/>
            </a:endParaRPr>
          </a:p>
          <a:p>
            <a:pPr marL="457200" indent="-457200">
              <a:buAutoNum type="arabicPeriod"/>
            </a:pPr>
            <a:endParaRPr lang="en-IN" sz="2000" b="1" dirty="0">
              <a:latin typeface="Arial" panose="020B0604020202020204" pitchFamily="34" charset="0"/>
              <a:cs typeface="Arial" panose="020B0604020202020204" pitchFamily="34" charset="0"/>
            </a:endParaRPr>
          </a:p>
          <a:p>
            <a:pPr marL="457200" indent="-457200">
              <a:buAutoNum type="arabicPeriod"/>
            </a:pPr>
            <a:endParaRPr lang="en-IN" sz="2000" b="1" dirty="0">
              <a:latin typeface="Arial" panose="020B0604020202020204" pitchFamily="34" charset="0"/>
              <a:cs typeface="Arial" panose="020B0604020202020204" pitchFamily="34" charset="0"/>
            </a:endParaRPr>
          </a:p>
          <a:p>
            <a:pPr marL="457200" indent="-457200">
              <a:buAutoNum type="arabicPeriod"/>
            </a:pPr>
            <a:r>
              <a:rPr lang="en-IN" sz="2000" b="1" dirty="0">
                <a:latin typeface="Arial" panose="020B0604020202020204" pitchFamily="34" charset="0"/>
                <a:cs typeface="Arial" panose="020B0604020202020204" pitchFamily="34" charset="0"/>
              </a:rPr>
              <a:t>Circular Queue</a:t>
            </a:r>
          </a:p>
          <a:p>
            <a:pPr marL="0" indent="0">
              <a:buNone/>
            </a:pPr>
            <a:endParaRPr lang="en-IN" sz="2000" b="1" dirty="0">
              <a:latin typeface="Arial" panose="020B0604020202020204" pitchFamily="34" charset="0"/>
              <a:cs typeface="Arial" panose="020B0604020202020204" pitchFamily="34" charset="0"/>
            </a:endParaRPr>
          </a:p>
          <a:p>
            <a:pPr marL="0" indent="0">
              <a:buNone/>
            </a:pPr>
            <a:endParaRPr lang="en-IN" sz="2000" b="1"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 xmlns:a16="http://schemas.microsoft.com/office/drawing/2014/main" id="{5FCAF039-2E23-47BC-A9C3-0970553B9973}"/>
              </a:ext>
            </a:extLst>
          </p:cNvPr>
          <p:cNvPicPr>
            <a:picLocks noChangeAspect="1"/>
          </p:cNvPicPr>
          <p:nvPr/>
        </p:nvPicPr>
        <p:blipFill>
          <a:blip r:embed="rId2"/>
          <a:stretch>
            <a:fillRect/>
          </a:stretch>
        </p:blipFill>
        <p:spPr>
          <a:xfrm>
            <a:off x="1622086" y="1140682"/>
            <a:ext cx="6957663" cy="1752752"/>
          </a:xfrm>
          <a:prstGeom prst="rect">
            <a:avLst/>
          </a:prstGeom>
        </p:spPr>
      </p:pic>
      <p:pic>
        <p:nvPicPr>
          <p:cNvPr id="7" name="Picture 6">
            <a:extLst>
              <a:ext uri="{FF2B5EF4-FFF2-40B4-BE49-F238E27FC236}">
                <a16:creationId xmlns="" xmlns:a16="http://schemas.microsoft.com/office/drawing/2014/main" id="{414D7FBB-B4E5-4655-BB52-7B186220C671}"/>
              </a:ext>
            </a:extLst>
          </p:cNvPr>
          <p:cNvPicPr>
            <a:picLocks noChangeAspect="1"/>
          </p:cNvPicPr>
          <p:nvPr/>
        </p:nvPicPr>
        <p:blipFill>
          <a:blip r:embed="rId3"/>
          <a:stretch>
            <a:fillRect/>
          </a:stretch>
        </p:blipFill>
        <p:spPr>
          <a:xfrm>
            <a:off x="1693802" y="4193186"/>
            <a:ext cx="6957663" cy="1524132"/>
          </a:xfrm>
          <a:prstGeom prst="rect">
            <a:avLst/>
          </a:prstGeom>
        </p:spPr>
      </p:pic>
    </p:spTree>
    <p:extLst>
      <p:ext uri="{BB962C8B-B14F-4D97-AF65-F5344CB8AC3E}">
        <p14:creationId xmlns:p14="http://schemas.microsoft.com/office/powerpoint/2010/main" val="3355212750"/>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FEB31B0A-4FA4-4D26-8589-DBFF0B9D9F77}"/>
              </a:ext>
            </a:extLst>
          </p:cNvPr>
          <p:cNvSpPr>
            <a:spLocks noGrp="1"/>
          </p:cNvSpPr>
          <p:nvPr>
            <p:ph idx="1"/>
          </p:nvPr>
        </p:nvSpPr>
        <p:spPr>
          <a:xfrm>
            <a:off x="838200" y="143435"/>
            <a:ext cx="10515600" cy="6598024"/>
          </a:xfrm>
        </p:spPr>
        <p:txBody>
          <a:bodyPr/>
          <a:lstStyle/>
          <a:p>
            <a:pPr marL="0" indent="0">
              <a:buNone/>
            </a:pPr>
            <a:r>
              <a:rPr lang="en-IN" sz="2000" b="1" dirty="0">
                <a:latin typeface="Arial" panose="020B0604020202020204" pitchFamily="34" charset="0"/>
                <a:cs typeface="Arial" panose="020B0604020202020204" pitchFamily="34" charset="0"/>
              </a:rPr>
              <a:t>3. Priority Queue</a:t>
            </a:r>
          </a:p>
          <a:p>
            <a:pPr marL="0" indent="0">
              <a:buNone/>
            </a:pPr>
            <a:endParaRPr lang="en-IN" sz="2000" b="1" dirty="0">
              <a:latin typeface="Arial" panose="020B0604020202020204" pitchFamily="34" charset="0"/>
              <a:cs typeface="Arial" panose="020B0604020202020204" pitchFamily="34" charset="0"/>
            </a:endParaRPr>
          </a:p>
          <a:p>
            <a:pPr marL="0" indent="0">
              <a:buNone/>
            </a:pPr>
            <a:endParaRPr lang="en-IN" sz="2000" b="1" dirty="0">
              <a:latin typeface="Arial" panose="020B0604020202020204" pitchFamily="34" charset="0"/>
              <a:cs typeface="Arial" panose="020B0604020202020204" pitchFamily="34" charset="0"/>
            </a:endParaRPr>
          </a:p>
          <a:p>
            <a:pPr marL="0" indent="0">
              <a:buNone/>
            </a:pPr>
            <a:endParaRPr lang="en-IN" sz="2000" b="1" dirty="0">
              <a:latin typeface="Arial" panose="020B0604020202020204" pitchFamily="34" charset="0"/>
              <a:cs typeface="Arial" panose="020B0604020202020204" pitchFamily="34" charset="0"/>
            </a:endParaRPr>
          </a:p>
          <a:p>
            <a:pPr marL="0" indent="0">
              <a:buNone/>
            </a:pPr>
            <a:endParaRPr lang="en-IN" sz="2000" b="1" dirty="0">
              <a:latin typeface="Arial" panose="020B0604020202020204" pitchFamily="34" charset="0"/>
              <a:cs typeface="Arial" panose="020B0604020202020204" pitchFamily="34" charset="0"/>
            </a:endParaRPr>
          </a:p>
          <a:p>
            <a:pPr marL="0" indent="0">
              <a:buNone/>
            </a:pPr>
            <a:endParaRPr lang="en-IN" sz="2000" b="1" dirty="0">
              <a:latin typeface="Arial" panose="020B0604020202020204" pitchFamily="34" charset="0"/>
              <a:cs typeface="Arial" panose="020B0604020202020204" pitchFamily="34" charset="0"/>
            </a:endParaRPr>
          </a:p>
          <a:p>
            <a:pPr marL="0" indent="0">
              <a:buNone/>
            </a:pPr>
            <a:endParaRPr lang="en-IN" sz="2000" b="1" dirty="0">
              <a:latin typeface="Arial" panose="020B0604020202020204" pitchFamily="34" charset="0"/>
              <a:cs typeface="Arial" panose="020B0604020202020204" pitchFamily="34" charset="0"/>
            </a:endParaRPr>
          </a:p>
          <a:p>
            <a:pPr marL="0" indent="0">
              <a:buNone/>
            </a:pPr>
            <a:endParaRPr lang="en-IN" sz="2000" b="1" dirty="0">
              <a:latin typeface="Arial" panose="020B0604020202020204" pitchFamily="34" charset="0"/>
              <a:cs typeface="Arial" panose="020B0604020202020204" pitchFamily="34" charset="0"/>
            </a:endParaRPr>
          </a:p>
          <a:p>
            <a:pPr marL="0" indent="0">
              <a:buNone/>
            </a:pPr>
            <a:endParaRPr lang="en-IN" sz="2000" b="1" dirty="0">
              <a:latin typeface="Arial" panose="020B0604020202020204" pitchFamily="34" charset="0"/>
              <a:cs typeface="Arial" panose="020B0604020202020204" pitchFamily="34" charset="0"/>
            </a:endParaRPr>
          </a:p>
          <a:p>
            <a:pPr marL="0" indent="0">
              <a:buNone/>
            </a:pPr>
            <a:r>
              <a:rPr lang="en-IN" sz="2000" b="1" dirty="0">
                <a:latin typeface="Arial" panose="020B0604020202020204" pitchFamily="34" charset="0"/>
                <a:cs typeface="Arial" panose="020B0604020202020204" pitchFamily="34" charset="0"/>
              </a:rPr>
              <a:t>4. Deque (Double Ended Queue)</a:t>
            </a:r>
          </a:p>
          <a:p>
            <a:pPr marL="0" indent="0">
              <a:buNone/>
            </a:pPr>
            <a:endParaRPr lang="en-IN" sz="2000" b="1" dirty="0">
              <a:latin typeface="Arial" panose="020B0604020202020204" pitchFamily="34" charset="0"/>
              <a:cs typeface="Arial" panose="020B0604020202020204" pitchFamily="34" charset="0"/>
            </a:endParaRPr>
          </a:p>
          <a:p>
            <a:pPr marL="0" indent="0">
              <a:buNone/>
            </a:pPr>
            <a:endParaRPr lang="en-IN" dirty="0"/>
          </a:p>
        </p:txBody>
      </p:sp>
      <p:pic>
        <p:nvPicPr>
          <p:cNvPr id="5" name="Picture 4">
            <a:extLst>
              <a:ext uri="{FF2B5EF4-FFF2-40B4-BE49-F238E27FC236}">
                <a16:creationId xmlns="" xmlns:a16="http://schemas.microsoft.com/office/drawing/2014/main" id="{30C4A852-9AEE-42FC-B4EA-CE999B033703}"/>
              </a:ext>
            </a:extLst>
          </p:cNvPr>
          <p:cNvPicPr>
            <a:picLocks noChangeAspect="1"/>
          </p:cNvPicPr>
          <p:nvPr/>
        </p:nvPicPr>
        <p:blipFill>
          <a:blip r:embed="rId2"/>
          <a:stretch>
            <a:fillRect/>
          </a:stretch>
        </p:blipFill>
        <p:spPr>
          <a:xfrm>
            <a:off x="1800259" y="687807"/>
            <a:ext cx="6904471" cy="2670029"/>
          </a:xfrm>
          <a:prstGeom prst="rect">
            <a:avLst/>
          </a:prstGeom>
        </p:spPr>
      </p:pic>
      <p:pic>
        <p:nvPicPr>
          <p:cNvPr id="7" name="Picture 6">
            <a:extLst>
              <a:ext uri="{FF2B5EF4-FFF2-40B4-BE49-F238E27FC236}">
                <a16:creationId xmlns="" xmlns:a16="http://schemas.microsoft.com/office/drawing/2014/main" id="{D2EDB52F-8F03-44F6-B3B9-C8B3CBB000EA}"/>
              </a:ext>
            </a:extLst>
          </p:cNvPr>
          <p:cNvPicPr>
            <a:picLocks noChangeAspect="1"/>
          </p:cNvPicPr>
          <p:nvPr/>
        </p:nvPicPr>
        <p:blipFill>
          <a:blip r:embed="rId3"/>
          <a:stretch>
            <a:fillRect/>
          </a:stretch>
        </p:blipFill>
        <p:spPr>
          <a:xfrm>
            <a:off x="1800259" y="4649395"/>
            <a:ext cx="6957663" cy="1577477"/>
          </a:xfrm>
          <a:prstGeom prst="rect">
            <a:avLst/>
          </a:prstGeom>
        </p:spPr>
      </p:pic>
    </p:spTree>
    <p:extLst>
      <p:ext uri="{BB962C8B-B14F-4D97-AF65-F5344CB8AC3E}">
        <p14:creationId xmlns:p14="http://schemas.microsoft.com/office/powerpoint/2010/main" val="351678195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45E0B1CB-2A65-4E90-9FD1-FFF7A9F496B4}"/>
              </a:ext>
            </a:extLst>
          </p:cNvPr>
          <p:cNvSpPr>
            <a:spLocks noGrp="1"/>
          </p:cNvSpPr>
          <p:nvPr>
            <p:ph idx="1"/>
          </p:nvPr>
        </p:nvSpPr>
        <p:spPr>
          <a:xfrm>
            <a:off x="838200" y="254523"/>
            <a:ext cx="10515600" cy="5903586"/>
          </a:xfrm>
        </p:spPr>
        <p:txBody>
          <a:bodyPr>
            <a:normAutofit/>
          </a:bodyPr>
          <a:lstStyle/>
          <a:p>
            <a:pPr marL="0" indent="0">
              <a:buNone/>
            </a:pPr>
            <a:r>
              <a:rPr lang="en-IN" sz="2000" b="1" dirty="0">
                <a:latin typeface="Arial" panose="020B0604020202020204" pitchFamily="34" charset="0"/>
                <a:cs typeface="Arial" panose="020B0604020202020204" pitchFamily="34" charset="0"/>
              </a:rPr>
              <a:t>2. Stack Data Structure</a:t>
            </a:r>
          </a:p>
          <a:p>
            <a:pPr>
              <a:lnSpc>
                <a:spcPct val="150000"/>
              </a:lnSpc>
            </a:pPr>
            <a:r>
              <a:rPr lang="en-US" sz="2000" dirty="0">
                <a:latin typeface="Arial" panose="020B0604020202020204" pitchFamily="34" charset="0"/>
                <a:cs typeface="Arial" panose="020B0604020202020204" pitchFamily="34" charset="0"/>
              </a:rPr>
              <a:t>In stack data structure, elements are stored in the LIFO principle. That is, the last element stored in a stack will be removed first.</a:t>
            </a:r>
          </a:p>
          <a:p>
            <a:pPr>
              <a:lnSpc>
                <a:spcPct val="150000"/>
              </a:lnSpc>
            </a:pPr>
            <a:r>
              <a:rPr lang="en-US" sz="2000" dirty="0">
                <a:latin typeface="Arial" panose="020B0604020202020204" pitchFamily="34" charset="0"/>
                <a:cs typeface="Arial" panose="020B0604020202020204" pitchFamily="34" charset="0"/>
              </a:rPr>
              <a:t>It works just like a pile of plates where the last plate kept on the pile will be removed first.</a:t>
            </a:r>
          </a:p>
          <a:p>
            <a:pPr>
              <a:lnSpc>
                <a:spcPct val="150000"/>
              </a:lnSpc>
            </a:pPr>
            <a:endParaRPr lang="en-US" sz="2000" dirty="0">
              <a:latin typeface="Arial" panose="020B0604020202020204" pitchFamily="34" charset="0"/>
              <a:cs typeface="Arial" panose="020B0604020202020204" pitchFamily="34" charset="0"/>
            </a:endParaRPr>
          </a:p>
          <a:p>
            <a:pPr>
              <a:lnSpc>
                <a:spcPct val="150000"/>
              </a:lnSpc>
            </a:pPr>
            <a:endParaRPr lang="en-US" sz="2000" dirty="0">
              <a:latin typeface="Arial" panose="020B0604020202020204" pitchFamily="34" charset="0"/>
              <a:cs typeface="Arial" panose="020B0604020202020204" pitchFamily="34" charset="0"/>
            </a:endParaRPr>
          </a:p>
          <a:p>
            <a:pPr>
              <a:lnSpc>
                <a:spcPct val="150000"/>
              </a:lnSpc>
            </a:pPr>
            <a:endParaRPr lang="en-US" sz="2000" dirty="0">
              <a:latin typeface="Arial" panose="020B0604020202020204" pitchFamily="34" charset="0"/>
              <a:cs typeface="Arial" panose="020B0604020202020204" pitchFamily="34" charset="0"/>
            </a:endParaRPr>
          </a:p>
          <a:p>
            <a:pPr>
              <a:lnSpc>
                <a:spcPct val="150000"/>
              </a:lnSpc>
            </a:pPr>
            <a:endParaRPr lang="en-US" sz="2000" dirty="0">
              <a:latin typeface="Arial" panose="020B0604020202020204" pitchFamily="34" charset="0"/>
              <a:cs typeface="Arial" panose="020B0604020202020204" pitchFamily="34" charset="0"/>
            </a:endParaRPr>
          </a:p>
          <a:p>
            <a:pPr>
              <a:lnSpc>
                <a:spcPct val="150000"/>
              </a:lnSpc>
            </a:pPr>
            <a:endParaRPr lang="en-US" sz="2000" dirty="0">
              <a:latin typeface="Arial" panose="020B0604020202020204" pitchFamily="34" charset="0"/>
              <a:cs typeface="Arial" panose="020B0604020202020204" pitchFamily="34" charset="0"/>
            </a:endParaRPr>
          </a:p>
          <a:p>
            <a:pPr marL="0" indent="0">
              <a:lnSpc>
                <a:spcPct val="150000"/>
              </a:lnSpc>
              <a:buNone/>
            </a:pPr>
            <a:r>
              <a:rPr lang="en-US" sz="2000" dirty="0">
                <a:latin typeface="Arial" panose="020B0604020202020204" pitchFamily="34" charset="0"/>
                <a:cs typeface="Arial" panose="020B0604020202020204" pitchFamily="34" charset="0"/>
              </a:rPr>
              <a:t>		Ex: In a stack, operations can be perform only from one end (top here).</a:t>
            </a:r>
          </a:p>
          <a:p>
            <a:pPr marL="0" indent="0">
              <a:lnSpc>
                <a:spcPct val="150000"/>
              </a:lnSpc>
              <a:buNone/>
            </a:pPr>
            <a:endParaRPr lang="en-IN" sz="2000" dirty="0">
              <a:latin typeface="Arial" panose="020B0604020202020204" pitchFamily="34" charset="0"/>
              <a:cs typeface="Arial" panose="020B0604020202020204" pitchFamily="34" charset="0"/>
            </a:endParaRPr>
          </a:p>
        </p:txBody>
      </p:sp>
      <p:pic>
        <p:nvPicPr>
          <p:cNvPr id="4" name="Picture 3">
            <a:extLst>
              <a:ext uri="{FF2B5EF4-FFF2-40B4-BE49-F238E27FC236}">
                <a16:creationId xmlns="" xmlns:a16="http://schemas.microsoft.com/office/drawing/2014/main" id="{A88E3C1C-99F2-4320-80A7-27FF6039D989}"/>
              </a:ext>
            </a:extLst>
          </p:cNvPr>
          <p:cNvPicPr>
            <a:picLocks noChangeAspect="1"/>
          </p:cNvPicPr>
          <p:nvPr/>
        </p:nvPicPr>
        <p:blipFill>
          <a:blip r:embed="rId2"/>
          <a:stretch>
            <a:fillRect/>
          </a:stretch>
        </p:blipFill>
        <p:spPr>
          <a:xfrm>
            <a:off x="4455274" y="2009808"/>
            <a:ext cx="2960114" cy="3367952"/>
          </a:xfrm>
          <a:prstGeom prst="rect">
            <a:avLst/>
          </a:prstGeom>
        </p:spPr>
      </p:pic>
    </p:spTree>
    <p:extLst>
      <p:ext uri="{BB962C8B-B14F-4D97-AF65-F5344CB8AC3E}">
        <p14:creationId xmlns:p14="http://schemas.microsoft.com/office/powerpoint/2010/main" val="2155368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3801A5C-B95B-45EB-9AEC-08BA78D9E90D}"/>
              </a:ext>
            </a:extLst>
          </p:cNvPr>
          <p:cNvSpPr>
            <a:spLocks noGrp="1"/>
          </p:cNvSpPr>
          <p:nvPr>
            <p:ph type="title"/>
          </p:nvPr>
        </p:nvSpPr>
        <p:spPr>
          <a:xfrm>
            <a:off x="838200" y="0"/>
            <a:ext cx="10515600" cy="1325563"/>
          </a:xfrm>
        </p:spPr>
        <p:txBody>
          <a:bodyPr>
            <a:normAutofit/>
          </a:bodyPr>
          <a:lstStyle/>
          <a:p>
            <a:r>
              <a:rPr lang="en-IN" sz="3200" b="1" dirty="0">
                <a:latin typeface="Arial" panose="020B0604020202020204" pitchFamily="34" charset="0"/>
                <a:cs typeface="Arial" panose="020B0604020202020204" pitchFamily="34" charset="0"/>
              </a:rPr>
              <a:t>Lab 2: Queue implementation in Java </a:t>
            </a:r>
          </a:p>
        </p:txBody>
      </p:sp>
      <p:sp>
        <p:nvSpPr>
          <p:cNvPr id="3" name="Content Placeholder 2">
            <a:extLst>
              <a:ext uri="{FF2B5EF4-FFF2-40B4-BE49-F238E27FC236}">
                <a16:creationId xmlns="" xmlns:a16="http://schemas.microsoft.com/office/drawing/2014/main" id="{1B899F3E-2318-4B1D-B77F-61C1DACD9B4D}"/>
              </a:ext>
            </a:extLst>
          </p:cNvPr>
          <p:cNvSpPr>
            <a:spLocks noGrp="1"/>
          </p:cNvSpPr>
          <p:nvPr>
            <p:ph idx="1"/>
          </p:nvPr>
        </p:nvSpPr>
        <p:spPr>
          <a:xfrm>
            <a:off x="838200" y="1126379"/>
            <a:ext cx="10515600" cy="4351338"/>
          </a:xfrm>
        </p:spPr>
        <p:txBody>
          <a:bodyPr>
            <a:normAutofit/>
          </a:bodyPr>
          <a:lstStyle/>
          <a:p>
            <a:pPr marL="0" indent="0">
              <a:buNone/>
            </a:pPr>
            <a:r>
              <a:rPr lang="en-IN" sz="2000" dirty="0">
                <a:latin typeface="Arial" panose="020B0604020202020204" pitchFamily="34" charset="0"/>
                <a:cs typeface="Arial" panose="020B0604020202020204" pitchFamily="34" charset="0"/>
              </a:rPr>
              <a:t>Lab 2.1: Linear Queue implementation.</a:t>
            </a:r>
          </a:p>
          <a:p>
            <a:pPr marL="0" indent="0">
              <a:buNone/>
            </a:pPr>
            <a:r>
              <a:rPr lang="en-IN" sz="2000" dirty="0">
                <a:latin typeface="Arial" panose="020B0604020202020204" pitchFamily="34" charset="0"/>
                <a:cs typeface="Arial" panose="020B0604020202020204" pitchFamily="34" charset="0"/>
              </a:rPr>
              <a:t>Lab 2.2: Circular Queue Implementation.</a:t>
            </a:r>
          </a:p>
          <a:p>
            <a:pPr marL="0" indent="0">
              <a:buNone/>
            </a:pPr>
            <a:r>
              <a:rPr lang="en-IN" sz="2000" dirty="0">
                <a:latin typeface="Arial" panose="020B0604020202020204" pitchFamily="34" charset="0"/>
                <a:cs typeface="Arial" panose="020B0604020202020204" pitchFamily="34" charset="0"/>
              </a:rPr>
              <a:t>Lab 2.3: Queue Stack Implementation.</a:t>
            </a:r>
          </a:p>
        </p:txBody>
      </p:sp>
    </p:spTree>
    <p:extLst>
      <p:ext uri="{BB962C8B-B14F-4D97-AF65-F5344CB8AC3E}">
        <p14:creationId xmlns:p14="http://schemas.microsoft.com/office/powerpoint/2010/main" val="3250654020"/>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D981036-66D1-40B8-91CE-41BE6155C39E}"/>
              </a:ext>
            </a:extLst>
          </p:cNvPr>
          <p:cNvSpPr>
            <a:spLocks noGrp="1"/>
          </p:cNvSpPr>
          <p:nvPr>
            <p:ph type="title"/>
          </p:nvPr>
        </p:nvSpPr>
        <p:spPr>
          <a:xfrm>
            <a:off x="838200" y="267446"/>
            <a:ext cx="10515600" cy="827181"/>
          </a:xfrm>
        </p:spPr>
        <p:txBody>
          <a:bodyPr>
            <a:normAutofit/>
          </a:bodyPr>
          <a:lstStyle/>
          <a:p>
            <a:r>
              <a:rPr lang="en-IN" sz="3200" b="1" dirty="0">
                <a:latin typeface="Arial" panose="020B0604020202020204" pitchFamily="34" charset="0"/>
                <a:cs typeface="Arial" panose="020B0604020202020204" pitchFamily="34" charset="0"/>
              </a:rPr>
              <a:t>Linked list Data Structure</a:t>
            </a:r>
          </a:p>
        </p:txBody>
      </p:sp>
      <p:sp>
        <p:nvSpPr>
          <p:cNvPr id="3" name="Content Placeholder 2">
            <a:extLst>
              <a:ext uri="{FF2B5EF4-FFF2-40B4-BE49-F238E27FC236}">
                <a16:creationId xmlns="" xmlns:a16="http://schemas.microsoft.com/office/drawing/2014/main" id="{66FB7A73-DC0B-4637-97D0-68C267EA671B}"/>
              </a:ext>
            </a:extLst>
          </p:cNvPr>
          <p:cNvSpPr>
            <a:spLocks noGrp="1"/>
          </p:cNvSpPr>
          <p:nvPr>
            <p:ph idx="1"/>
          </p:nvPr>
        </p:nvSpPr>
        <p:spPr>
          <a:xfrm>
            <a:off x="838200" y="1030941"/>
            <a:ext cx="10515600" cy="5146022"/>
          </a:xfrm>
        </p:spPr>
        <p:txBody>
          <a:bodyPr>
            <a:normAutofit/>
          </a:bodyPr>
          <a:lstStyle/>
          <a:p>
            <a:pPr algn="just">
              <a:lnSpc>
                <a:spcPct val="150000"/>
              </a:lnSpc>
            </a:pPr>
            <a:r>
              <a:rPr lang="en-US" sz="2000" dirty="0">
                <a:latin typeface="Arial" panose="020B0604020202020204" pitchFamily="34" charset="0"/>
                <a:cs typeface="Arial" panose="020B0604020202020204" pitchFamily="34" charset="0"/>
              </a:rPr>
              <a:t>A linked list is a linear data structure that includes a series of connected nodes. Here, each node store the data and the address of the next node. For example,</a:t>
            </a:r>
          </a:p>
          <a:p>
            <a:pPr algn="just">
              <a:lnSpc>
                <a:spcPct val="150000"/>
              </a:lnSpc>
            </a:pPr>
            <a:endParaRPr lang="en-US" sz="2000" dirty="0">
              <a:latin typeface="Arial" panose="020B0604020202020204" pitchFamily="34" charset="0"/>
              <a:cs typeface="Arial" panose="020B0604020202020204" pitchFamily="34" charset="0"/>
            </a:endParaRPr>
          </a:p>
          <a:p>
            <a:pPr algn="just">
              <a:lnSpc>
                <a:spcPct val="150000"/>
              </a:lnSpc>
            </a:pPr>
            <a:endParaRPr lang="en-US" sz="2000" dirty="0">
              <a:latin typeface="Arial" panose="020B0604020202020204" pitchFamily="34" charset="0"/>
              <a:cs typeface="Arial" panose="020B0604020202020204" pitchFamily="34" charset="0"/>
            </a:endParaRPr>
          </a:p>
          <a:p>
            <a:pPr algn="just">
              <a:lnSpc>
                <a:spcPct val="150000"/>
              </a:lnSpc>
            </a:pPr>
            <a:endParaRPr lang="en-US" sz="2000" dirty="0">
              <a:latin typeface="Arial" panose="020B0604020202020204" pitchFamily="34" charset="0"/>
              <a:cs typeface="Arial" panose="020B0604020202020204" pitchFamily="34" charset="0"/>
            </a:endParaRPr>
          </a:p>
          <a:p>
            <a:pPr algn="just">
              <a:lnSpc>
                <a:spcPct val="150000"/>
              </a:lnSpc>
            </a:pPr>
            <a:endParaRPr lang="en-US" sz="2000" dirty="0">
              <a:latin typeface="Arial" panose="020B0604020202020204" pitchFamily="34" charset="0"/>
              <a:cs typeface="Arial" panose="020B0604020202020204" pitchFamily="34" charset="0"/>
            </a:endParaRPr>
          </a:p>
          <a:p>
            <a:pPr algn="just">
              <a:lnSpc>
                <a:spcPct val="150000"/>
              </a:lnSpc>
            </a:pPr>
            <a:r>
              <a:rPr lang="en-US" sz="2000" dirty="0">
                <a:latin typeface="Arial" panose="020B0604020202020204" pitchFamily="34" charset="0"/>
                <a:cs typeface="Arial" panose="020B0604020202020204" pitchFamily="34" charset="0"/>
              </a:rPr>
              <a:t>Linked lists can be of multiple types: singly, doubly, and circular linked list.</a:t>
            </a:r>
          </a:p>
          <a:p>
            <a:pPr algn="just">
              <a:lnSpc>
                <a:spcPct val="150000"/>
              </a:lnSpc>
            </a:pPr>
            <a:endParaRPr lang="en-IN" sz="20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 xmlns:a16="http://schemas.microsoft.com/office/drawing/2014/main" id="{8097B4D2-99B8-45AE-A451-46F4E39A61D3}"/>
              </a:ext>
            </a:extLst>
          </p:cNvPr>
          <p:cNvPicPr>
            <a:picLocks noChangeAspect="1"/>
          </p:cNvPicPr>
          <p:nvPr/>
        </p:nvPicPr>
        <p:blipFill>
          <a:blip r:embed="rId2"/>
          <a:stretch>
            <a:fillRect/>
          </a:stretch>
        </p:blipFill>
        <p:spPr>
          <a:xfrm>
            <a:off x="1892593" y="2488762"/>
            <a:ext cx="7026249" cy="1486029"/>
          </a:xfrm>
          <a:prstGeom prst="rect">
            <a:avLst/>
          </a:prstGeom>
        </p:spPr>
      </p:pic>
    </p:spTree>
    <p:extLst>
      <p:ext uri="{BB962C8B-B14F-4D97-AF65-F5344CB8AC3E}">
        <p14:creationId xmlns:p14="http://schemas.microsoft.com/office/powerpoint/2010/main" val="2697691330"/>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A5A9F54-EAA4-4819-8439-FB1327EF83A7}"/>
              </a:ext>
            </a:extLst>
          </p:cNvPr>
          <p:cNvSpPr>
            <a:spLocks noGrp="1"/>
          </p:cNvSpPr>
          <p:nvPr>
            <p:ph type="title"/>
          </p:nvPr>
        </p:nvSpPr>
        <p:spPr>
          <a:xfrm>
            <a:off x="838200" y="284442"/>
            <a:ext cx="10515600" cy="737534"/>
          </a:xfrm>
        </p:spPr>
        <p:txBody>
          <a:bodyPr>
            <a:normAutofit/>
          </a:bodyPr>
          <a:lstStyle/>
          <a:p>
            <a:r>
              <a:rPr lang="en-IN" sz="3200" b="1" dirty="0">
                <a:latin typeface="Arial" panose="020B0604020202020204" pitchFamily="34" charset="0"/>
                <a:cs typeface="Arial" panose="020B0604020202020204" pitchFamily="34" charset="0"/>
              </a:rPr>
              <a:t>Representation of Linked List</a:t>
            </a:r>
          </a:p>
        </p:txBody>
      </p:sp>
      <p:sp>
        <p:nvSpPr>
          <p:cNvPr id="3" name="Content Placeholder 2">
            <a:extLst>
              <a:ext uri="{FF2B5EF4-FFF2-40B4-BE49-F238E27FC236}">
                <a16:creationId xmlns="" xmlns:a16="http://schemas.microsoft.com/office/drawing/2014/main" id="{87C98B78-C934-4D99-A982-ED8EE1DDE419}"/>
              </a:ext>
            </a:extLst>
          </p:cNvPr>
          <p:cNvSpPr>
            <a:spLocks noGrp="1"/>
          </p:cNvSpPr>
          <p:nvPr>
            <p:ph idx="1"/>
          </p:nvPr>
        </p:nvSpPr>
        <p:spPr>
          <a:xfrm>
            <a:off x="838200" y="1021976"/>
            <a:ext cx="10515600" cy="5154987"/>
          </a:xfrm>
        </p:spPr>
        <p:txBody>
          <a:bodyPr>
            <a:normAutofit/>
          </a:bodyPr>
          <a:lstStyle/>
          <a:p>
            <a:pPr algn="just">
              <a:lnSpc>
                <a:spcPct val="150000"/>
              </a:lnSpc>
            </a:pPr>
            <a:r>
              <a:rPr lang="en-US" sz="2000" dirty="0">
                <a:latin typeface="Arial" panose="020B0604020202020204" pitchFamily="34" charset="0"/>
                <a:cs typeface="Arial" panose="020B0604020202020204" pitchFamily="34" charset="0"/>
              </a:rPr>
              <a:t>Let's see how each node of the linked list is represented. Each node consists:</a:t>
            </a:r>
          </a:p>
          <a:p>
            <a:pPr lvl="1" algn="just">
              <a:lnSpc>
                <a:spcPct val="150000"/>
              </a:lnSpc>
              <a:buFont typeface="Wingdings" panose="05000000000000000000" pitchFamily="2" charset="2"/>
              <a:buChar char="Ø"/>
            </a:pPr>
            <a:r>
              <a:rPr lang="en-US" sz="2000" dirty="0">
                <a:latin typeface="Arial" panose="020B0604020202020204" pitchFamily="34" charset="0"/>
                <a:cs typeface="Arial" panose="020B0604020202020204" pitchFamily="34" charset="0"/>
              </a:rPr>
              <a:t>A data item.</a:t>
            </a:r>
          </a:p>
          <a:p>
            <a:pPr lvl="1" algn="just">
              <a:lnSpc>
                <a:spcPct val="150000"/>
              </a:lnSpc>
              <a:buFont typeface="Wingdings" panose="05000000000000000000" pitchFamily="2" charset="2"/>
              <a:buChar char="Ø"/>
            </a:pPr>
            <a:r>
              <a:rPr lang="en-US" sz="2000" dirty="0">
                <a:latin typeface="Arial" panose="020B0604020202020204" pitchFamily="34" charset="0"/>
                <a:cs typeface="Arial" panose="020B0604020202020204" pitchFamily="34" charset="0"/>
              </a:rPr>
              <a:t>An address of another node.</a:t>
            </a:r>
          </a:p>
          <a:p>
            <a:pPr algn="just">
              <a:lnSpc>
                <a:spcPct val="150000"/>
              </a:lnSpc>
            </a:pPr>
            <a:r>
              <a:rPr lang="en-US" sz="2000" dirty="0">
                <a:latin typeface="Arial" panose="020B0604020202020204" pitchFamily="34" charset="0"/>
                <a:cs typeface="Arial" panose="020B0604020202020204" pitchFamily="34" charset="0"/>
              </a:rPr>
              <a:t>We wrap both the data item and the next node reference in a struct as:</a:t>
            </a:r>
          </a:p>
          <a:p>
            <a:pPr algn="just">
              <a:lnSpc>
                <a:spcPct val="150000"/>
              </a:lnSpc>
            </a:pPr>
            <a:endParaRPr lang="en-IN" sz="20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 xmlns:a16="http://schemas.microsoft.com/office/drawing/2014/main" id="{F6B6ACFE-B29D-4DF8-ABEB-F72BEC36907F}"/>
              </a:ext>
            </a:extLst>
          </p:cNvPr>
          <p:cNvPicPr>
            <a:picLocks noChangeAspect="1"/>
          </p:cNvPicPr>
          <p:nvPr/>
        </p:nvPicPr>
        <p:blipFill>
          <a:blip r:embed="rId2"/>
          <a:stretch>
            <a:fillRect/>
          </a:stretch>
        </p:blipFill>
        <p:spPr>
          <a:xfrm>
            <a:off x="1400656" y="3532234"/>
            <a:ext cx="6988146" cy="1310754"/>
          </a:xfrm>
          <a:prstGeom prst="rect">
            <a:avLst/>
          </a:prstGeom>
        </p:spPr>
      </p:pic>
    </p:spTree>
    <p:extLst>
      <p:ext uri="{BB962C8B-B14F-4D97-AF65-F5344CB8AC3E}">
        <p14:creationId xmlns:p14="http://schemas.microsoft.com/office/powerpoint/2010/main" val="858617628"/>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B55F8F4F-820E-4F38-A85C-C392275F2B51}"/>
              </a:ext>
            </a:extLst>
          </p:cNvPr>
          <p:cNvSpPr>
            <a:spLocks noGrp="1"/>
          </p:cNvSpPr>
          <p:nvPr>
            <p:ph idx="1"/>
          </p:nvPr>
        </p:nvSpPr>
        <p:spPr>
          <a:xfrm>
            <a:off x="838200" y="233082"/>
            <a:ext cx="10515600" cy="5943881"/>
          </a:xfrm>
        </p:spPr>
        <p:txBody>
          <a:bodyPr>
            <a:normAutofit/>
          </a:bodyPr>
          <a:lstStyle/>
          <a:p>
            <a:pPr algn="just">
              <a:lnSpc>
                <a:spcPct val="150000"/>
              </a:lnSpc>
            </a:pPr>
            <a:r>
              <a:rPr lang="en-US" sz="2000" dirty="0">
                <a:latin typeface="Arial" panose="020B0604020202020204" pitchFamily="34" charset="0"/>
                <a:cs typeface="Arial" panose="020B0604020202020204" pitchFamily="34" charset="0"/>
              </a:rPr>
              <a:t>Each struct node has a data item and a pointer to another struct node. Let us create a simple Linked List with three items to understand how this works.</a:t>
            </a:r>
          </a:p>
          <a:p>
            <a:pPr marL="0" indent="0" algn="just">
              <a:lnSpc>
                <a:spcPct val="150000"/>
              </a:lnSpc>
              <a:buNone/>
            </a:pPr>
            <a:endParaRPr lang="en-IN" sz="20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 xmlns:a16="http://schemas.microsoft.com/office/drawing/2014/main" id="{B2840931-F4DA-4382-9972-A8F09C931E79}"/>
              </a:ext>
            </a:extLst>
          </p:cNvPr>
          <p:cNvPicPr>
            <a:picLocks noChangeAspect="1"/>
          </p:cNvPicPr>
          <p:nvPr/>
        </p:nvPicPr>
        <p:blipFill>
          <a:blip r:embed="rId2"/>
          <a:stretch>
            <a:fillRect/>
          </a:stretch>
        </p:blipFill>
        <p:spPr>
          <a:xfrm>
            <a:off x="2643841" y="1236925"/>
            <a:ext cx="6904318" cy="4724809"/>
          </a:xfrm>
          <a:prstGeom prst="rect">
            <a:avLst/>
          </a:prstGeom>
        </p:spPr>
      </p:pic>
    </p:spTree>
    <p:extLst>
      <p:ext uri="{BB962C8B-B14F-4D97-AF65-F5344CB8AC3E}">
        <p14:creationId xmlns:p14="http://schemas.microsoft.com/office/powerpoint/2010/main" val="1677509451"/>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F4CC59C0-B715-46BC-ACBB-9C0C990EB1F8}"/>
              </a:ext>
            </a:extLst>
          </p:cNvPr>
          <p:cNvSpPr>
            <a:spLocks noGrp="1"/>
          </p:cNvSpPr>
          <p:nvPr>
            <p:ph idx="1"/>
          </p:nvPr>
        </p:nvSpPr>
        <p:spPr>
          <a:xfrm>
            <a:off x="838200" y="331694"/>
            <a:ext cx="10515600" cy="5845269"/>
          </a:xfrm>
        </p:spPr>
        <p:txBody>
          <a:bodyPr>
            <a:normAutofit/>
          </a:bodyPr>
          <a:lstStyle/>
          <a:p>
            <a:r>
              <a:rPr lang="en-US" sz="2000" dirty="0">
                <a:latin typeface="Arial" panose="020B0604020202020204" pitchFamily="34" charset="0"/>
                <a:cs typeface="Arial" panose="020B0604020202020204" pitchFamily="34" charset="0"/>
              </a:rPr>
              <a:t>We have created a simple linked list with three nodes.</a:t>
            </a:r>
          </a:p>
          <a:p>
            <a:endParaRPr lang="en-IN" sz="20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 xmlns:a16="http://schemas.microsoft.com/office/drawing/2014/main" id="{CECCF9D0-094F-453B-815A-6214299DA5CB}"/>
              </a:ext>
            </a:extLst>
          </p:cNvPr>
          <p:cNvPicPr>
            <a:picLocks noChangeAspect="1"/>
          </p:cNvPicPr>
          <p:nvPr/>
        </p:nvPicPr>
        <p:blipFill>
          <a:blip r:embed="rId2"/>
          <a:stretch>
            <a:fillRect/>
          </a:stretch>
        </p:blipFill>
        <p:spPr>
          <a:xfrm>
            <a:off x="1593848" y="1497268"/>
            <a:ext cx="6942422" cy="1425063"/>
          </a:xfrm>
          <a:prstGeom prst="rect">
            <a:avLst/>
          </a:prstGeom>
        </p:spPr>
      </p:pic>
    </p:spTree>
    <p:extLst>
      <p:ext uri="{BB962C8B-B14F-4D97-AF65-F5344CB8AC3E}">
        <p14:creationId xmlns:p14="http://schemas.microsoft.com/office/powerpoint/2010/main" val="2229682051"/>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B002C7B-F6DB-42EE-96CD-AB6912783BEA}"/>
              </a:ext>
            </a:extLst>
          </p:cNvPr>
          <p:cNvSpPr>
            <a:spLocks noGrp="1"/>
          </p:cNvSpPr>
          <p:nvPr>
            <p:ph type="title"/>
          </p:nvPr>
        </p:nvSpPr>
        <p:spPr>
          <a:xfrm>
            <a:off x="838200" y="365125"/>
            <a:ext cx="10515600" cy="755463"/>
          </a:xfrm>
        </p:spPr>
        <p:txBody>
          <a:bodyPr>
            <a:normAutofit/>
          </a:bodyPr>
          <a:lstStyle/>
          <a:p>
            <a:r>
              <a:rPr lang="en-IN" sz="3200" b="1" dirty="0">
                <a:latin typeface="Arial" panose="020B0604020202020204" pitchFamily="34" charset="0"/>
                <a:cs typeface="Arial" panose="020B0604020202020204" pitchFamily="34" charset="0"/>
              </a:rPr>
              <a:t>Linked List Applications</a:t>
            </a:r>
          </a:p>
        </p:txBody>
      </p:sp>
      <p:sp>
        <p:nvSpPr>
          <p:cNvPr id="3" name="Content Placeholder 2">
            <a:extLst>
              <a:ext uri="{FF2B5EF4-FFF2-40B4-BE49-F238E27FC236}">
                <a16:creationId xmlns="" xmlns:a16="http://schemas.microsoft.com/office/drawing/2014/main" id="{B69C7DAD-C1E0-40C6-A62B-12B6CD81DAF2}"/>
              </a:ext>
            </a:extLst>
          </p:cNvPr>
          <p:cNvSpPr>
            <a:spLocks noGrp="1"/>
          </p:cNvSpPr>
          <p:nvPr>
            <p:ph idx="1"/>
          </p:nvPr>
        </p:nvSpPr>
        <p:spPr>
          <a:xfrm>
            <a:off x="838200" y="1120588"/>
            <a:ext cx="10515600" cy="5056375"/>
          </a:xfrm>
        </p:spPr>
        <p:txBody>
          <a:bodyPr>
            <a:normAutofit/>
          </a:bodyPr>
          <a:lstStyle/>
          <a:p>
            <a:pPr algn="just">
              <a:lnSpc>
                <a:spcPct val="150000"/>
              </a:lnSpc>
            </a:pPr>
            <a:r>
              <a:rPr lang="en-US" sz="2000" dirty="0">
                <a:latin typeface="Arial" panose="020B0604020202020204" pitchFamily="34" charset="0"/>
                <a:cs typeface="Arial" panose="020B0604020202020204" pitchFamily="34" charset="0"/>
              </a:rPr>
              <a:t>Dynamic memory allocation.</a:t>
            </a:r>
          </a:p>
          <a:p>
            <a:pPr algn="just">
              <a:lnSpc>
                <a:spcPct val="150000"/>
              </a:lnSpc>
            </a:pPr>
            <a:r>
              <a:rPr lang="en-US" sz="2000" dirty="0">
                <a:latin typeface="Arial" panose="020B0604020202020204" pitchFamily="34" charset="0"/>
                <a:cs typeface="Arial" panose="020B0604020202020204" pitchFamily="34" charset="0"/>
              </a:rPr>
              <a:t>Implemented in stack and queue.</a:t>
            </a:r>
          </a:p>
          <a:p>
            <a:pPr algn="just">
              <a:lnSpc>
                <a:spcPct val="150000"/>
              </a:lnSpc>
            </a:pPr>
            <a:r>
              <a:rPr lang="en-US" sz="2000" dirty="0">
                <a:latin typeface="Arial" panose="020B0604020202020204" pitchFamily="34" charset="0"/>
                <a:cs typeface="Arial" panose="020B0604020202020204" pitchFamily="34" charset="0"/>
              </a:rPr>
              <a:t>In undo functionality of software's.</a:t>
            </a:r>
          </a:p>
          <a:p>
            <a:pPr algn="just">
              <a:lnSpc>
                <a:spcPct val="150000"/>
              </a:lnSpc>
            </a:pPr>
            <a:r>
              <a:rPr lang="en-US" sz="2000" dirty="0">
                <a:latin typeface="Arial" panose="020B0604020202020204" pitchFamily="34" charset="0"/>
                <a:cs typeface="Arial" panose="020B0604020202020204" pitchFamily="34" charset="0"/>
              </a:rPr>
              <a:t>Hash tables, Graphs.</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7667250"/>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67D2BA2-8891-4F0F-8F94-BF065B0B7464}"/>
              </a:ext>
            </a:extLst>
          </p:cNvPr>
          <p:cNvSpPr>
            <a:spLocks noGrp="1"/>
          </p:cNvSpPr>
          <p:nvPr>
            <p:ph type="title"/>
          </p:nvPr>
        </p:nvSpPr>
        <p:spPr>
          <a:xfrm>
            <a:off x="838200" y="365126"/>
            <a:ext cx="10515600" cy="791322"/>
          </a:xfrm>
        </p:spPr>
        <p:txBody>
          <a:bodyPr>
            <a:normAutofit/>
          </a:bodyPr>
          <a:lstStyle/>
          <a:p>
            <a:r>
              <a:rPr lang="en-IN" sz="3200" b="1" dirty="0">
                <a:latin typeface="Arial" panose="020B0604020202020204" pitchFamily="34" charset="0"/>
                <a:cs typeface="Arial" panose="020B0604020202020204" pitchFamily="34" charset="0"/>
              </a:rPr>
              <a:t>Linked List Operations</a:t>
            </a:r>
          </a:p>
        </p:txBody>
      </p:sp>
      <p:sp>
        <p:nvSpPr>
          <p:cNvPr id="3" name="Content Placeholder 2">
            <a:extLst>
              <a:ext uri="{FF2B5EF4-FFF2-40B4-BE49-F238E27FC236}">
                <a16:creationId xmlns="" xmlns:a16="http://schemas.microsoft.com/office/drawing/2014/main" id="{0C80D6EF-404B-4412-8F49-40259DB94DBC}"/>
              </a:ext>
            </a:extLst>
          </p:cNvPr>
          <p:cNvSpPr>
            <a:spLocks noGrp="1"/>
          </p:cNvSpPr>
          <p:nvPr>
            <p:ph idx="1"/>
          </p:nvPr>
        </p:nvSpPr>
        <p:spPr>
          <a:xfrm>
            <a:off x="838200" y="1156448"/>
            <a:ext cx="10515600" cy="5450540"/>
          </a:xfrm>
        </p:spPr>
        <p:txBody>
          <a:bodyPr>
            <a:normAutofit/>
          </a:bodyPr>
          <a:lstStyle/>
          <a:p>
            <a:pPr>
              <a:lnSpc>
                <a:spcPct val="150000"/>
              </a:lnSpc>
            </a:pPr>
            <a:r>
              <a:rPr lang="en-US" sz="2000" dirty="0">
                <a:latin typeface="Arial" panose="020B0604020202020204" pitchFamily="34" charset="0"/>
                <a:cs typeface="Arial" panose="020B0604020202020204" pitchFamily="34" charset="0"/>
              </a:rPr>
              <a:t>There are various linked list operations that allow us to perform different actions on linked lists.</a:t>
            </a:r>
          </a:p>
          <a:p>
            <a:pPr lvl="1">
              <a:lnSpc>
                <a:spcPct val="150000"/>
              </a:lnSpc>
              <a:buFont typeface="Wingdings" panose="05000000000000000000" pitchFamily="2" charset="2"/>
              <a:buChar char="Ø"/>
            </a:pPr>
            <a:r>
              <a:rPr lang="en-US" sz="2000" b="1" dirty="0">
                <a:latin typeface="Arial" panose="020B0604020202020204" pitchFamily="34" charset="0"/>
                <a:cs typeface="Arial" panose="020B0604020202020204" pitchFamily="34" charset="0"/>
              </a:rPr>
              <a:t>Traversal</a:t>
            </a:r>
            <a:r>
              <a:rPr lang="en-US" sz="2000" dirty="0">
                <a:latin typeface="Arial" panose="020B0604020202020204" pitchFamily="34" charset="0"/>
                <a:cs typeface="Arial" panose="020B0604020202020204" pitchFamily="34" charset="0"/>
              </a:rPr>
              <a:t> - access each element of the linked list.</a:t>
            </a:r>
          </a:p>
          <a:p>
            <a:pPr lvl="1">
              <a:lnSpc>
                <a:spcPct val="150000"/>
              </a:lnSpc>
              <a:buFont typeface="Wingdings" panose="05000000000000000000" pitchFamily="2" charset="2"/>
              <a:buChar char="Ø"/>
            </a:pPr>
            <a:r>
              <a:rPr lang="en-US" sz="2000" b="1" dirty="0">
                <a:latin typeface="Arial" panose="020B0604020202020204" pitchFamily="34" charset="0"/>
                <a:cs typeface="Arial" panose="020B0604020202020204" pitchFamily="34" charset="0"/>
              </a:rPr>
              <a:t>Insertion</a:t>
            </a:r>
            <a:r>
              <a:rPr lang="en-US" sz="2000" dirty="0">
                <a:latin typeface="Arial" panose="020B0604020202020204" pitchFamily="34" charset="0"/>
                <a:cs typeface="Arial" panose="020B0604020202020204" pitchFamily="34" charset="0"/>
              </a:rPr>
              <a:t> - adds a new element to the linked list.</a:t>
            </a:r>
          </a:p>
          <a:p>
            <a:pPr lvl="1">
              <a:lnSpc>
                <a:spcPct val="150000"/>
              </a:lnSpc>
              <a:buFont typeface="Wingdings" panose="05000000000000000000" pitchFamily="2" charset="2"/>
              <a:buChar char="Ø"/>
            </a:pPr>
            <a:r>
              <a:rPr lang="en-US" sz="2000" b="1" dirty="0">
                <a:latin typeface="Arial" panose="020B0604020202020204" pitchFamily="34" charset="0"/>
                <a:cs typeface="Arial" panose="020B0604020202020204" pitchFamily="34" charset="0"/>
              </a:rPr>
              <a:t>Deletion</a:t>
            </a:r>
            <a:r>
              <a:rPr lang="en-US" sz="2000" dirty="0">
                <a:latin typeface="Arial" panose="020B0604020202020204" pitchFamily="34" charset="0"/>
                <a:cs typeface="Arial" panose="020B0604020202020204" pitchFamily="34" charset="0"/>
              </a:rPr>
              <a:t> - removes the existing elements.</a:t>
            </a:r>
          </a:p>
          <a:p>
            <a:pPr lvl="1">
              <a:lnSpc>
                <a:spcPct val="150000"/>
              </a:lnSpc>
              <a:buFont typeface="Wingdings" panose="05000000000000000000" pitchFamily="2" charset="2"/>
              <a:buChar char="Ø"/>
            </a:pPr>
            <a:r>
              <a:rPr lang="en-US" sz="2000" b="1" dirty="0">
                <a:latin typeface="Arial" panose="020B0604020202020204" pitchFamily="34" charset="0"/>
                <a:cs typeface="Arial" panose="020B0604020202020204" pitchFamily="34" charset="0"/>
              </a:rPr>
              <a:t>Search</a:t>
            </a:r>
            <a:r>
              <a:rPr lang="en-US" sz="2000" dirty="0">
                <a:latin typeface="Arial" panose="020B0604020202020204" pitchFamily="34" charset="0"/>
                <a:cs typeface="Arial" panose="020B0604020202020204" pitchFamily="34" charset="0"/>
              </a:rPr>
              <a:t> - find a node in the linked list.</a:t>
            </a:r>
          </a:p>
          <a:p>
            <a:pPr lvl="1">
              <a:lnSpc>
                <a:spcPct val="150000"/>
              </a:lnSpc>
              <a:buFont typeface="Wingdings" panose="05000000000000000000" pitchFamily="2" charset="2"/>
              <a:buChar char="Ø"/>
            </a:pPr>
            <a:r>
              <a:rPr lang="en-US" sz="2000" b="1" dirty="0">
                <a:latin typeface="Arial" panose="020B0604020202020204" pitchFamily="34" charset="0"/>
                <a:cs typeface="Arial" panose="020B0604020202020204" pitchFamily="34" charset="0"/>
              </a:rPr>
              <a:t>Sort </a:t>
            </a:r>
            <a:r>
              <a:rPr lang="en-US" sz="2000" dirty="0">
                <a:latin typeface="Arial" panose="020B0604020202020204" pitchFamily="34" charset="0"/>
                <a:cs typeface="Arial" panose="020B0604020202020204" pitchFamily="34" charset="0"/>
              </a:rPr>
              <a:t>- sort the nodes of the linked list.</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96921789"/>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599D8B5-7AC6-4699-A356-E7CAC090932B}"/>
              </a:ext>
            </a:extLst>
          </p:cNvPr>
          <p:cNvSpPr>
            <a:spLocks noGrp="1"/>
          </p:cNvSpPr>
          <p:nvPr>
            <p:ph type="title"/>
          </p:nvPr>
        </p:nvSpPr>
        <p:spPr>
          <a:xfrm>
            <a:off x="838200" y="365126"/>
            <a:ext cx="10515600" cy="791322"/>
          </a:xfrm>
        </p:spPr>
        <p:txBody>
          <a:bodyPr>
            <a:normAutofit/>
          </a:bodyPr>
          <a:lstStyle/>
          <a:p>
            <a:r>
              <a:rPr lang="en-IN" sz="3200" b="1" dirty="0">
                <a:latin typeface="Arial" panose="020B0604020202020204" pitchFamily="34" charset="0"/>
                <a:cs typeface="Arial" panose="020B0604020202020204" pitchFamily="34" charset="0"/>
              </a:rPr>
              <a:t>Types of Linked List</a:t>
            </a:r>
          </a:p>
        </p:txBody>
      </p:sp>
      <p:sp>
        <p:nvSpPr>
          <p:cNvPr id="3" name="Content Placeholder 2">
            <a:extLst>
              <a:ext uri="{FF2B5EF4-FFF2-40B4-BE49-F238E27FC236}">
                <a16:creationId xmlns="" xmlns:a16="http://schemas.microsoft.com/office/drawing/2014/main" id="{D0713E0C-F309-4119-BF59-A2A297D19F91}"/>
              </a:ext>
            </a:extLst>
          </p:cNvPr>
          <p:cNvSpPr>
            <a:spLocks noGrp="1"/>
          </p:cNvSpPr>
          <p:nvPr>
            <p:ph idx="1"/>
          </p:nvPr>
        </p:nvSpPr>
        <p:spPr>
          <a:xfrm>
            <a:off x="838200" y="1156448"/>
            <a:ext cx="10515600" cy="5020515"/>
          </a:xfrm>
        </p:spPr>
        <p:txBody>
          <a:bodyPr>
            <a:normAutofit/>
          </a:bodyPr>
          <a:lstStyle/>
          <a:p>
            <a:pPr algn="just">
              <a:lnSpc>
                <a:spcPct val="150000"/>
              </a:lnSpc>
            </a:pPr>
            <a:r>
              <a:rPr lang="en-US" sz="2000" dirty="0">
                <a:latin typeface="Arial" panose="020B0604020202020204" pitchFamily="34" charset="0"/>
                <a:cs typeface="Arial" panose="020B0604020202020204" pitchFamily="34" charset="0"/>
              </a:rPr>
              <a:t>There are three common types of Linked List.</a:t>
            </a:r>
          </a:p>
          <a:p>
            <a:pPr lvl="1" algn="just">
              <a:lnSpc>
                <a:spcPct val="150000"/>
              </a:lnSpc>
              <a:buFont typeface="Wingdings" panose="05000000000000000000" pitchFamily="2" charset="2"/>
              <a:buChar char="Ø"/>
            </a:pPr>
            <a:r>
              <a:rPr lang="en-US" sz="2000" dirty="0">
                <a:latin typeface="Arial" panose="020B0604020202020204" pitchFamily="34" charset="0"/>
                <a:cs typeface="Arial" panose="020B0604020202020204" pitchFamily="34" charset="0"/>
              </a:rPr>
              <a:t>Singly Linked List.</a:t>
            </a:r>
          </a:p>
          <a:p>
            <a:pPr lvl="1" algn="just">
              <a:lnSpc>
                <a:spcPct val="150000"/>
              </a:lnSpc>
              <a:buFont typeface="Wingdings" panose="05000000000000000000" pitchFamily="2" charset="2"/>
              <a:buChar char="Ø"/>
            </a:pPr>
            <a:r>
              <a:rPr lang="en-US" sz="2000" dirty="0">
                <a:latin typeface="Arial" panose="020B0604020202020204" pitchFamily="34" charset="0"/>
                <a:cs typeface="Arial" panose="020B0604020202020204" pitchFamily="34" charset="0"/>
              </a:rPr>
              <a:t>Doubly Linked List.</a:t>
            </a:r>
          </a:p>
          <a:p>
            <a:pPr lvl="1" algn="just">
              <a:lnSpc>
                <a:spcPct val="150000"/>
              </a:lnSpc>
              <a:buFont typeface="Wingdings" panose="05000000000000000000" pitchFamily="2" charset="2"/>
              <a:buChar char="Ø"/>
            </a:pPr>
            <a:r>
              <a:rPr lang="en-US" sz="2000" dirty="0">
                <a:latin typeface="Arial" panose="020B0604020202020204" pitchFamily="34" charset="0"/>
                <a:cs typeface="Arial" panose="020B0604020202020204" pitchFamily="34" charset="0"/>
              </a:rPr>
              <a:t>Circular Linked List.</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39838116"/>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5BA93E61-402D-4FC4-8F31-04580F47FA7B}"/>
              </a:ext>
            </a:extLst>
          </p:cNvPr>
          <p:cNvSpPr>
            <a:spLocks noGrp="1"/>
          </p:cNvSpPr>
          <p:nvPr>
            <p:ph idx="1"/>
          </p:nvPr>
        </p:nvSpPr>
        <p:spPr>
          <a:xfrm>
            <a:off x="838200" y="349624"/>
            <a:ext cx="10515600" cy="5827339"/>
          </a:xfrm>
        </p:spPr>
        <p:txBody>
          <a:bodyPr>
            <a:normAutofit/>
          </a:bodyPr>
          <a:lstStyle/>
          <a:p>
            <a:pPr marL="0" indent="0">
              <a:buNone/>
            </a:pPr>
            <a:r>
              <a:rPr lang="en-IN" sz="2000" b="1" dirty="0">
                <a:latin typeface="Arial" panose="020B0604020202020204" pitchFamily="34" charset="0"/>
                <a:cs typeface="Arial" panose="020B0604020202020204" pitchFamily="34" charset="0"/>
              </a:rPr>
              <a:t>1. Singly Linked List</a:t>
            </a:r>
          </a:p>
          <a:p>
            <a:pPr marL="0" indent="0">
              <a:buNone/>
            </a:pPr>
            <a:endParaRPr lang="en-IN" sz="2000" dirty="0">
              <a:latin typeface="Arial" panose="020B0604020202020204" pitchFamily="34" charset="0"/>
              <a:cs typeface="Arial" panose="020B0604020202020204" pitchFamily="34" charset="0"/>
            </a:endParaRPr>
          </a:p>
          <a:p>
            <a:pPr marL="0" indent="0">
              <a:buNone/>
            </a:pPr>
            <a:endParaRPr lang="en-IN" sz="2000" dirty="0">
              <a:latin typeface="Arial" panose="020B0604020202020204" pitchFamily="34" charset="0"/>
              <a:cs typeface="Arial" panose="020B0604020202020204" pitchFamily="34" charset="0"/>
            </a:endParaRPr>
          </a:p>
          <a:p>
            <a:pPr marL="0" indent="0">
              <a:buNone/>
            </a:pPr>
            <a:endParaRPr lang="en-IN" sz="2000" dirty="0">
              <a:latin typeface="Arial" panose="020B0604020202020204" pitchFamily="34" charset="0"/>
              <a:cs typeface="Arial" panose="020B0604020202020204" pitchFamily="34" charset="0"/>
            </a:endParaRPr>
          </a:p>
          <a:p>
            <a:pPr marL="0" indent="0">
              <a:buNone/>
            </a:pPr>
            <a:endParaRPr lang="en-IN" sz="2000" dirty="0">
              <a:latin typeface="Arial" panose="020B0604020202020204" pitchFamily="34" charset="0"/>
              <a:cs typeface="Arial" panose="020B0604020202020204" pitchFamily="34" charset="0"/>
            </a:endParaRPr>
          </a:p>
          <a:p>
            <a:pPr marL="0" indent="0">
              <a:buNone/>
            </a:pPr>
            <a:endParaRPr lang="en-IN" sz="2000" dirty="0">
              <a:latin typeface="Arial" panose="020B0604020202020204" pitchFamily="34" charset="0"/>
              <a:cs typeface="Arial" panose="020B0604020202020204" pitchFamily="34" charset="0"/>
            </a:endParaRPr>
          </a:p>
          <a:p>
            <a:pPr marL="0" indent="0">
              <a:buNone/>
            </a:pPr>
            <a:endParaRPr lang="en-IN" sz="2000" dirty="0">
              <a:latin typeface="Arial" panose="020B0604020202020204" pitchFamily="34" charset="0"/>
              <a:cs typeface="Arial" panose="020B0604020202020204" pitchFamily="34" charset="0"/>
            </a:endParaRPr>
          </a:p>
          <a:p>
            <a:pPr marL="0" indent="0">
              <a:buNone/>
            </a:pPr>
            <a:r>
              <a:rPr lang="en-IN" sz="2000" b="1" dirty="0">
                <a:latin typeface="Arial" panose="020B0604020202020204" pitchFamily="34" charset="0"/>
                <a:cs typeface="Arial" panose="020B0604020202020204" pitchFamily="34" charset="0"/>
              </a:rPr>
              <a:t>2. Doubly Linked List</a:t>
            </a:r>
          </a:p>
          <a:p>
            <a:pPr marL="0" indent="0">
              <a:buNone/>
            </a:pPr>
            <a:endParaRPr lang="en-IN" sz="2000" b="1"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 xmlns:a16="http://schemas.microsoft.com/office/drawing/2014/main" id="{8D05F2DA-FDF7-4ACA-99FE-301CACEA0ACF}"/>
              </a:ext>
            </a:extLst>
          </p:cNvPr>
          <p:cNvPicPr>
            <a:picLocks noChangeAspect="1"/>
          </p:cNvPicPr>
          <p:nvPr/>
        </p:nvPicPr>
        <p:blipFill>
          <a:blip r:embed="rId2"/>
          <a:stretch>
            <a:fillRect/>
          </a:stretch>
        </p:blipFill>
        <p:spPr>
          <a:xfrm>
            <a:off x="1756779" y="1288836"/>
            <a:ext cx="7011008" cy="1501270"/>
          </a:xfrm>
          <a:prstGeom prst="rect">
            <a:avLst/>
          </a:prstGeom>
        </p:spPr>
      </p:pic>
      <p:pic>
        <p:nvPicPr>
          <p:cNvPr id="7" name="Picture 6">
            <a:extLst>
              <a:ext uri="{FF2B5EF4-FFF2-40B4-BE49-F238E27FC236}">
                <a16:creationId xmlns="" xmlns:a16="http://schemas.microsoft.com/office/drawing/2014/main" id="{A53C504C-CB70-43FD-AA14-6FF70CF60150}"/>
              </a:ext>
            </a:extLst>
          </p:cNvPr>
          <p:cNvPicPr>
            <a:picLocks noChangeAspect="1"/>
          </p:cNvPicPr>
          <p:nvPr/>
        </p:nvPicPr>
        <p:blipFill>
          <a:blip r:embed="rId3"/>
          <a:stretch>
            <a:fillRect/>
          </a:stretch>
        </p:blipFill>
        <p:spPr>
          <a:xfrm>
            <a:off x="1756779" y="4332360"/>
            <a:ext cx="7026249" cy="1348857"/>
          </a:xfrm>
          <a:prstGeom prst="rect">
            <a:avLst/>
          </a:prstGeom>
        </p:spPr>
      </p:pic>
    </p:spTree>
    <p:extLst>
      <p:ext uri="{BB962C8B-B14F-4D97-AF65-F5344CB8AC3E}">
        <p14:creationId xmlns:p14="http://schemas.microsoft.com/office/powerpoint/2010/main" val="410668653"/>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0939E0E2-8AA3-4AD8-9E88-5E96B23E9BA9}"/>
              </a:ext>
            </a:extLst>
          </p:cNvPr>
          <p:cNvSpPr>
            <a:spLocks noGrp="1"/>
          </p:cNvSpPr>
          <p:nvPr>
            <p:ph idx="1"/>
          </p:nvPr>
        </p:nvSpPr>
        <p:spPr>
          <a:xfrm>
            <a:off x="838200" y="268941"/>
            <a:ext cx="10515600" cy="5908022"/>
          </a:xfrm>
        </p:spPr>
        <p:txBody>
          <a:bodyPr>
            <a:normAutofit/>
          </a:bodyPr>
          <a:lstStyle/>
          <a:p>
            <a:pPr marL="0" indent="0">
              <a:buNone/>
            </a:pPr>
            <a:r>
              <a:rPr lang="en-IN" sz="2000" b="1" dirty="0">
                <a:latin typeface="Arial" panose="020B0604020202020204" pitchFamily="34" charset="0"/>
                <a:cs typeface="Arial" panose="020B0604020202020204" pitchFamily="34" charset="0"/>
              </a:rPr>
              <a:t>3. Circular Linked List</a:t>
            </a:r>
          </a:p>
          <a:p>
            <a:pPr marL="0" indent="0">
              <a:buNone/>
            </a:pPr>
            <a:endParaRPr lang="en-IN" sz="2000" b="1"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 xmlns:a16="http://schemas.microsoft.com/office/drawing/2014/main" id="{DE50B22C-678F-4D0B-8970-4922E3E628C4}"/>
              </a:ext>
            </a:extLst>
          </p:cNvPr>
          <p:cNvPicPr>
            <a:picLocks noChangeAspect="1"/>
          </p:cNvPicPr>
          <p:nvPr/>
        </p:nvPicPr>
        <p:blipFill>
          <a:blip r:embed="rId2"/>
          <a:stretch>
            <a:fillRect/>
          </a:stretch>
        </p:blipFill>
        <p:spPr>
          <a:xfrm>
            <a:off x="1764177" y="1248487"/>
            <a:ext cx="6942422" cy="1653683"/>
          </a:xfrm>
          <a:prstGeom prst="rect">
            <a:avLst/>
          </a:prstGeom>
        </p:spPr>
      </p:pic>
    </p:spTree>
    <p:extLst>
      <p:ext uri="{BB962C8B-B14F-4D97-AF65-F5344CB8AC3E}">
        <p14:creationId xmlns:p14="http://schemas.microsoft.com/office/powerpoint/2010/main" val="252007613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E09CEDD9-F05E-47D3-B563-058AFD64E3C5}"/>
              </a:ext>
            </a:extLst>
          </p:cNvPr>
          <p:cNvSpPr>
            <a:spLocks noGrp="1"/>
          </p:cNvSpPr>
          <p:nvPr>
            <p:ph idx="1"/>
          </p:nvPr>
        </p:nvSpPr>
        <p:spPr>
          <a:xfrm>
            <a:off x="838200" y="311085"/>
            <a:ext cx="10515600" cy="5875305"/>
          </a:xfrm>
        </p:spPr>
        <p:txBody>
          <a:bodyPr/>
          <a:lstStyle/>
          <a:p>
            <a:pPr marL="0" indent="0">
              <a:buNone/>
            </a:pPr>
            <a:r>
              <a:rPr lang="en-IN" sz="2000" b="1" dirty="0">
                <a:latin typeface="Arial" panose="020B0604020202020204" pitchFamily="34" charset="0"/>
                <a:cs typeface="Arial" panose="020B0604020202020204" pitchFamily="34" charset="0"/>
              </a:rPr>
              <a:t>3. Queue Data Structure</a:t>
            </a:r>
          </a:p>
          <a:p>
            <a:pPr>
              <a:lnSpc>
                <a:spcPct val="150000"/>
              </a:lnSpc>
            </a:pPr>
            <a:r>
              <a:rPr lang="en-US" sz="2000" dirty="0">
                <a:latin typeface="Arial" panose="020B0604020202020204" pitchFamily="34" charset="0"/>
                <a:cs typeface="Arial" panose="020B0604020202020204" pitchFamily="34" charset="0"/>
              </a:rPr>
              <a:t>Unlike stack, the queue data structure works in the FIFO principle where first element stored in the queue will be removed first.</a:t>
            </a:r>
          </a:p>
          <a:p>
            <a:pPr>
              <a:lnSpc>
                <a:spcPct val="150000"/>
              </a:lnSpc>
            </a:pPr>
            <a:r>
              <a:rPr lang="en-US" sz="2000" dirty="0">
                <a:latin typeface="Arial" panose="020B0604020202020204" pitchFamily="34" charset="0"/>
                <a:cs typeface="Arial" panose="020B0604020202020204" pitchFamily="34" charset="0"/>
              </a:rPr>
              <a:t>It works just like a queue of people in the ticket counter where first person on the queue will get the ticket first.</a:t>
            </a:r>
          </a:p>
          <a:p>
            <a:pPr>
              <a:lnSpc>
                <a:spcPct val="150000"/>
              </a:lnSpc>
            </a:pPr>
            <a:endParaRPr lang="en-US" sz="2000" dirty="0">
              <a:latin typeface="Arial" panose="020B0604020202020204" pitchFamily="34" charset="0"/>
              <a:cs typeface="Arial" panose="020B0604020202020204" pitchFamily="34" charset="0"/>
            </a:endParaRPr>
          </a:p>
          <a:p>
            <a:pPr>
              <a:lnSpc>
                <a:spcPct val="150000"/>
              </a:lnSpc>
            </a:pPr>
            <a:endParaRPr lang="en-US" sz="2000" dirty="0">
              <a:latin typeface="Arial" panose="020B0604020202020204" pitchFamily="34" charset="0"/>
              <a:cs typeface="Arial" panose="020B0604020202020204" pitchFamily="34" charset="0"/>
            </a:endParaRPr>
          </a:p>
          <a:p>
            <a:pPr>
              <a:lnSpc>
                <a:spcPct val="150000"/>
              </a:lnSpc>
            </a:pPr>
            <a:endParaRPr lang="en-US" sz="2000" dirty="0">
              <a:latin typeface="Arial" panose="020B0604020202020204" pitchFamily="34" charset="0"/>
              <a:cs typeface="Arial" panose="020B0604020202020204" pitchFamily="34" charset="0"/>
            </a:endParaRPr>
          </a:p>
          <a:p>
            <a:pPr>
              <a:lnSpc>
                <a:spcPct val="150000"/>
              </a:lnSpc>
            </a:pPr>
            <a:endParaRPr lang="en-US" sz="2000" dirty="0">
              <a:latin typeface="Arial" panose="020B0604020202020204" pitchFamily="34" charset="0"/>
              <a:cs typeface="Arial" panose="020B0604020202020204" pitchFamily="34" charset="0"/>
            </a:endParaRPr>
          </a:p>
          <a:p>
            <a:pPr marL="0" indent="0">
              <a:lnSpc>
                <a:spcPct val="150000"/>
              </a:lnSpc>
              <a:buNone/>
            </a:pPr>
            <a:r>
              <a:rPr lang="en-US" sz="2000" dirty="0">
                <a:latin typeface="Arial" panose="020B0604020202020204" pitchFamily="34" charset="0"/>
                <a:cs typeface="Arial" panose="020B0604020202020204" pitchFamily="34" charset="0"/>
              </a:rPr>
              <a:t>	     Ex: In a queue, addition and removal are performed from separate ends.</a:t>
            </a:r>
          </a:p>
          <a:p>
            <a:pPr marL="0" indent="0">
              <a:lnSpc>
                <a:spcPct val="150000"/>
              </a:lnSpc>
              <a:buNone/>
            </a:pPr>
            <a:endParaRPr lang="en-IN" sz="2000" dirty="0">
              <a:latin typeface="Arial" panose="020B0604020202020204" pitchFamily="34" charset="0"/>
              <a:cs typeface="Arial" panose="020B0604020202020204" pitchFamily="34" charset="0"/>
            </a:endParaRPr>
          </a:p>
        </p:txBody>
      </p:sp>
      <p:pic>
        <p:nvPicPr>
          <p:cNvPr id="4" name="Picture 3">
            <a:extLst>
              <a:ext uri="{FF2B5EF4-FFF2-40B4-BE49-F238E27FC236}">
                <a16:creationId xmlns="" xmlns:a16="http://schemas.microsoft.com/office/drawing/2014/main" id="{470188DB-D13D-42B8-9BD9-2D2F081D14D4}"/>
              </a:ext>
            </a:extLst>
          </p:cNvPr>
          <p:cNvPicPr>
            <a:picLocks noChangeAspect="1"/>
          </p:cNvPicPr>
          <p:nvPr/>
        </p:nvPicPr>
        <p:blipFill>
          <a:blip r:embed="rId2"/>
          <a:stretch>
            <a:fillRect/>
          </a:stretch>
        </p:blipFill>
        <p:spPr>
          <a:xfrm>
            <a:off x="3829131" y="2717976"/>
            <a:ext cx="4217020" cy="2556493"/>
          </a:xfrm>
          <a:prstGeom prst="rect">
            <a:avLst/>
          </a:prstGeom>
        </p:spPr>
      </p:pic>
    </p:spTree>
    <p:extLst>
      <p:ext uri="{BB962C8B-B14F-4D97-AF65-F5344CB8AC3E}">
        <p14:creationId xmlns:p14="http://schemas.microsoft.com/office/powerpoint/2010/main" val="1370858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9070715-6F8E-4893-86F1-6760D527ECEA}"/>
              </a:ext>
            </a:extLst>
          </p:cNvPr>
          <p:cNvSpPr>
            <a:spLocks noGrp="1"/>
          </p:cNvSpPr>
          <p:nvPr>
            <p:ph type="title"/>
          </p:nvPr>
        </p:nvSpPr>
        <p:spPr/>
        <p:txBody>
          <a:bodyPr>
            <a:normAutofit/>
          </a:bodyPr>
          <a:lstStyle/>
          <a:p>
            <a:r>
              <a:rPr lang="en-IN" sz="3200" b="1" dirty="0">
                <a:latin typeface="Arial" panose="020B0604020202020204" pitchFamily="34" charset="0"/>
                <a:cs typeface="Arial" panose="020B0604020202020204" pitchFamily="34" charset="0"/>
              </a:rPr>
              <a:t>Lab: Linked list implementation in Java</a:t>
            </a:r>
          </a:p>
        </p:txBody>
      </p:sp>
      <p:sp>
        <p:nvSpPr>
          <p:cNvPr id="3" name="Content Placeholder 2">
            <a:extLst>
              <a:ext uri="{FF2B5EF4-FFF2-40B4-BE49-F238E27FC236}">
                <a16:creationId xmlns="" xmlns:a16="http://schemas.microsoft.com/office/drawing/2014/main" id="{885C201D-4714-4F6B-9A52-C79EA5F5B16B}"/>
              </a:ext>
            </a:extLst>
          </p:cNvPr>
          <p:cNvSpPr>
            <a:spLocks noGrp="1"/>
          </p:cNvSpPr>
          <p:nvPr>
            <p:ph idx="1"/>
          </p:nvPr>
        </p:nvSpPr>
        <p:spPr/>
        <p:txBody>
          <a:bodyPr>
            <a:normAutofit/>
          </a:bodyPr>
          <a:lstStyle/>
          <a:p>
            <a:pPr marL="0" indent="0">
              <a:buNone/>
            </a:pPr>
            <a:r>
              <a:rPr lang="en-IN" sz="2000" dirty="0">
                <a:latin typeface="Arial" panose="020B0604020202020204" pitchFamily="34" charset="0"/>
                <a:cs typeface="Arial" panose="020B0604020202020204" pitchFamily="34" charset="0"/>
              </a:rPr>
              <a:t>Lab3.1: Implementation of Single LinkedList. </a:t>
            </a:r>
          </a:p>
          <a:p>
            <a:pPr marL="0" indent="0">
              <a:buNone/>
            </a:pPr>
            <a:r>
              <a:rPr lang="en-IN" sz="2000" dirty="0">
                <a:latin typeface="Arial" panose="020B0604020202020204" pitchFamily="34" charset="0"/>
                <a:cs typeface="Arial" panose="020B0604020202020204" pitchFamily="34" charset="0"/>
              </a:rPr>
              <a:t>Lab3.2: Implementation of Double LinkedList. </a:t>
            </a:r>
          </a:p>
          <a:p>
            <a:pPr marL="0" indent="0">
              <a:buNone/>
            </a:pPr>
            <a:r>
              <a:rPr lang="en-IN" sz="2000" dirty="0">
                <a:latin typeface="Arial" panose="020B0604020202020204" pitchFamily="34" charset="0"/>
                <a:cs typeface="Arial" panose="020B0604020202020204" pitchFamily="34" charset="0"/>
              </a:rPr>
              <a:t>Lab3.3: Implementation of Circular LinkedList.</a:t>
            </a:r>
          </a:p>
          <a:p>
            <a:pPr marL="0" indent="0">
              <a:buNone/>
            </a:pPr>
            <a:r>
              <a:rPr lang="en-IN" sz="2000" dirty="0">
                <a:latin typeface="Arial" panose="020B0604020202020204" pitchFamily="34" charset="0"/>
                <a:cs typeface="Arial" panose="020B0604020202020204" pitchFamily="34" charset="0"/>
              </a:rPr>
              <a:t>Lab3.4: Implementation of Linked list operations.</a:t>
            </a:r>
          </a:p>
          <a:p>
            <a:pPr marL="0" indent="0">
              <a:buNone/>
            </a:pP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78258688"/>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FD07CD3-A7C8-47CA-9DEA-19B67518992F}"/>
              </a:ext>
            </a:extLst>
          </p:cNvPr>
          <p:cNvSpPr>
            <a:spLocks noGrp="1"/>
          </p:cNvSpPr>
          <p:nvPr>
            <p:ph type="title"/>
          </p:nvPr>
        </p:nvSpPr>
        <p:spPr>
          <a:xfrm>
            <a:off x="838200" y="365126"/>
            <a:ext cx="10515600" cy="710640"/>
          </a:xfrm>
        </p:spPr>
        <p:txBody>
          <a:bodyPr>
            <a:normAutofit/>
          </a:bodyPr>
          <a:lstStyle/>
          <a:p>
            <a:r>
              <a:rPr lang="en-IN" sz="3200" b="1" dirty="0">
                <a:latin typeface="Arial" panose="020B0604020202020204" pitchFamily="34" charset="0"/>
                <a:cs typeface="Arial" panose="020B0604020202020204" pitchFamily="34" charset="0"/>
              </a:rPr>
              <a:t>Hash Table</a:t>
            </a:r>
          </a:p>
        </p:txBody>
      </p:sp>
      <p:sp>
        <p:nvSpPr>
          <p:cNvPr id="3" name="Content Placeholder 2">
            <a:extLst>
              <a:ext uri="{FF2B5EF4-FFF2-40B4-BE49-F238E27FC236}">
                <a16:creationId xmlns="" xmlns:a16="http://schemas.microsoft.com/office/drawing/2014/main" id="{BA55D354-6682-4B32-8E00-0A18DF255F88}"/>
              </a:ext>
            </a:extLst>
          </p:cNvPr>
          <p:cNvSpPr>
            <a:spLocks noGrp="1"/>
          </p:cNvSpPr>
          <p:nvPr>
            <p:ph idx="1"/>
          </p:nvPr>
        </p:nvSpPr>
        <p:spPr>
          <a:xfrm>
            <a:off x="838200" y="1075766"/>
            <a:ext cx="10515600" cy="5101197"/>
          </a:xfrm>
        </p:spPr>
        <p:txBody>
          <a:bodyPr>
            <a:normAutofit/>
          </a:bodyPr>
          <a:lstStyle/>
          <a:p>
            <a:pPr algn="just">
              <a:lnSpc>
                <a:spcPct val="150000"/>
              </a:lnSpc>
            </a:pPr>
            <a:r>
              <a:rPr lang="en-US" sz="2000" dirty="0">
                <a:latin typeface="Arial" panose="020B0604020202020204" pitchFamily="34" charset="0"/>
                <a:cs typeface="Arial" panose="020B0604020202020204" pitchFamily="34" charset="0"/>
              </a:rPr>
              <a:t>The Hash table data structure stores elements in key-value pairs where</a:t>
            </a:r>
          </a:p>
          <a:p>
            <a:pPr lvl="1" algn="just">
              <a:lnSpc>
                <a:spcPct val="150000"/>
              </a:lnSpc>
              <a:buFont typeface="Wingdings" panose="05000000000000000000" pitchFamily="2" charset="2"/>
              <a:buChar char="Ø"/>
            </a:pPr>
            <a:r>
              <a:rPr lang="en-US" sz="2000" dirty="0">
                <a:latin typeface="Arial" panose="020B0604020202020204" pitchFamily="34" charset="0"/>
                <a:cs typeface="Arial" panose="020B0604020202020204" pitchFamily="34" charset="0"/>
              </a:rPr>
              <a:t>Key- unique integer that is used for indexing the values</a:t>
            </a:r>
          </a:p>
          <a:p>
            <a:pPr lvl="1" algn="just">
              <a:lnSpc>
                <a:spcPct val="150000"/>
              </a:lnSpc>
              <a:buFont typeface="Wingdings" panose="05000000000000000000" pitchFamily="2" charset="2"/>
              <a:buChar char="Ø"/>
            </a:pPr>
            <a:r>
              <a:rPr lang="en-US" sz="2000" dirty="0">
                <a:latin typeface="Arial" panose="020B0604020202020204" pitchFamily="34" charset="0"/>
                <a:cs typeface="Arial" panose="020B0604020202020204" pitchFamily="34" charset="0"/>
              </a:rPr>
              <a:t>Value - data that are associated with keys.</a:t>
            </a:r>
          </a:p>
          <a:p>
            <a:pPr lvl="1" algn="just">
              <a:lnSpc>
                <a:spcPct val="150000"/>
              </a:lnSpc>
              <a:buFont typeface="Wingdings" panose="05000000000000000000" pitchFamily="2" charset="2"/>
              <a:buChar char="Ø"/>
            </a:pPr>
            <a:endParaRPr lang="en-US" sz="2000" dirty="0">
              <a:latin typeface="Arial" panose="020B0604020202020204" pitchFamily="34" charset="0"/>
              <a:cs typeface="Arial" panose="020B0604020202020204" pitchFamily="34" charset="0"/>
            </a:endParaRPr>
          </a:p>
          <a:p>
            <a:pPr lvl="1" algn="just">
              <a:lnSpc>
                <a:spcPct val="150000"/>
              </a:lnSpc>
              <a:buFont typeface="Wingdings" panose="05000000000000000000" pitchFamily="2" charset="2"/>
              <a:buChar char="Ø"/>
            </a:pPr>
            <a:endParaRPr lang="en-US" sz="2000" dirty="0">
              <a:latin typeface="Arial" panose="020B0604020202020204" pitchFamily="34" charset="0"/>
              <a:cs typeface="Arial" panose="020B0604020202020204" pitchFamily="34" charset="0"/>
            </a:endParaRPr>
          </a:p>
          <a:p>
            <a:pPr lvl="1" algn="just">
              <a:lnSpc>
                <a:spcPct val="150000"/>
              </a:lnSpc>
              <a:buFont typeface="Wingdings" panose="05000000000000000000" pitchFamily="2" charset="2"/>
              <a:buChar char="Ø"/>
            </a:pPr>
            <a:endParaRPr lang="en-US" sz="2000" dirty="0">
              <a:latin typeface="Arial" panose="020B0604020202020204" pitchFamily="34" charset="0"/>
              <a:cs typeface="Arial" panose="020B0604020202020204" pitchFamily="34" charset="0"/>
            </a:endParaRPr>
          </a:p>
          <a:p>
            <a:pPr lvl="1" algn="just">
              <a:lnSpc>
                <a:spcPct val="150000"/>
              </a:lnSpc>
              <a:buFont typeface="Wingdings" panose="05000000000000000000" pitchFamily="2" charset="2"/>
              <a:buChar char="Ø"/>
            </a:pPr>
            <a:endParaRPr lang="en-US" sz="2000" dirty="0">
              <a:latin typeface="Arial" panose="020B0604020202020204" pitchFamily="34" charset="0"/>
              <a:cs typeface="Arial" panose="020B0604020202020204" pitchFamily="34" charset="0"/>
            </a:endParaRPr>
          </a:p>
          <a:p>
            <a:pPr marL="0" indent="0" algn="just">
              <a:lnSpc>
                <a:spcPct val="150000"/>
              </a:lnSpc>
              <a:buNone/>
            </a:pPr>
            <a:endParaRPr lang="en-US" sz="2400" dirty="0">
              <a:latin typeface="Arial" panose="020B0604020202020204" pitchFamily="34" charset="0"/>
              <a:cs typeface="Arial" panose="020B0604020202020204" pitchFamily="34" charset="0"/>
            </a:endParaRPr>
          </a:p>
          <a:p>
            <a:pPr marL="0" indent="0" algn="just">
              <a:lnSpc>
                <a:spcPct val="150000"/>
              </a:lnSpc>
              <a:buNone/>
            </a:pPr>
            <a:endParaRPr lang="en-IN" sz="24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 xmlns:a16="http://schemas.microsoft.com/office/drawing/2014/main" id="{08DAF1A5-770D-4BB3-8CE0-E86D46AE2083}"/>
              </a:ext>
            </a:extLst>
          </p:cNvPr>
          <p:cNvPicPr>
            <a:picLocks noChangeAspect="1"/>
          </p:cNvPicPr>
          <p:nvPr/>
        </p:nvPicPr>
        <p:blipFill>
          <a:blip r:embed="rId2"/>
          <a:stretch>
            <a:fillRect/>
          </a:stretch>
        </p:blipFill>
        <p:spPr>
          <a:xfrm>
            <a:off x="2428688" y="2837625"/>
            <a:ext cx="6904318" cy="1577477"/>
          </a:xfrm>
          <a:prstGeom prst="rect">
            <a:avLst/>
          </a:prstGeom>
        </p:spPr>
      </p:pic>
    </p:spTree>
    <p:extLst>
      <p:ext uri="{BB962C8B-B14F-4D97-AF65-F5344CB8AC3E}">
        <p14:creationId xmlns:p14="http://schemas.microsoft.com/office/powerpoint/2010/main" val="743589100"/>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C638B84-1808-4A06-A0E3-145188771422}"/>
              </a:ext>
            </a:extLst>
          </p:cNvPr>
          <p:cNvSpPr>
            <a:spLocks noGrp="1"/>
          </p:cNvSpPr>
          <p:nvPr>
            <p:ph type="title"/>
          </p:nvPr>
        </p:nvSpPr>
        <p:spPr>
          <a:xfrm>
            <a:off x="838200" y="176866"/>
            <a:ext cx="10515600" cy="755463"/>
          </a:xfrm>
        </p:spPr>
        <p:txBody>
          <a:bodyPr>
            <a:normAutofit/>
          </a:bodyPr>
          <a:lstStyle/>
          <a:p>
            <a:r>
              <a:rPr lang="en-IN" sz="3200" b="1" dirty="0">
                <a:latin typeface="Arial" panose="020B0604020202020204" pitchFamily="34" charset="0"/>
                <a:cs typeface="Arial" panose="020B0604020202020204" pitchFamily="34" charset="0"/>
              </a:rPr>
              <a:t>Hashing (Hash Function)</a:t>
            </a:r>
          </a:p>
        </p:txBody>
      </p:sp>
      <p:sp>
        <p:nvSpPr>
          <p:cNvPr id="3" name="Content Placeholder 2">
            <a:extLst>
              <a:ext uri="{FF2B5EF4-FFF2-40B4-BE49-F238E27FC236}">
                <a16:creationId xmlns="" xmlns:a16="http://schemas.microsoft.com/office/drawing/2014/main" id="{864B438D-EC41-4ED2-A7B8-E15BE73CE161}"/>
              </a:ext>
            </a:extLst>
          </p:cNvPr>
          <p:cNvSpPr>
            <a:spLocks noGrp="1"/>
          </p:cNvSpPr>
          <p:nvPr>
            <p:ph idx="1"/>
          </p:nvPr>
        </p:nvSpPr>
        <p:spPr>
          <a:xfrm>
            <a:off x="838200" y="860612"/>
            <a:ext cx="10515600" cy="5820522"/>
          </a:xfrm>
        </p:spPr>
        <p:txBody>
          <a:bodyPr>
            <a:normAutofit/>
          </a:bodyPr>
          <a:lstStyle/>
          <a:p>
            <a:pPr algn="just">
              <a:lnSpc>
                <a:spcPct val="150000"/>
              </a:lnSpc>
            </a:pPr>
            <a:r>
              <a:rPr lang="en-US" sz="2000" dirty="0">
                <a:latin typeface="Arial" panose="020B0604020202020204" pitchFamily="34" charset="0"/>
                <a:cs typeface="Arial" panose="020B0604020202020204" pitchFamily="34" charset="0"/>
              </a:rPr>
              <a:t>In a hash table, a new index is processed using the keys. And, the element corresponding to that key is stored in the index. This process is called hashing.</a:t>
            </a:r>
          </a:p>
          <a:p>
            <a:pPr algn="just">
              <a:lnSpc>
                <a:spcPct val="150000"/>
              </a:lnSpc>
            </a:pPr>
            <a:r>
              <a:rPr lang="en-US" sz="2000" dirty="0">
                <a:latin typeface="Arial" panose="020B0604020202020204" pitchFamily="34" charset="0"/>
                <a:cs typeface="Arial" panose="020B0604020202020204" pitchFamily="34" charset="0"/>
              </a:rPr>
              <a:t>Let k be a key and h(x) be a hash function.</a:t>
            </a:r>
          </a:p>
          <a:p>
            <a:pPr algn="just">
              <a:lnSpc>
                <a:spcPct val="150000"/>
              </a:lnSpc>
            </a:pPr>
            <a:r>
              <a:rPr lang="en-US" sz="2000" dirty="0">
                <a:latin typeface="Arial" panose="020B0604020202020204" pitchFamily="34" charset="0"/>
                <a:cs typeface="Arial" panose="020B0604020202020204" pitchFamily="34" charset="0"/>
              </a:rPr>
              <a:t>Here, h(k) will give us a new index to store the element linked with k.</a:t>
            </a:r>
            <a:endParaRPr lang="en-IN" sz="20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 xmlns:a16="http://schemas.microsoft.com/office/drawing/2014/main" id="{889E7071-7C36-4EF1-AE30-FF09D97234C9}"/>
              </a:ext>
            </a:extLst>
          </p:cNvPr>
          <p:cNvPicPr>
            <a:picLocks noChangeAspect="1"/>
          </p:cNvPicPr>
          <p:nvPr/>
        </p:nvPicPr>
        <p:blipFill>
          <a:blip r:embed="rId2"/>
          <a:stretch>
            <a:fillRect/>
          </a:stretch>
        </p:blipFill>
        <p:spPr>
          <a:xfrm>
            <a:off x="2517084" y="2903056"/>
            <a:ext cx="5185597" cy="3778078"/>
          </a:xfrm>
          <a:prstGeom prst="rect">
            <a:avLst/>
          </a:prstGeom>
        </p:spPr>
      </p:pic>
    </p:spTree>
    <p:extLst>
      <p:ext uri="{BB962C8B-B14F-4D97-AF65-F5344CB8AC3E}">
        <p14:creationId xmlns:p14="http://schemas.microsoft.com/office/powerpoint/2010/main" val="116959246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1D4B01B-1B1D-42A8-9A63-6B4F5F71BF6D}"/>
              </a:ext>
            </a:extLst>
          </p:cNvPr>
          <p:cNvSpPr>
            <a:spLocks noGrp="1"/>
          </p:cNvSpPr>
          <p:nvPr>
            <p:ph type="title"/>
          </p:nvPr>
        </p:nvSpPr>
        <p:spPr>
          <a:xfrm>
            <a:off x="838200" y="230655"/>
            <a:ext cx="10515600" cy="746499"/>
          </a:xfrm>
        </p:spPr>
        <p:txBody>
          <a:bodyPr>
            <a:normAutofit/>
          </a:bodyPr>
          <a:lstStyle/>
          <a:p>
            <a:r>
              <a:rPr lang="en-IN" sz="3200" b="1" dirty="0">
                <a:latin typeface="Arial" panose="020B0604020202020204" pitchFamily="34" charset="0"/>
                <a:cs typeface="Arial" panose="020B0604020202020204" pitchFamily="34" charset="0"/>
              </a:rPr>
              <a:t>Hash Collision</a:t>
            </a:r>
          </a:p>
        </p:txBody>
      </p:sp>
      <p:sp>
        <p:nvSpPr>
          <p:cNvPr id="3" name="Content Placeholder 2">
            <a:extLst>
              <a:ext uri="{FF2B5EF4-FFF2-40B4-BE49-F238E27FC236}">
                <a16:creationId xmlns="" xmlns:a16="http://schemas.microsoft.com/office/drawing/2014/main" id="{CC505642-E70E-4508-AF73-AC3690EFEAAA}"/>
              </a:ext>
            </a:extLst>
          </p:cNvPr>
          <p:cNvSpPr>
            <a:spLocks noGrp="1"/>
          </p:cNvSpPr>
          <p:nvPr>
            <p:ph idx="1"/>
          </p:nvPr>
        </p:nvSpPr>
        <p:spPr>
          <a:xfrm>
            <a:off x="838200" y="914400"/>
            <a:ext cx="10515600" cy="5836024"/>
          </a:xfrm>
        </p:spPr>
        <p:txBody>
          <a:bodyPr>
            <a:normAutofit/>
          </a:bodyPr>
          <a:lstStyle/>
          <a:p>
            <a:pPr algn="just">
              <a:lnSpc>
                <a:spcPct val="150000"/>
              </a:lnSpc>
            </a:pPr>
            <a:r>
              <a:rPr lang="en-US" sz="2000" dirty="0">
                <a:latin typeface="Arial" panose="020B0604020202020204" pitchFamily="34" charset="0"/>
                <a:cs typeface="Arial" panose="020B0604020202020204" pitchFamily="34" charset="0"/>
              </a:rPr>
              <a:t>When the hash function generates the same index for multiple keys, there will be a conflict (what value to be stored in that index). This is called a hash collision.</a:t>
            </a:r>
          </a:p>
          <a:p>
            <a:pPr algn="just">
              <a:lnSpc>
                <a:spcPct val="150000"/>
              </a:lnSpc>
            </a:pPr>
            <a:r>
              <a:rPr lang="en-US" sz="2000" dirty="0">
                <a:latin typeface="Arial" panose="020B0604020202020204" pitchFamily="34" charset="0"/>
                <a:cs typeface="Arial" panose="020B0604020202020204" pitchFamily="34" charset="0"/>
              </a:rPr>
              <a:t>We can resolve the hash collision using one of the following techniques.</a:t>
            </a:r>
          </a:p>
          <a:p>
            <a:pPr lvl="1" algn="just">
              <a:lnSpc>
                <a:spcPct val="150000"/>
              </a:lnSpc>
              <a:buFont typeface="Wingdings" panose="05000000000000000000" pitchFamily="2" charset="2"/>
              <a:buChar char="Ø"/>
            </a:pPr>
            <a:r>
              <a:rPr lang="en-US" sz="2000" dirty="0">
                <a:latin typeface="Arial" panose="020B0604020202020204" pitchFamily="34" charset="0"/>
                <a:cs typeface="Arial" panose="020B0604020202020204" pitchFamily="34" charset="0"/>
              </a:rPr>
              <a:t>Collision resolution by chaining.</a:t>
            </a:r>
          </a:p>
          <a:p>
            <a:pPr lvl="1" algn="just">
              <a:lnSpc>
                <a:spcPct val="150000"/>
              </a:lnSpc>
              <a:buFont typeface="Wingdings" panose="05000000000000000000" pitchFamily="2" charset="2"/>
              <a:buChar char="Ø"/>
            </a:pPr>
            <a:r>
              <a:rPr lang="en-US" sz="2000" dirty="0">
                <a:latin typeface="Arial" panose="020B0604020202020204" pitchFamily="34" charset="0"/>
                <a:cs typeface="Arial" panose="020B0604020202020204" pitchFamily="34" charset="0"/>
              </a:rPr>
              <a:t>Open Addressing: Linear/Quadratic Probing and Double Hashing.</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8977082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629DA969-7BCD-4228-9945-4C35D60E067B}"/>
              </a:ext>
            </a:extLst>
          </p:cNvPr>
          <p:cNvSpPr>
            <a:spLocks noGrp="1"/>
          </p:cNvSpPr>
          <p:nvPr>
            <p:ph idx="1"/>
          </p:nvPr>
        </p:nvSpPr>
        <p:spPr>
          <a:xfrm>
            <a:off x="838200" y="313765"/>
            <a:ext cx="10515600" cy="6400800"/>
          </a:xfrm>
        </p:spPr>
        <p:txBody>
          <a:bodyPr>
            <a:normAutofit/>
          </a:bodyPr>
          <a:lstStyle/>
          <a:p>
            <a:pPr marL="457200" indent="-457200">
              <a:buAutoNum type="arabicPeriod"/>
            </a:pPr>
            <a:r>
              <a:rPr lang="en-US" sz="2000" b="1" dirty="0">
                <a:latin typeface="Arial" panose="020B0604020202020204" pitchFamily="34" charset="0"/>
                <a:cs typeface="Arial" panose="020B0604020202020204" pitchFamily="34" charset="0"/>
              </a:rPr>
              <a:t>Collision resolution by chaining</a:t>
            </a:r>
          </a:p>
          <a:p>
            <a:pPr algn="just">
              <a:lnSpc>
                <a:spcPct val="150000"/>
              </a:lnSpc>
            </a:pPr>
            <a:r>
              <a:rPr lang="en-US" sz="2000" dirty="0">
                <a:latin typeface="Arial" panose="020B0604020202020204" pitchFamily="34" charset="0"/>
                <a:cs typeface="Arial" panose="020B0604020202020204" pitchFamily="34" charset="0"/>
              </a:rPr>
              <a:t>In chaining, if a hash function produces the same index for multiple elements, these elements are stored in the same index by using a doubly-linked list.</a:t>
            </a:r>
          </a:p>
          <a:p>
            <a:pPr algn="just">
              <a:lnSpc>
                <a:spcPct val="150000"/>
              </a:lnSpc>
            </a:pPr>
            <a:r>
              <a:rPr lang="en-US" sz="2000" dirty="0">
                <a:latin typeface="Arial" panose="020B0604020202020204" pitchFamily="34" charset="0"/>
                <a:cs typeface="Arial" panose="020B0604020202020204" pitchFamily="34" charset="0"/>
              </a:rPr>
              <a:t>If j is the slot for multiple elements, it contains a pointer to the head of the list of elements. If no element is present, j contains NIL.</a:t>
            </a:r>
          </a:p>
          <a:p>
            <a:pPr marL="0" indent="0" algn="just">
              <a:lnSpc>
                <a:spcPct val="150000"/>
              </a:lnSpc>
              <a:buNone/>
            </a:pPr>
            <a:endParaRPr lang="en-US" sz="2000" dirty="0">
              <a:latin typeface="Arial" panose="020B0604020202020204" pitchFamily="34" charset="0"/>
              <a:cs typeface="Arial" panose="020B0604020202020204" pitchFamily="34" charset="0"/>
            </a:endParaRPr>
          </a:p>
          <a:p>
            <a:pPr marL="0" indent="0">
              <a:buNone/>
            </a:pPr>
            <a:endParaRPr lang="en-IN" sz="2000" b="1"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 xmlns:a16="http://schemas.microsoft.com/office/drawing/2014/main" id="{7E14F58C-3AFD-41B9-A48E-8A59DBA5BFAE}"/>
              </a:ext>
            </a:extLst>
          </p:cNvPr>
          <p:cNvPicPr>
            <a:picLocks noChangeAspect="1"/>
          </p:cNvPicPr>
          <p:nvPr/>
        </p:nvPicPr>
        <p:blipFill>
          <a:blip r:embed="rId2"/>
          <a:stretch>
            <a:fillRect/>
          </a:stretch>
        </p:blipFill>
        <p:spPr>
          <a:xfrm>
            <a:off x="1884295" y="2767107"/>
            <a:ext cx="6576682" cy="3947458"/>
          </a:xfrm>
          <a:prstGeom prst="rect">
            <a:avLst/>
          </a:prstGeom>
        </p:spPr>
      </p:pic>
    </p:spTree>
    <p:extLst>
      <p:ext uri="{BB962C8B-B14F-4D97-AF65-F5344CB8AC3E}">
        <p14:creationId xmlns:p14="http://schemas.microsoft.com/office/powerpoint/2010/main" val="135136359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1AD59F50-975B-4E9C-9236-408CB30A5EA5}"/>
              </a:ext>
            </a:extLst>
          </p:cNvPr>
          <p:cNvSpPr>
            <a:spLocks noGrp="1"/>
          </p:cNvSpPr>
          <p:nvPr>
            <p:ph idx="1"/>
          </p:nvPr>
        </p:nvSpPr>
        <p:spPr>
          <a:xfrm>
            <a:off x="838200" y="376518"/>
            <a:ext cx="10515600" cy="5800445"/>
          </a:xfrm>
        </p:spPr>
        <p:txBody>
          <a:bodyPr>
            <a:normAutofit/>
          </a:bodyPr>
          <a:lstStyle/>
          <a:p>
            <a:pPr marL="0" indent="0">
              <a:buNone/>
            </a:pPr>
            <a:r>
              <a:rPr lang="en-IN" sz="2000" b="1" dirty="0">
                <a:latin typeface="Arial" panose="020B0604020202020204" pitchFamily="34" charset="0"/>
                <a:cs typeface="Arial" panose="020B0604020202020204" pitchFamily="34" charset="0"/>
              </a:rPr>
              <a:t>2. Open Addressing</a:t>
            </a:r>
          </a:p>
          <a:p>
            <a:pPr algn="just">
              <a:lnSpc>
                <a:spcPct val="150000"/>
              </a:lnSpc>
            </a:pPr>
            <a:r>
              <a:rPr lang="en-US" sz="2000" dirty="0">
                <a:latin typeface="Arial" panose="020B0604020202020204" pitchFamily="34" charset="0"/>
                <a:cs typeface="Arial" panose="020B0604020202020204" pitchFamily="34" charset="0"/>
              </a:rPr>
              <a:t>Unlike chaining, open addressing doesn't store multiple elements into the same slot. Here, each slot is either filled with a single key or left NIL.</a:t>
            </a:r>
          </a:p>
          <a:p>
            <a:pPr algn="just">
              <a:lnSpc>
                <a:spcPct val="150000"/>
              </a:lnSpc>
            </a:pPr>
            <a:r>
              <a:rPr lang="en-US" sz="2000" dirty="0">
                <a:latin typeface="Arial" panose="020B0604020202020204" pitchFamily="34" charset="0"/>
                <a:cs typeface="Arial" panose="020B0604020202020204" pitchFamily="34" charset="0"/>
              </a:rPr>
              <a:t>Different techniques used in open addressing are:</a:t>
            </a:r>
          </a:p>
          <a:p>
            <a:pPr lvl="1" algn="just">
              <a:lnSpc>
                <a:spcPct val="150000"/>
              </a:lnSpc>
              <a:buFont typeface="Wingdings" panose="05000000000000000000" pitchFamily="2" charset="2"/>
              <a:buChar char="Ø"/>
            </a:pPr>
            <a:r>
              <a:rPr lang="en-IN" sz="2000" dirty="0">
                <a:latin typeface="Arial" panose="020B0604020202020204" pitchFamily="34" charset="0"/>
                <a:cs typeface="Arial" panose="020B0604020202020204" pitchFamily="34" charset="0"/>
              </a:rPr>
              <a:t>Linear Probing.</a:t>
            </a:r>
          </a:p>
          <a:p>
            <a:pPr lvl="1" algn="just">
              <a:lnSpc>
                <a:spcPct val="150000"/>
              </a:lnSpc>
              <a:buFont typeface="Wingdings" panose="05000000000000000000" pitchFamily="2" charset="2"/>
              <a:buChar char="Ø"/>
            </a:pPr>
            <a:r>
              <a:rPr lang="en-IN" sz="2000" dirty="0">
                <a:latin typeface="Arial" panose="020B0604020202020204" pitchFamily="34" charset="0"/>
                <a:cs typeface="Arial" panose="020B0604020202020204" pitchFamily="34" charset="0"/>
              </a:rPr>
              <a:t>Quadratic Probing.</a:t>
            </a:r>
          </a:p>
          <a:p>
            <a:pPr lvl="1" algn="just">
              <a:lnSpc>
                <a:spcPct val="150000"/>
              </a:lnSpc>
              <a:buFont typeface="Wingdings" panose="05000000000000000000" pitchFamily="2" charset="2"/>
              <a:buChar char="Ø"/>
            </a:pPr>
            <a:r>
              <a:rPr lang="en-IN" sz="2000" dirty="0">
                <a:latin typeface="Arial" panose="020B0604020202020204" pitchFamily="34" charset="0"/>
                <a:cs typeface="Arial" panose="020B0604020202020204" pitchFamily="34" charset="0"/>
              </a:rPr>
              <a:t>Double hashing.</a:t>
            </a:r>
          </a:p>
        </p:txBody>
      </p:sp>
    </p:spTree>
    <p:extLst>
      <p:ext uri="{BB962C8B-B14F-4D97-AF65-F5344CB8AC3E}">
        <p14:creationId xmlns:p14="http://schemas.microsoft.com/office/powerpoint/2010/main" val="343291223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07D5651-7415-4B87-B780-B1C999EE2BC7}"/>
              </a:ext>
            </a:extLst>
          </p:cNvPr>
          <p:cNvSpPr>
            <a:spLocks noGrp="1"/>
          </p:cNvSpPr>
          <p:nvPr>
            <p:ph type="title"/>
          </p:nvPr>
        </p:nvSpPr>
        <p:spPr>
          <a:xfrm>
            <a:off x="838200" y="365125"/>
            <a:ext cx="10515600" cy="809251"/>
          </a:xfrm>
        </p:spPr>
        <p:txBody>
          <a:bodyPr>
            <a:normAutofit/>
          </a:bodyPr>
          <a:lstStyle/>
          <a:p>
            <a:r>
              <a:rPr lang="en-IN" sz="3200" b="1" dirty="0">
                <a:latin typeface="Arial" panose="020B0604020202020204" pitchFamily="34" charset="0"/>
                <a:cs typeface="Arial" panose="020B0604020202020204" pitchFamily="34" charset="0"/>
              </a:rPr>
              <a:t>Applications of Hash Table</a:t>
            </a:r>
          </a:p>
        </p:txBody>
      </p:sp>
      <p:sp>
        <p:nvSpPr>
          <p:cNvPr id="3" name="Content Placeholder 2">
            <a:extLst>
              <a:ext uri="{FF2B5EF4-FFF2-40B4-BE49-F238E27FC236}">
                <a16:creationId xmlns="" xmlns:a16="http://schemas.microsoft.com/office/drawing/2014/main" id="{0A9C4DEF-6C1B-431C-B9D3-212DD9EE9CC1}"/>
              </a:ext>
            </a:extLst>
          </p:cNvPr>
          <p:cNvSpPr>
            <a:spLocks noGrp="1"/>
          </p:cNvSpPr>
          <p:nvPr>
            <p:ph idx="1"/>
          </p:nvPr>
        </p:nvSpPr>
        <p:spPr>
          <a:xfrm>
            <a:off x="838200" y="1299882"/>
            <a:ext cx="10515600" cy="4877081"/>
          </a:xfrm>
        </p:spPr>
        <p:txBody>
          <a:bodyPr>
            <a:normAutofit/>
          </a:bodyPr>
          <a:lstStyle/>
          <a:p>
            <a:pPr algn="just">
              <a:lnSpc>
                <a:spcPct val="150000"/>
              </a:lnSpc>
            </a:pPr>
            <a:r>
              <a:rPr lang="en-US" sz="2000" dirty="0">
                <a:latin typeface="Arial" panose="020B0604020202020204" pitchFamily="34" charset="0"/>
                <a:cs typeface="Arial" panose="020B0604020202020204" pitchFamily="34" charset="0"/>
              </a:rPr>
              <a:t>Hash tables are implemented where</a:t>
            </a:r>
          </a:p>
          <a:p>
            <a:pPr lvl="1" algn="just">
              <a:lnSpc>
                <a:spcPct val="150000"/>
              </a:lnSpc>
              <a:buFont typeface="Wingdings" panose="05000000000000000000" pitchFamily="2" charset="2"/>
              <a:buChar char="Ø"/>
            </a:pPr>
            <a:r>
              <a:rPr lang="en-US" sz="2000" dirty="0">
                <a:latin typeface="Arial" panose="020B0604020202020204" pitchFamily="34" charset="0"/>
                <a:cs typeface="Arial" panose="020B0604020202020204" pitchFamily="34" charset="0"/>
              </a:rPr>
              <a:t>constant time lookup and insertion is required.</a:t>
            </a:r>
          </a:p>
          <a:p>
            <a:pPr lvl="1" algn="just">
              <a:lnSpc>
                <a:spcPct val="150000"/>
              </a:lnSpc>
              <a:buFont typeface="Wingdings" panose="05000000000000000000" pitchFamily="2" charset="2"/>
              <a:buChar char="Ø"/>
            </a:pPr>
            <a:r>
              <a:rPr lang="en-US" sz="2000" dirty="0">
                <a:latin typeface="Arial" panose="020B0604020202020204" pitchFamily="34" charset="0"/>
                <a:cs typeface="Arial" panose="020B0604020202020204" pitchFamily="34" charset="0"/>
              </a:rPr>
              <a:t>cryptographic applications.</a:t>
            </a:r>
          </a:p>
          <a:p>
            <a:pPr lvl="1" algn="just">
              <a:lnSpc>
                <a:spcPct val="150000"/>
              </a:lnSpc>
              <a:buFont typeface="Wingdings" panose="05000000000000000000" pitchFamily="2" charset="2"/>
              <a:buChar char="Ø"/>
            </a:pPr>
            <a:r>
              <a:rPr lang="en-US" sz="2000" dirty="0">
                <a:latin typeface="Arial" panose="020B0604020202020204" pitchFamily="34" charset="0"/>
                <a:cs typeface="Arial" panose="020B0604020202020204" pitchFamily="34" charset="0"/>
              </a:rPr>
              <a:t>indexing data is required.</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3372756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EFE7551-4A57-4EE2-B97C-6CE9AA0271E6}"/>
              </a:ext>
            </a:extLst>
          </p:cNvPr>
          <p:cNvSpPr>
            <a:spLocks noGrp="1"/>
          </p:cNvSpPr>
          <p:nvPr>
            <p:ph type="title"/>
          </p:nvPr>
        </p:nvSpPr>
        <p:spPr/>
        <p:txBody>
          <a:bodyPr>
            <a:normAutofit/>
          </a:bodyPr>
          <a:lstStyle/>
          <a:p>
            <a:r>
              <a:rPr lang="en-IN" sz="3200" b="1" dirty="0">
                <a:latin typeface="Arial" panose="020B0604020202020204" pitchFamily="34" charset="0"/>
                <a:cs typeface="Arial" panose="020B0604020202020204" pitchFamily="34" charset="0"/>
              </a:rPr>
              <a:t>Lab: J</a:t>
            </a:r>
            <a:r>
              <a:rPr lang="en-US" sz="3200" b="1" dirty="0">
                <a:latin typeface="Arial" panose="020B0604020202020204" pitchFamily="34" charset="0"/>
                <a:cs typeface="Arial" panose="020B0604020202020204" pitchFamily="34" charset="0"/>
              </a:rPr>
              <a:t>ava program to demonstrate working of Hash Table </a:t>
            </a:r>
            <a:endParaRPr lang="en-IN" sz="3200" b="1"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 xmlns:a16="http://schemas.microsoft.com/office/drawing/2014/main" id="{EEA9603B-60A2-4017-83B2-6E72A4FEC26E}"/>
              </a:ext>
            </a:extLst>
          </p:cNvPr>
          <p:cNvSpPr>
            <a:spLocks noGrp="1"/>
          </p:cNvSpPr>
          <p:nvPr>
            <p:ph idx="1"/>
          </p:nvPr>
        </p:nvSpPr>
        <p:spPr/>
        <p:txBody>
          <a:bodyPr>
            <a:normAutofit/>
          </a:bodyPr>
          <a:lstStyle/>
          <a:p>
            <a:pPr marL="0" indent="0">
              <a:buNone/>
            </a:pPr>
            <a:r>
              <a:rPr lang="en-IN" sz="2000" dirty="0">
                <a:latin typeface="Arial" panose="020B0604020202020204" pitchFamily="34" charset="0"/>
                <a:cs typeface="Arial" panose="020B0604020202020204" pitchFamily="34" charset="0"/>
              </a:rPr>
              <a:t>Lab 4.1: </a:t>
            </a:r>
            <a:r>
              <a:rPr lang="en-US" sz="2000" dirty="0">
                <a:latin typeface="Arial" panose="020B0604020202020204" pitchFamily="34" charset="0"/>
                <a:cs typeface="Arial" panose="020B0604020202020204" pitchFamily="34" charset="0"/>
              </a:rPr>
              <a:t>Java program to demonstrate working of </a:t>
            </a:r>
            <a:r>
              <a:rPr lang="en-US" sz="2000" dirty="0" err="1">
                <a:latin typeface="Arial" panose="020B0604020202020204" pitchFamily="34" charset="0"/>
                <a:cs typeface="Arial" panose="020B0604020202020204" pitchFamily="34" charset="0"/>
              </a:rPr>
              <a:t>HashTable</a:t>
            </a:r>
            <a:r>
              <a:rPr lang="en-US" sz="2000"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0461233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9502086-D47D-4B4E-899A-506CBC5B8480}"/>
              </a:ext>
            </a:extLst>
          </p:cNvPr>
          <p:cNvSpPr>
            <a:spLocks noGrp="1"/>
          </p:cNvSpPr>
          <p:nvPr>
            <p:ph type="title"/>
          </p:nvPr>
        </p:nvSpPr>
        <p:spPr>
          <a:xfrm>
            <a:off x="838200" y="365125"/>
            <a:ext cx="10515600" cy="603063"/>
          </a:xfrm>
        </p:spPr>
        <p:txBody>
          <a:bodyPr>
            <a:normAutofit/>
          </a:bodyPr>
          <a:lstStyle/>
          <a:p>
            <a:r>
              <a:rPr lang="en-IN" sz="3200" b="1" dirty="0">
                <a:latin typeface="Arial" panose="020B0604020202020204" pitchFamily="34" charset="0"/>
                <a:cs typeface="Arial" panose="020B0604020202020204" pitchFamily="34" charset="0"/>
              </a:rPr>
              <a:t>Heap Data Structure</a:t>
            </a:r>
          </a:p>
        </p:txBody>
      </p:sp>
      <p:sp>
        <p:nvSpPr>
          <p:cNvPr id="3" name="Content Placeholder 2">
            <a:extLst>
              <a:ext uri="{FF2B5EF4-FFF2-40B4-BE49-F238E27FC236}">
                <a16:creationId xmlns="" xmlns:a16="http://schemas.microsoft.com/office/drawing/2014/main" id="{DD7AC4E8-866B-42A6-A488-5D8D1D0FAE30}"/>
              </a:ext>
            </a:extLst>
          </p:cNvPr>
          <p:cNvSpPr>
            <a:spLocks noGrp="1"/>
          </p:cNvSpPr>
          <p:nvPr>
            <p:ph idx="1"/>
          </p:nvPr>
        </p:nvSpPr>
        <p:spPr>
          <a:xfrm>
            <a:off x="838200" y="968188"/>
            <a:ext cx="10515600" cy="5701553"/>
          </a:xfrm>
        </p:spPr>
        <p:txBody>
          <a:bodyPr>
            <a:normAutofit/>
          </a:bodyPr>
          <a:lstStyle/>
          <a:p>
            <a:r>
              <a:rPr lang="en-US" sz="2000" dirty="0">
                <a:latin typeface="Arial" panose="020B0604020202020204" pitchFamily="34" charset="0"/>
                <a:cs typeface="Arial" panose="020B0604020202020204" pitchFamily="34" charset="0"/>
              </a:rPr>
              <a:t>Heap data structure is a complete binary tree that satisfies the heap property, where any given node </a:t>
            </a:r>
            <a:r>
              <a:rPr lang="en-US" sz="2000" dirty="0" smtClean="0">
                <a:latin typeface="Arial" panose="020B0604020202020204" pitchFamily="34" charset="0"/>
                <a:cs typeface="Arial" panose="020B0604020202020204" pitchFamily="34" charset="0"/>
              </a:rPr>
              <a:t>is:</a:t>
            </a:r>
          </a:p>
          <a:p>
            <a:endParaRPr lang="en-US" sz="2000" dirty="0">
              <a:latin typeface="Arial" panose="020B0604020202020204" pitchFamily="34" charset="0"/>
              <a:cs typeface="Arial" panose="020B0604020202020204" pitchFamily="34" charset="0"/>
            </a:endParaRPr>
          </a:p>
          <a:p>
            <a:pPr lvl="1" algn="just">
              <a:lnSpc>
                <a:spcPct val="150000"/>
              </a:lnSpc>
              <a:buFont typeface="Wingdings" panose="05000000000000000000" pitchFamily="2" charset="2"/>
              <a:buChar char="Ø"/>
            </a:pPr>
            <a:r>
              <a:rPr lang="en-US" sz="2000" dirty="0">
                <a:latin typeface="Arial" panose="020B0604020202020204" pitchFamily="34" charset="0"/>
                <a:cs typeface="Arial" panose="020B0604020202020204" pitchFamily="34" charset="0"/>
              </a:rPr>
              <a:t>Always greater than its child node/s and the key of the root node is the largest among all other nodes. This property is also called max heap property.</a:t>
            </a:r>
          </a:p>
          <a:p>
            <a:pPr marL="0" indent="0" algn="just">
              <a:lnSpc>
                <a:spcPct val="150000"/>
              </a:lnSpc>
              <a:buNone/>
            </a:pPr>
            <a:endParaRPr lang="en-IN" sz="24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 xmlns:a16="http://schemas.microsoft.com/office/drawing/2014/main" id="{85D826D0-4213-4C4A-B34A-2409BF47992A}"/>
              </a:ext>
            </a:extLst>
          </p:cNvPr>
          <p:cNvPicPr>
            <a:picLocks noChangeAspect="1"/>
          </p:cNvPicPr>
          <p:nvPr/>
        </p:nvPicPr>
        <p:blipFill>
          <a:blip r:embed="rId2"/>
          <a:stretch>
            <a:fillRect/>
          </a:stretch>
        </p:blipFill>
        <p:spPr>
          <a:xfrm>
            <a:off x="3110883" y="3428346"/>
            <a:ext cx="3901098" cy="2599290"/>
          </a:xfrm>
          <a:prstGeom prst="rect">
            <a:avLst/>
          </a:prstGeom>
        </p:spPr>
      </p:pic>
    </p:spTree>
    <p:extLst>
      <p:ext uri="{BB962C8B-B14F-4D97-AF65-F5344CB8AC3E}">
        <p14:creationId xmlns:p14="http://schemas.microsoft.com/office/powerpoint/2010/main" val="16777188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9502086-D47D-4B4E-899A-506CBC5B8480}"/>
              </a:ext>
            </a:extLst>
          </p:cNvPr>
          <p:cNvSpPr>
            <a:spLocks noGrp="1"/>
          </p:cNvSpPr>
          <p:nvPr>
            <p:ph type="title"/>
          </p:nvPr>
        </p:nvSpPr>
        <p:spPr>
          <a:xfrm>
            <a:off x="838200" y="365125"/>
            <a:ext cx="10515600" cy="603063"/>
          </a:xfrm>
        </p:spPr>
        <p:txBody>
          <a:bodyPr>
            <a:normAutofit/>
          </a:bodyPr>
          <a:lstStyle/>
          <a:p>
            <a:r>
              <a:rPr lang="en-IN" sz="3200" b="1" dirty="0">
                <a:latin typeface="Arial" panose="020B0604020202020204" pitchFamily="34" charset="0"/>
                <a:cs typeface="Arial" panose="020B0604020202020204" pitchFamily="34" charset="0"/>
              </a:rPr>
              <a:t>Heap Data Structure</a:t>
            </a:r>
          </a:p>
        </p:txBody>
      </p:sp>
      <p:sp>
        <p:nvSpPr>
          <p:cNvPr id="3" name="Content Placeholder 2">
            <a:extLst>
              <a:ext uri="{FF2B5EF4-FFF2-40B4-BE49-F238E27FC236}">
                <a16:creationId xmlns="" xmlns:a16="http://schemas.microsoft.com/office/drawing/2014/main" id="{DD7AC4E8-866B-42A6-A488-5D8D1D0FAE30}"/>
              </a:ext>
            </a:extLst>
          </p:cNvPr>
          <p:cNvSpPr>
            <a:spLocks noGrp="1"/>
          </p:cNvSpPr>
          <p:nvPr>
            <p:ph idx="1"/>
          </p:nvPr>
        </p:nvSpPr>
        <p:spPr>
          <a:xfrm>
            <a:off x="838200" y="968188"/>
            <a:ext cx="10515600" cy="5701553"/>
          </a:xfrm>
        </p:spPr>
        <p:txBody>
          <a:bodyPr>
            <a:normAutofit/>
          </a:bodyPr>
          <a:lstStyle/>
          <a:p>
            <a:pPr lvl="1" algn="just">
              <a:lnSpc>
                <a:spcPct val="150000"/>
              </a:lnSpc>
              <a:buFont typeface="Wingdings" panose="05000000000000000000" pitchFamily="2" charset="2"/>
              <a:buChar char="Ø"/>
            </a:pPr>
            <a:endParaRPr lang="en-US" sz="2000" dirty="0" smtClean="0">
              <a:latin typeface="Arial" panose="020B0604020202020204" pitchFamily="34" charset="0"/>
              <a:cs typeface="Arial" panose="020B0604020202020204" pitchFamily="34" charset="0"/>
            </a:endParaRPr>
          </a:p>
          <a:p>
            <a:pPr lvl="1" algn="just">
              <a:lnSpc>
                <a:spcPct val="150000"/>
              </a:lnSpc>
              <a:buFont typeface="Wingdings" panose="05000000000000000000" pitchFamily="2" charset="2"/>
              <a:buChar char="Ø"/>
            </a:pPr>
            <a:r>
              <a:rPr lang="en-US" sz="2000" dirty="0">
                <a:latin typeface="Arial" panose="020B0604020202020204" pitchFamily="34" charset="0"/>
                <a:cs typeface="Arial" panose="020B0604020202020204" pitchFamily="34" charset="0"/>
              </a:rPr>
              <a:t> </a:t>
            </a:r>
            <a:r>
              <a:rPr lang="en-US" sz="2000" dirty="0" smtClean="0">
                <a:latin typeface="Arial" panose="020B0604020202020204" pitchFamily="34" charset="0"/>
                <a:cs typeface="Arial" panose="020B0604020202020204" pitchFamily="34" charset="0"/>
              </a:rPr>
              <a:t>Always </a:t>
            </a:r>
            <a:r>
              <a:rPr lang="en-US" sz="2000" dirty="0">
                <a:latin typeface="Arial" panose="020B0604020202020204" pitchFamily="34" charset="0"/>
                <a:cs typeface="Arial" panose="020B0604020202020204" pitchFamily="34" charset="0"/>
              </a:rPr>
              <a:t>smaller than the child node/s and the key of the root node is the smallest among all other nodes. This property is also called min heap property.</a:t>
            </a:r>
          </a:p>
          <a:p>
            <a:pPr marL="0" indent="0" algn="just">
              <a:lnSpc>
                <a:spcPct val="150000"/>
              </a:lnSpc>
              <a:buNone/>
            </a:pPr>
            <a:endParaRPr lang="en-IN" sz="2400" dirty="0">
              <a:latin typeface="Arial" panose="020B0604020202020204" pitchFamily="34" charset="0"/>
              <a:cs typeface="Arial" panose="020B0604020202020204" pitchFamily="34" charset="0"/>
            </a:endParaRPr>
          </a:p>
        </p:txBody>
      </p:sp>
      <p:pic>
        <p:nvPicPr>
          <p:cNvPr id="7" name="Picture 6">
            <a:extLst>
              <a:ext uri="{FF2B5EF4-FFF2-40B4-BE49-F238E27FC236}">
                <a16:creationId xmlns="" xmlns:a16="http://schemas.microsoft.com/office/drawing/2014/main" id="{376C5726-C32D-41DD-A448-73A11B6F7F88}"/>
              </a:ext>
            </a:extLst>
          </p:cNvPr>
          <p:cNvPicPr>
            <a:picLocks noChangeAspect="1"/>
          </p:cNvPicPr>
          <p:nvPr/>
        </p:nvPicPr>
        <p:blipFill>
          <a:blip r:embed="rId2"/>
          <a:stretch>
            <a:fillRect/>
          </a:stretch>
        </p:blipFill>
        <p:spPr>
          <a:xfrm>
            <a:off x="3239626" y="3286304"/>
            <a:ext cx="3927047" cy="2599290"/>
          </a:xfrm>
          <a:prstGeom prst="rect">
            <a:avLst/>
          </a:prstGeom>
        </p:spPr>
      </p:pic>
    </p:spTree>
    <p:extLst>
      <p:ext uri="{BB962C8B-B14F-4D97-AF65-F5344CB8AC3E}">
        <p14:creationId xmlns:p14="http://schemas.microsoft.com/office/powerpoint/2010/main" val="23888382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CA52709E-BCAF-4122-B87A-C3DB128C4CF8}"/>
              </a:ext>
            </a:extLst>
          </p:cNvPr>
          <p:cNvSpPr>
            <a:spLocks noGrp="1"/>
          </p:cNvSpPr>
          <p:nvPr>
            <p:ph idx="1"/>
          </p:nvPr>
        </p:nvSpPr>
        <p:spPr>
          <a:xfrm>
            <a:off x="838200" y="282804"/>
            <a:ext cx="10515600" cy="5894159"/>
          </a:xfrm>
        </p:spPr>
        <p:txBody>
          <a:bodyPr>
            <a:normAutofit/>
          </a:bodyPr>
          <a:lstStyle/>
          <a:p>
            <a:pPr marL="0" indent="0">
              <a:buNone/>
            </a:pPr>
            <a:r>
              <a:rPr lang="en-IN" sz="2000" b="1" dirty="0">
                <a:latin typeface="Arial" panose="020B0604020202020204" pitchFamily="34" charset="0"/>
                <a:cs typeface="Arial" panose="020B0604020202020204" pitchFamily="34" charset="0"/>
              </a:rPr>
              <a:t>4. Linked List Data Structure</a:t>
            </a:r>
          </a:p>
          <a:p>
            <a:pPr algn="just">
              <a:lnSpc>
                <a:spcPct val="150000"/>
              </a:lnSpc>
            </a:pPr>
            <a:r>
              <a:rPr lang="en-US" sz="2000" dirty="0">
                <a:latin typeface="Arial" panose="020B0604020202020204" pitchFamily="34" charset="0"/>
                <a:cs typeface="Arial" panose="020B0604020202020204" pitchFamily="34" charset="0"/>
              </a:rPr>
              <a:t>In linked list data structure, data elements are connected through a series of nodes. And, each node contains the data items and address to the next node.</a:t>
            </a:r>
          </a:p>
          <a:p>
            <a:pPr algn="just">
              <a:lnSpc>
                <a:spcPct val="150000"/>
              </a:lnSpc>
            </a:pPr>
            <a:endParaRPr lang="en-US" sz="2000" dirty="0">
              <a:latin typeface="Arial" panose="020B0604020202020204" pitchFamily="34" charset="0"/>
              <a:cs typeface="Arial" panose="020B0604020202020204" pitchFamily="34" charset="0"/>
            </a:endParaRPr>
          </a:p>
          <a:p>
            <a:pPr algn="just">
              <a:lnSpc>
                <a:spcPct val="150000"/>
              </a:lnSpc>
            </a:pPr>
            <a:endParaRPr lang="en-US" sz="2000" dirty="0">
              <a:latin typeface="Arial" panose="020B0604020202020204" pitchFamily="34" charset="0"/>
              <a:cs typeface="Arial" panose="020B0604020202020204" pitchFamily="34" charset="0"/>
            </a:endParaRPr>
          </a:p>
          <a:p>
            <a:pPr algn="just">
              <a:lnSpc>
                <a:spcPct val="150000"/>
              </a:lnSpc>
            </a:pPr>
            <a:endParaRPr lang="en-US" sz="2000" dirty="0">
              <a:latin typeface="Arial" panose="020B0604020202020204" pitchFamily="34" charset="0"/>
              <a:cs typeface="Arial" panose="020B0604020202020204" pitchFamily="34" charset="0"/>
            </a:endParaRPr>
          </a:p>
          <a:p>
            <a:pPr marL="0" indent="0" algn="just">
              <a:lnSpc>
                <a:spcPct val="150000"/>
              </a:lnSpc>
              <a:buNone/>
            </a:pPr>
            <a:r>
              <a:rPr lang="en-US" sz="2000" dirty="0">
                <a:latin typeface="Arial" panose="020B0604020202020204" pitchFamily="34" charset="0"/>
                <a:cs typeface="Arial" panose="020B0604020202020204" pitchFamily="34" charset="0"/>
              </a:rPr>
              <a:t>					Ex: A linked list</a:t>
            </a:r>
          </a:p>
          <a:p>
            <a:pPr marL="0" indent="0" algn="just">
              <a:lnSpc>
                <a:spcPct val="150000"/>
              </a:lnSpc>
              <a:buNone/>
            </a:pPr>
            <a:endParaRPr lang="en-IN" sz="2000" dirty="0">
              <a:latin typeface="Arial" panose="020B0604020202020204" pitchFamily="34" charset="0"/>
              <a:cs typeface="Arial" panose="020B0604020202020204" pitchFamily="34" charset="0"/>
            </a:endParaRPr>
          </a:p>
        </p:txBody>
      </p:sp>
      <p:pic>
        <p:nvPicPr>
          <p:cNvPr id="4" name="Picture 3">
            <a:extLst>
              <a:ext uri="{FF2B5EF4-FFF2-40B4-BE49-F238E27FC236}">
                <a16:creationId xmlns="" xmlns:a16="http://schemas.microsoft.com/office/drawing/2014/main" id="{129E7ECE-6144-4834-BFA4-2E4B4F68ABCA}"/>
              </a:ext>
            </a:extLst>
          </p:cNvPr>
          <p:cNvPicPr>
            <a:picLocks noChangeAspect="1"/>
          </p:cNvPicPr>
          <p:nvPr/>
        </p:nvPicPr>
        <p:blipFill>
          <a:blip r:embed="rId2"/>
          <a:stretch>
            <a:fillRect/>
          </a:stretch>
        </p:blipFill>
        <p:spPr>
          <a:xfrm>
            <a:off x="838200" y="1821643"/>
            <a:ext cx="9175423" cy="1752449"/>
          </a:xfrm>
          <a:prstGeom prst="rect">
            <a:avLst/>
          </a:prstGeom>
        </p:spPr>
      </p:pic>
    </p:spTree>
    <p:extLst>
      <p:ext uri="{BB962C8B-B14F-4D97-AF65-F5344CB8AC3E}">
        <p14:creationId xmlns:p14="http://schemas.microsoft.com/office/powerpoint/2010/main" val="657807356"/>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020BB04-A2B8-4359-B211-47289A68060D}"/>
              </a:ext>
            </a:extLst>
          </p:cNvPr>
          <p:cNvSpPr>
            <a:spLocks noGrp="1"/>
          </p:cNvSpPr>
          <p:nvPr>
            <p:ph type="title"/>
          </p:nvPr>
        </p:nvSpPr>
        <p:spPr>
          <a:xfrm>
            <a:off x="838200" y="365125"/>
            <a:ext cx="10515600" cy="809251"/>
          </a:xfrm>
        </p:spPr>
        <p:txBody>
          <a:bodyPr>
            <a:normAutofit/>
          </a:bodyPr>
          <a:lstStyle/>
          <a:p>
            <a:r>
              <a:rPr lang="en-IN" sz="3200" b="1" dirty="0">
                <a:latin typeface="Arial" panose="020B0604020202020204" pitchFamily="34" charset="0"/>
                <a:cs typeface="Arial" panose="020B0604020202020204" pitchFamily="34" charset="0"/>
              </a:rPr>
              <a:t>Heap Operations</a:t>
            </a:r>
          </a:p>
        </p:txBody>
      </p:sp>
      <p:sp>
        <p:nvSpPr>
          <p:cNvPr id="3" name="Content Placeholder 2">
            <a:extLst>
              <a:ext uri="{FF2B5EF4-FFF2-40B4-BE49-F238E27FC236}">
                <a16:creationId xmlns="" xmlns:a16="http://schemas.microsoft.com/office/drawing/2014/main" id="{796796E8-B32E-4FCB-9C6B-67EBEA0A7D4D}"/>
              </a:ext>
            </a:extLst>
          </p:cNvPr>
          <p:cNvSpPr>
            <a:spLocks noGrp="1"/>
          </p:cNvSpPr>
          <p:nvPr>
            <p:ph idx="1"/>
          </p:nvPr>
        </p:nvSpPr>
        <p:spPr>
          <a:xfrm>
            <a:off x="838200" y="1102659"/>
            <a:ext cx="10515600" cy="5074304"/>
          </a:xfrm>
        </p:spPr>
        <p:txBody>
          <a:bodyPr>
            <a:normAutofit/>
          </a:bodyPr>
          <a:lstStyle/>
          <a:p>
            <a:pPr algn="just">
              <a:lnSpc>
                <a:spcPct val="150000"/>
              </a:lnSpc>
            </a:pPr>
            <a:r>
              <a:rPr lang="en-US" sz="2000" dirty="0">
                <a:latin typeface="Arial" panose="020B0604020202020204" pitchFamily="34" charset="0"/>
                <a:cs typeface="Arial" panose="020B0604020202020204" pitchFamily="34" charset="0"/>
              </a:rPr>
              <a:t>Some of the important operations performed on a heap are:</a:t>
            </a:r>
          </a:p>
          <a:p>
            <a:pPr algn="just">
              <a:lnSpc>
                <a:spcPct val="150000"/>
              </a:lnSpc>
            </a:pPr>
            <a:r>
              <a:rPr lang="en-IN" sz="2000" dirty="0" err="1">
                <a:latin typeface="Arial" panose="020B0604020202020204" pitchFamily="34" charset="0"/>
                <a:cs typeface="Arial" panose="020B0604020202020204" pitchFamily="34" charset="0"/>
              </a:rPr>
              <a:t>Heapify</a:t>
            </a:r>
            <a:r>
              <a:rPr lang="en-IN" sz="2000" dirty="0">
                <a:latin typeface="Arial" panose="020B0604020202020204" pitchFamily="34" charset="0"/>
                <a:cs typeface="Arial" panose="020B0604020202020204" pitchFamily="34" charset="0"/>
              </a:rPr>
              <a:t>.</a:t>
            </a:r>
          </a:p>
          <a:p>
            <a:pPr algn="just">
              <a:lnSpc>
                <a:spcPct val="150000"/>
              </a:lnSpc>
            </a:pPr>
            <a:r>
              <a:rPr lang="en-IN" sz="2000" dirty="0">
                <a:latin typeface="Arial" panose="020B0604020202020204" pitchFamily="34" charset="0"/>
                <a:cs typeface="Arial" panose="020B0604020202020204" pitchFamily="34" charset="0"/>
              </a:rPr>
              <a:t>Insert Element into Heap.</a:t>
            </a:r>
          </a:p>
          <a:p>
            <a:pPr algn="just">
              <a:lnSpc>
                <a:spcPct val="150000"/>
              </a:lnSpc>
            </a:pPr>
            <a:r>
              <a:rPr lang="en-IN" sz="2000" dirty="0">
                <a:latin typeface="Arial" panose="020B0604020202020204" pitchFamily="34" charset="0"/>
                <a:cs typeface="Arial" panose="020B0604020202020204" pitchFamily="34" charset="0"/>
              </a:rPr>
              <a:t>Delete Element from Heap.</a:t>
            </a:r>
          </a:p>
          <a:p>
            <a:pPr algn="just">
              <a:lnSpc>
                <a:spcPct val="150000"/>
              </a:lnSpc>
            </a:pPr>
            <a:r>
              <a:rPr lang="en-IN" sz="2000" dirty="0">
                <a:latin typeface="Arial" panose="020B0604020202020204" pitchFamily="34" charset="0"/>
                <a:cs typeface="Arial" panose="020B0604020202020204" pitchFamily="34" charset="0"/>
              </a:rPr>
              <a:t>Peek (Find max/min).</a:t>
            </a:r>
          </a:p>
          <a:p>
            <a:pPr algn="just">
              <a:lnSpc>
                <a:spcPct val="150000"/>
              </a:lnSpc>
            </a:pPr>
            <a:r>
              <a:rPr lang="en-IN" sz="2000" dirty="0">
                <a:latin typeface="Arial" panose="020B0604020202020204" pitchFamily="34" charset="0"/>
                <a:cs typeface="Arial" panose="020B0604020202020204" pitchFamily="34" charset="0"/>
              </a:rPr>
              <a:t>Extract-Max/Min.</a:t>
            </a:r>
          </a:p>
        </p:txBody>
      </p:sp>
    </p:spTree>
    <p:extLst>
      <p:ext uri="{BB962C8B-B14F-4D97-AF65-F5344CB8AC3E}">
        <p14:creationId xmlns:p14="http://schemas.microsoft.com/office/powerpoint/2010/main" val="235595926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9469981-4409-4EBE-919C-05DCA94ADBB4}"/>
              </a:ext>
            </a:extLst>
          </p:cNvPr>
          <p:cNvSpPr>
            <a:spLocks noGrp="1"/>
          </p:cNvSpPr>
          <p:nvPr>
            <p:ph type="title"/>
          </p:nvPr>
        </p:nvSpPr>
        <p:spPr>
          <a:xfrm>
            <a:off x="838200" y="365125"/>
            <a:ext cx="10515600" cy="854075"/>
          </a:xfrm>
        </p:spPr>
        <p:txBody>
          <a:bodyPr>
            <a:normAutofit/>
          </a:bodyPr>
          <a:lstStyle/>
          <a:p>
            <a:r>
              <a:rPr lang="en-IN" sz="3200" b="1" dirty="0">
                <a:latin typeface="Arial" panose="020B0604020202020204" pitchFamily="34" charset="0"/>
                <a:cs typeface="Arial" panose="020B0604020202020204" pitchFamily="34" charset="0"/>
              </a:rPr>
              <a:t>Heap Data Structure Applications</a:t>
            </a:r>
          </a:p>
        </p:txBody>
      </p:sp>
      <p:sp>
        <p:nvSpPr>
          <p:cNvPr id="3" name="Content Placeholder 2">
            <a:extLst>
              <a:ext uri="{FF2B5EF4-FFF2-40B4-BE49-F238E27FC236}">
                <a16:creationId xmlns="" xmlns:a16="http://schemas.microsoft.com/office/drawing/2014/main" id="{8688C3A4-3C1B-450E-B647-8267189107CB}"/>
              </a:ext>
            </a:extLst>
          </p:cNvPr>
          <p:cNvSpPr>
            <a:spLocks noGrp="1"/>
          </p:cNvSpPr>
          <p:nvPr>
            <p:ph idx="1"/>
          </p:nvPr>
        </p:nvSpPr>
        <p:spPr>
          <a:xfrm>
            <a:off x="838200" y="1219200"/>
            <a:ext cx="10515600" cy="4957763"/>
          </a:xfrm>
        </p:spPr>
        <p:txBody>
          <a:bodyPr>
            <a:normAutofit/>
          </a:bodyPr>
          <a:lstStyle/>
          <a:p>
            <a:pPr algn="just">
              <a:lnSpc>
                <a:spcPct val="150000"/>
              </a:lnSpc>
            </a:pPr>
            <a:r>
              <a:rPr lang="en-US" sz="2000" dirty="0">
                <a:latin typeface="Arial" panose="020B0604020202020204" pitchFamily="34" charset="0"/>
                <a:cs typeface="Arial" panose="020B0604020202020204" pitchFamily="34" charset="0"/>
              </a:rPr>
              <a:t>Heap is used while implementing a priority queue.</a:t>
            </a:r>
          </a:p>
          <a:p>
            <a:pPr algn="just">
              <a:lnSpc>
                <a:spcPct val="150000"/>
              </a:lnSpc>
            </a:pPr>
            <a:r>
              <a:rPr lang="en-US" sz="2000" dirty="0">
                <a:latin typeface="Arial" panose="020B0604020202020204" pitchFamily="34" charset="0"/>
                <a:cs typeface="Arial" panose="020B0604020202020204" pitchFamily="34" charset="0"/>
              </a:rPr>
              <a:t>Dijkstra's Algorithm.</a:t>
            </a:r>
          </a:p>
          <a:p>
            <a:pPr algn="just">
              <a:lnSpc>
                <a:spcPct val="150000"/>
              </a:lnSpc>
            </a:pPr>
            <a:r>
              <a:rPr lang="en-US" sz="2000" dirty="0">
                <a:latin typeface="Arial" panose="020B0604020202020204" pitchFamily="34" charset="0"/>
                <a:cs typeface="Arial" panose="020B0604020202020204" pitchFamily="34" charset="0"/>
              </a:rPr>
              <a:t>Heap Sort.</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90831865"/>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2F4259E-3858-49BB-B2E3-2F746C082BD5}"/>
              </a:ext>
            </a:extLst>
          </p:cNvPr>
          <p:cNvSpPr>
            <a:spLocks noGrp="1"/>
          </p:cNvSpPr>
          <p:nvPr>
            <p:ph type="title"/>
          </p:nvPr>
        </p:nvSpPr>
        <p:spPr/>
        <p:txBody>
          <a:bodyPr>
            <a:normAutofit/>
          </a:bodyPr>
          <a:lstStyle/>
          <a:p>
            <a:r>
              <a:rPr lang="en-IN" sz="3200" b="1" dirty="0">
                <a:latin typeface="Arial" panose="020B0604020202020204" pitchFamily="34" charset="0"/>
                <a:cs typeface="Arial" panose="020B0604020202020204" pitchFamily="34" charset="0"/>
              </a:rPr>
              <a:t>Lab: Max-Heap data structure in Java</a:t>
            </a:r>
            <a:br>
              <a:rPr lang="en-IN" sz="3200" b="1" dirty="0">
                <a:latin typeface="Arial" panose="020B0604020202020204" pitchFamily="34" charset="0"/>
                <a:cs typeface="Arial" panose="020B0604020202020204" pitchFamily="34" charset="0"/>
              </a:rPr>
            </a:br>
            <a:endParaRPr lang="en-IN" sz="3200" b="1"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 xmlns:a16="http://schemas.microsoft.com/office/drawing/2014/main" id="{A0CF26BA-EA4D-44C9-9898-6B0A6B3A3CC8}"/>
              </a:ext>
            </a:extLst>
          </p:cNvPr>
          <p:cNvSpPr>
            <a:spLocks noGrp="1"/>
          </p:cNvSpPr>
          <p:nvPr>
            <p:ph idx="1"/>
          </p:nvPr>
        </p:nvSpPr>
        <p:spPr>
          <a:xfrm>
            <a:off x="838200" y="1341531"/>
            <a:ext cx="10515600" cy="4351338"/>
          </a:xfrm>
        </p:spPr>
        <p:txBody>
          <a:bodyPr>
            <a:normAutofit/>
          </a:bodyPr>
          <a:lstStyle/>
          <a:p>
            <a:pPr marL="0" indent="0">
              <a:buNone/>
            </a:pPr>
            <a:r>
              <a:rPr lang="en-IN" sz="2000" dirty="0">
                <a:latin typeface="Arial" panose="020B0604020202020204" pitchFamily="34" charset="0"/>
                <a:cs typeface="Arial" panose="020B0604020202020204" pitchFamily="34" charset="0"/>
              </a:rPr>
              <a:t>Lab 5.1: Implementation of Max-Heap data structure in Java.</a:t>
            </a:r>
          </a:p>
        </p:txBody>
      </p:sp>
    </p:spTree>
    <p:extLst>
      <p:ext uri="{BB962C8B-B14F-4D97-AF65-F5344CB8AC3E}">
        <p14:creationId xmlns:p14="http://schemas.microsoft.com/office/powerpoint/2010/main" val="1950321695"/>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EB9AF38-EF3A-4EEC-9253-A3B4943570DF}"/>
              </a:ext>
            </a:extLst>
          </p:cNvPr>
          <p:cNvSpPr>
            <a:spLocks noGrp="1"/>
          </p:cNvSpPr>
          <p:nvPr>
            <p:ph type="title"/>
          </p:nvPr>
        </p:nvSpPr>
        <p:spPr>
          <a:xfrm>
            <a:off x="838200" y="141007"/>
            <a:ext cx="10515600" cy="907863"/>
          </a:xfrm>
        </p:spPr>
        <p:txBody>
          <a:bodyPr>
            <a:normAutofit/>
          </a:bodyPr>
          <a:lstStyle/>
          <a:p>
            <a:r>
              <a:rPr lang="en-IN" sz="3200" b="1" dirty="0">
                <a:latin typeface="Arial" panose="020B0604020202020204" pitchFamily="34" charset="0"/>
                <a:cs typeface="Arial" panose="020B0604020202020204" pitchFamily="34" charset="0"/>
              </a:rPr>
              <a:t>Tree Data Structure</a:t>
            </a:r>
          </a:p>
        </p:txBody>
      </p:sp>
      <p:sp>
        <p:nvSpPr>
          <p:cNvPr id="3" name="Content Placeholder 2">
            <a:extLst>
              <a:ext uri="{FF2B5EF4-FFF2-40B4-BE49-F238E27FC236}">
                <a16:creationId xmlns="" xmlns:a16="http://schemas.microsoft.com/office/drawing/2014/main" id="{289757A1-483E-4303-AF76-FF9BEC7B784D}"/>
              </a:ext>
            </a:extLst>
          </p:cNvPr>
          <p:cNvSpPr>
            <a:spLocks noGrp="1"/>
          </p:cNvSpPr>
          <p:nvPr>
            <p:ph idx="1"/>
          </p:nvPr>
        </p:nvSpPr>
        <p:spPr>
          <a:xfrm>
            <a:off x="838200" y="923366"/>
            <a:ext cx="10515600" cy="5701552"/>
          </a:xfrm>
        </p:spPr>
        <p:txBody>
          <a:bodyPr>
            <a:normAutofit/>
          </a:bodyPr>
          <a:lstStyle/>
          <a:p>
            <a:pPr algn="just">
              <a:lnSpc>
                <a:spcPct val="150000"/>
              </a:lnSpc>
            </a:pPr>
            <a:r>
              <a:rPr lang="en-US" sz="2000" dirty="0">
                <a:latin typeface="Arial" panose="020B0604020202020204" pitchFamily="34" charset="0"/>
                <a:cs typeface="Arial" panose="020B0604020202020204" pitchFamily="34" charset="0"/>
              </a:rPr>
              <a:t>A tree is a nonlinear hierarchical data structure that consists of nodes connected by edges.</a:t>
            </a:r>
            <a:endParaRPr lang="en-IN" sz="20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 xmlns:a16="http://schemas.microsoft.com/office/drawing/2014/main" id="{10109690-5183-4FFB-AA4C-3679DEB381B4}"/>
              </a:ext>
            </a:extLst>
          </p:cNvPr>
          <p:cNvPicPr>
            <a:picLocks noChangeAspect="1"/>
          </p:cNvPicPr>
          <p:nvPr/>
        </p:nvPicPr>
        <p:blipFill>
          <a:blip r:embed="rId2"/>
          <a:stretch>
            <a:fillRect/>
          </a:stretch>
        </p:blipFill>
        <p:spPr>
          <a:xfrm>
            <a:off x="2042734" y="2590671"/>
            <a:ext cx="6078071" cy="3307976"/>
          </a:xfrm>
          <a:prstGeom prst="rect">
            <a:avLst/>
          </a:prstGeom>
        </p:spPr>
      </p:pic>
    </p:spTree>
    <p:extLst>
      <p:ext uri="{BB962C8B-B14F-4D97-AF65-F5344CB8AC3E}">
        <p14:creationId xmlns:p14="http://schemas.microsoft.com/office/powerpoint/2010/main" val="143994160"/>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A035B7B-A420-4CA0-8659-B9CAB99DCF77}"/>
              </a:ext>
            </a:extLst>
          </p:cNvPr>
          <p:cNvSpPr>
            <a:spLocks noGrp="1"/>
          </p:cNvSpPr>
          <p:nvPr>
            <p:ph type="title"/>
          </p:nvPr>
        </p:nvSpPr>
        <p:spPr>
          <a:xfrm>
            <a:off x="838200" y="365126"/>
            <a:ext cx="10515600" cy="988546"/>
          </a:xfrm>
        </p:spPr>
        <p:txBody>
          <a:bodyPr>
            <a:normAutofit/>
          </a:bodyPr>
          <a:lstStyle/>
          <a:p>
            <a:r>
              <a:rPr lang="en-IN" sz="3200" b="1" dirty="0">
                <a:latin typeface="Arial" panose="020B0604020202020204" pitchFamily="34" charset="0"/>
                <a:cs typeface="Arial" panose="020B0604020202020204" pitchFamily="34" charset="0"/>
              </a:rPr>
              <a:t>Why Tree Data Structure?</a:t>
            </a:r>
          </a:p>
        </p:txBody>
      </p:sp>
      <p:sp>
        <p:nvSpPr>
          <p:cNvPr id="3" name="Content Placeholder 2">
            <a:extLst>
              <a:ext uri="{FF2B5EF4-FFF2-40B4-BE49-F238E27FC236}">
                <a16:creationId xmlns="" xmlns:a16="http://schemas.microsoft.com/office/drawing/2014/main" id="{C2D3DDA9-69DA-40F5-A58C-3A63EADB89C0}"/>
              </a:ext>
            </a:extLst>
          </p:cNvPr>
          <p:cNvSpPr>
            <a:spLocks noGrp="1"/>
          </p:cNvSpPr>
          <p:nvPr>
            <p:ph idx="1"/>
          </p:nvPr>
        </p:nvSpPr>
        <p:spPr>
          <a:xfrm>
            <a:off x="838200" y="1201271"/>
            <a:ext cx="10515600" cy="4975692"/>
          </a:xfrm>
        </p:spPr>
        <p:txBody>
          <a:bodyPr>
            <a:normAutofit/>
          </a:bodyPr>
          <a:lstStyle/>
          <a:p>
            <a:pPr algn="just">
              <a:lnSpc>
                <a:spcPct val="150000"/>
              </a:lnSpc>
            </a:pPr>
            <a:r>
              <a:rPr lang="en-US" sz="2000" dirty="0">
                <a:latin typeface="Arial" panose="020B0604020202020204" pitchFamily="34" charset="0"/>
                <a:cs typeface="Arial" panose="020B0604020202020204" pitchFamily="34" charset="0"/>
              </a:rPr>
              <a:t>Other data structures such as arrays, linked list, stack, and queue are linear data structures that store data sequentially. </a:t>
            </a:r>
            <a:endParaRPr lang="en-US" sz="2000" dirty="0" smtClean="0">
              <a:latin typeface="Arial" panose="020B0604020202020204" pitchFamily="34" charset="0"/>
              <a:cs typeface="Arial" panose="020B0604020202020204" pitchFamily="34" charset="0"/>
            </a:endParaRPr>
          </a:p>
          <a:p>
            <a:pPr algn="just">
              <a:lnSpc>
                <a:spcPct val="150000"/>
              </a:lnSpc>
            </a:pPr>
            <a:endParaRPr lang="en-US" sz="2000" dirty="0">
              <a:latin typeface="Arial" panose="020B0604020202020204" pitchFamily="34" charset="0"/>
              <a:cs typeface="Arial" panose="020B0604020202020204" pitchFamily="34" charset="0"/>
            </a:endParaRPr>
          </a:p>
          <a:p>
            <a:pPr algn="just">
              <a:lnSpc>
                <a:spcPct val="150000"/>
              </a:lnSpc>
            </a:pPr>
            <a:r>
              <a:rPr lang="en-US" sz="2000" dirty="0">
                <a:latin typeface="Arial" panose="020B0604020202020204" pitchFamily="34" charset="0"/>
                <a:cs typeface="Arial" panose="020B0604020202020204" pitchFamily="34" charset="0"/>
              </a:rPr>
              <a:t>In order to perform any operation in a linear data structure, the time complexity increases with the increase in the data size.</a:t>
            </a:r>
          </a:p>
          <a:p>
            <a:pPr algn="just">
              <a:lnSpc>
                <a:spcPct val="150000"/>
              </a:lnSpc>
            </a:pPr>
            <a:endParaRPr lang="en-US" sz="2000" dirty="0" smtClean="0">
              <a:latin typeface="Arial" panose="020B0604020202020204" pitchFamily="34" charset="0"/>
              <a:cs typeface="Arial" panose="020B0604020202020204" pitchFamily="34" charset="0"/>
            </a:endParaRPr>
          </a:p>
          <a:p>
            <a:pPr algn="just">
              <a:lnSpc>
                <a:spcPct val="150000"/>
              </a:lnSpc>
            </a:pPr>
            <a:r>
              <a:rPr lang="en-US" sz="2000" dirty="0" smtClean="0">
                <a:latin typeface="Arial" panose="020B0604020202020204" pitchFamily="34" charset="0"/>
                <a:cs typeface="Arial" panose="020B0604020202020204" pitchFamily="34" charset="0"/>
              </a:rPr>
              <a:t>Different </a:t>
            </a:r>
            <a:r>
              <a:rPr lang="en-US" sz="2000" dirty="0">
                <a:latin typeface="Arial" panose="020B0604020202020204" pitchFamily="34" charset="0"/>
                <a:cs typeface="Arial" panose="020B0604020202020204" pitchFamily="34" charset="0"/>
              </a:rPr>
              <a:t>tree data structures </a:t>
            </a:r>
            <a:r>
              <a:rPr lang="en-US" sz="2000" b="1" dirty="0">
                <a:latin typeface="Arial" panose="020B0604020202020204" pitchFamily="34" charset="0"/>
                <a:cs typeface="Arial" panose="020B0604020202020204" pitchFamily="34" charset="0"/>
              </a:rPr>
              <a:t>allow quicker and easier access to the data</a:t>
            </a:r>
            <a:r>
              <a:rPr lang="en-US" sz="2000" dirty="0">
                <a:latin typeface="Arial" panose="020B0604020202020204" pitchFamily="34" charset="0"/>
                <a:cs typeface="Arial" panose="020B0604020202020204" pitchFamily="34" charset="0"/>
              </a:rPr>
              <a:t> as it is a non-linear data structure.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82888143"/>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E73EF3F-CF2C-48AE-B932-47FE0A42CA6F}"/>
              </a:ext>
            </a:extLst>
          </p:cNvPr>
          <p:cNvSpPr>
            <a:spLocks noGrp="1"/>
          </p:cNvSpPr>
          <p:nvPr>
            <p:ph type="title"/>
          </p:nvPr>
        </p:nvSpPr>
        <p:spPr>
          <a:xfrm>
            <a:off x="838200" y="204693"/>
            <a:ext cx="10515600" cy="952687"/>
          </a:xfrm>
        </p:spPr>
        <p:txBody>
          <a:bodyPr>
            <a:normAutofit/>
          </a:bodyPr>
          <a:lstStyle/>
          <a:p>
            <a:r>
              <a:rPr lang="en-IN" sz="3200" b="1" dirty="0">
                <a:latin typeface="Arial" panose="020B0604020202020204" pitchFamily="34" charset="0"/>
                <a:cs typeface="Arial" panose="020B0604020202020204" pitchFamily="34" charset="0"/>
              </a:rPr>
              <a:t>Tree Terminologies</a:t>
            </a:r>
          </a:p>
        </p:txBody>
      </p:sp>
      <p:sp>
        <p:nvSpPr>
          <p:cNvPr id="3" name="Content Placeholder 2">
            <a:extLst>
              <a:ext uri="{FF2B5EF4-FFF2-40B4-BE49-F238E27FC236}">
                <a16:creationId xmlns="" xmlns:a16="http://schemas.microsoft.com/office/drawing/2014/main" id="{D23D43CB-3DEC-47DA-9958-A45C2044284E}"/>
              </a:ext>
            </a:extLst>
          </p:cNvPr>
          <p:cNvSpPr>
            <a:spLocks noGrp="1"/>
          </p:cNvSpPr>
          <p:nvPr>
            <p:ph idx="1"/>
          </p:nvPr>
        </p:nvSpPr>
        <p:spPr>
          <a:xfrm>
            <a:off x="838200" y="1004047"/>
            <a:ext cx="10515600" cy="5649261"/>
          </a:xfrm>
        </p:spPr>
        <p:txBody>
          <a:bodyPr>
            <a:normAutofit/>
          </a:bodyPr>
          <a:lstStyle/>
          <a:p>
            <a:r>
              <a:rPr lang="en-IN" sz="2000" b="1" dirty="0">
                <a:latin typeface="Arial" panose="020B0604020202020204" pitchFamily="34" charset="0"/>
                <a:cs typeface="Arial" panose="020B0604020202020204" pitchFamily="34" charset="0"/>
              </a:rPr>
              <a:t>Node: </a:t>
            </a:r>
            <a:r>
              <a:rPr lang="en-US" sz="2000" dirty="0">
                <a:latin typeface="Arial" panose="020B0604020202020204" pitchFamily="34" charset="0"/>
                <a:cs typeface="Arial" panose="020B0604020202020204" pitchFamily="34" charset="0"/>
              </a:rPr>
              <a:t>A node is an entity that contains a key or value and pointers to its child nodes.</a:t>
            </a:r>
          </a:p>
          <a:p>
            <a:r>
              <a:rPr lang="en-IN" sz="2000" b="1" dirty="0">
                <a:latin typeface="Arial" panose="020B0604020202020204" pitchFamily="34" charset="0"/>
                <a:cs typeface="Arial" panose="020B0604020202020204" pitchFamily="34" charset="0"/>
              </a:rPr>
              <a:t>Edge: </a:t>
            </a:r>
            <a:r>
              <a:rPr lang="en-US" sz="2000" dirty="0">
                <a:latin typeface="Arial" panose="020B0604020202020204" pitchFamily="34" charset="0"/>
                <a:cs typeface="Arial" panose="020B0604020202020204" pitchFamily="34" charset="0"/>
              </a:rPr>
              <a:t>It is the link between any two nodes.</a:t>
            </a:r>
          </a:p>
          <a:p>
            <a:endParaRPr lang="en-IN" sz="2000" dirty="0">
              <a:latin typeface="Arial" panose="020B0604020202020204" pitchFamily="34" charset="0"/>
              <a:cs typeface="Arial" panose="020B0604020202020204" pitchFamily="34" charset="0"/>
            </a:endParaRPr>
          </a:p>
          <a:p>
            <a:endParaRPr lang="en-IN" sz="2000" dirty="0">
              <a:latin typeface="Arial" panose="020B0604020202020204" pitchFamily="34" charset="0"/>
              <a:cs typeface="Arial" panose="020B0604020202020204" pitchFamily="34" charset="0"/>
            </a:endParaRPr>
          </a:p>
          <a:p>
            <a:endParaRPr lang="en-IN" sz="2000" dirty="0">
              <a:latin typeface="Arial" panose="020B0604020202020204" pitchFamily="34" charset="0"/>
              <a:cs typeface="Arial" panose="020B0604020202020204" pitchFamily="34" charset="0"/>
            </a:endParaRPr>
          </a:p>
          <a:p>
            <a:endParaRPr lang="en-IN" sz="2000" dirty="0">
              <a:latin typeface="Arial" panose="020B0604020202020204" pitchFamily="34" charset="0"/>
              <a:cs typeface="Arial" panose="020B0604020202020204" pitchFamily="34" charset="0"/>
            </a:endParaRPr>
          </a:p>
          <a:p>
            <a:endParaRPr lang="en-IN" sz="2000" dirty="0">
              <a:latin typeface="Arial" panose="020B0604020202020204" pitchFamily="34" charset="0"/>
              <a:cs typeface="Arial" panose="020B0604020202020204" pitchFamily="34" charset="0"/>
            </a:endParaRPr>
          </a:p>
          <a:p>
            <a:endParaRPr lang="en-IN" sz="2000" dirty="0">
              <a:latin typeface="Arial" panose="020B0604020202020204" pitchFamily="34" charset="0"/>
              <a:cs typeface="Arial" panose="020B0604020202020204" pitchFamily="34" charset="0"/>
            </a:endParaRPr>
          </a:p>
          <a:p>
            <a:endParaRPr lang="en-IN" sz="2000" dirty="0">
              <a:latin typeface="Arial" panose="020B0604020202020204" pitchFamily="34" charset="0"/>
              <a:cs typeface="Arial" panose="020B0604020202020204" pitchFamily="34" charset="0"/>
            </a:endParaRPr>
          </a:p>
          <a:p>
            <a:endParaRPr lang="en-IN" sz="20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 xmlns:a16="http://schemas.microsoft.com/office/drawing/2014/main" id="{8103DF1D-3D6A-4984-BC99-4CC257B1C218}"/>
              </a:ext>
            </a:extLst>
          </p:cNvPr>
          <p:cNvPicPr>
            <a:picLocks noChangeAspect="1"/>
          </p:cNvPicPr>
          <p:nvPr/>
        </p:nvPicPr>
        <p:blipFill>
          <a:blip r:embed="rId2"/>
          <a:stretch>
            <a:fillRect/>
          </a:stretch>
        </p:blipFill>
        <p:spPr>
          <a:xfrm>
            <a:off x="1893619" y="2853379"/>
            <a:ext cx="6950042" cy="2606266"/>
          </a:xfrm>
          <a:prstGeom prst="rect">
            <a:avLst/>
          </a:prstGeom>
        </p:spPr>
      </p:pic>
    </p:spTree>
    <p:extLst>
      <p:ext uri="{BB962C8B-B14F-4D97-AF65-F5344CB8AC3E}">
        <p14:creationId xmlns:p14="http://schemas.microsoft.com/office/powerpoint/2010/main" val="2793344506"/>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E73EF3F-CF2C-48AE-B932-47FE0A42CA6F}"/>
              </a:ext>
            </a:extLst>
          </p:cNvPr>
          <p:cNvSpPr>
            <a:spLocks noGrp="1"/>
          </p:cNvSpPr>
          <p:nvPr>
            <p:ph type="title"/>
          </p:nvPr>
        </p:nvSpPr>
        <p:spPr>
          <a:xfrm>
            <a:off x="838200" y="204693"/>
            <a:ext cx="10515600" cy="952687"/>
          </a:xfrm>
        </p:spPr>
        <p:txBody>
          <a:bodyPr>
            <a:normAutofit/>
          </a:bodyPr>
          <a:lstStyle/>
          <a:p>
            <a:r>
              <a:rPr lang="en-IN" sz="3200" b="1" dirty="0">
                <a:latin typeface="Arial" panose="020B0604020202020204" pitchFamily="34" charset="0"/>
                <a:cs typeface="Arial" panose="020B0604020202020204" pitchFamily="34" charset="0"/>
              </a:rPr>
              <a:t>Tree Terminologies</a:t>
            </a:r>
          </a:p>
        </p:txBody>
      </p:sp>
      <p:sp>
        <p:nvSpPr>
          <p:cNvPr id="3" name="Content Placeholder 2">
            <a:extLst>
              <a:ext uri="{FF2B5EF4-FFF2-40B4-BE49-F238E27FC236}">
                <a16:creationId xmlns="" xmlns:a16="http://schemas.microsoft.com/office/drawing/2014/main" id="{D23D43CB-3DEC-47DA-9958-A45C2044284E}"/>
              </a:ext>
            </a:extLst>
          </p:cNvPr>
          <p:cNvSpPr>
            <a:spLocks noGrp="1"/>
          </p:cNvSpPr>
          <p:nvPr>
            <p:ph idx="1"/>
          </p:nvPr>
        </p:nvSpPr>
        <p:spPr>
          <a:xfrm>
            <a:off x="838200" y="1004047"/>
            <a:ext cx="10515600" cy="5649261"/>
          </a:xfrm>
        </p:spPr>
        <p:txBody>
          <a:bodyPr>
            <a:normAutofit/>
          </a:bodyPr>
          <a:lstStyle/>
          <a:p>
            <a:r>
              <a:rPr lang="en-IN" sz="2000" b="1" dirty="0" smtClean="0">
                <a:latin typeface="Arial" panose="020B0604020202020204" pitchFamily="34" charset="0"/>
                <a:cs typeface="Arial" panose="020B0604020202020204" pitchFamily="34" charset="0"/>
              </a:rPr>
              <a:t>Root</a:t>
            </a:r>
            <a:r>
              <a:rPr lang="en-IN" sz="2000" b="1"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It is the topmost node of a tree.</a:t>
            </a:r>
          </a:p>
          <a:p>
            <a:pPr algn="just">
              <a:lnSpc>
                <a:spcPct val="150000"/>
              </a:lnSpc>
            </a:pPr>
            <a:r>
              <a:rPr lang="en-IN" sz="2000" b="1" dirty="0">
                <a:latin typeface="Arial" panose="020B0604020202020204" pitchFamily="34" charset="0"/>
                <a:cs typeface="Arial" panose="020B0604020202020204" pitchFamily="34" charset="0"/>
              </a:rPr>
              <a:t>Height of a Node: </a:t>
            </a:r>
            <a:r>
              <a:rPr lang="en-US" sz="2000" dirty="0">
                <a:latin typeface="Arial" panose="020B0604020202020204" pitchFamily="34" charset="0"/>
                <a:cs typeface="Arial" panose="020B0604020202020204" pitchFamily="34" charset="0"/>
              </a:rPr>
              <a:t>The height of a node is the number of edges from the node to the deepest leaf (</a:t>
            </a:r>
            <a:r>
              <a:rPr lang="en-US" sz="2000" dirty="0" err="1">
                <a:latin typeface="Arial" panose="020B0604020202020204" pitchFamily="34" charset="0"/>
                <a:cs typeface="Arial" panose="020B0604020202020204" pitchFamily="34" charset="0"/>
              </a:rPr>
              <a:t>ie</a:t>
            </a:r>
            <a:r>
              <a:rPr lang="en-US" sz="2000" dirty="0">
                <a:latin typeface="Arial" panose="020B0604020202020204" pitchFamily="34" charset="0"/>
                <a:cs typeface="Arial" panose="020B0604020202020204" pitchFamily="34" charset="0"/>
              </a:rPr>
              <a:t>. the longest path from the node to a leaf node).</a:t>
            </a:r>
            <a:endParaRPr lang="en-IN" sz="20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 xmlns:a16="http://schemas.microsoft.com/office/drawing/2014/main" id="{27EFF34E-5F08-4FD0-9D84-4C623259B893}"/>
              </a:ext>
            </a:extLst>
          </p:cNvPr>
          <p:cNvPicPr>
            <a:picLocks noChangeAspect="1"/>
          </p:cNvPicPr>
          <p:nvPr/>
        </p:nvPicPr>
        <p:blipFill>
          <a:blip r:embed="rId2"/>
          <a:stretch>
            <a:fillRect/>
          </a:stretch>
        </p:blipFill>
        <p:spPr>
          <a:xfrm>
            <a:off x="2736189" y="3462292"/>
            <a:ext cx="5768617" cy="3109184"/>
          </a:xfrm>
          <a:prstGeom prst="rect">
            <a:avLst/>
          </a:prstGeom>
        </p:spPr>
      </p:pic>
    </p:spTree>
    <p:extLst>
      <p:ext uri="{BB962C8B-B14F-4D97-AF65-F5344CB8AC3E}">
        <p14:creationId xmlns:p14="http://schemas.microsoft.com/office/powerpoint/2010/main" val="270456353"/>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2D7306BB-85D9-441E-9BC6-0521282DEB98}"/>
              </a:ext>
            </a:extLst>
          </p:cNvPr>
          <p:cNvSpPr>
            <a:spLocks noGrp="1"/>
          </p:cNvSpPr>
          <p:nvPr>
            <p:ph idx="1"/>
          </p:nvPr>
        </p:nvSpPr>
        <p:spPr>
          <a:xfrm>
            <a:off x="838200" y="143434"/>
            <a:ext cx="10515600" cy="6463553"/>
          </a:xfrm>
        </p:spPr>
        <p:txBody>
          <a:bodyPr>
            <a:normAutofit/>
          </a:bodyPr>
          <a:lstStyle/>
          <a:p>
            <a:pPr algn="just">
              <a:lnSpc>
                <a:spcPct val="150000"/>
              </a:lnSpc>
            </a:pPr>
            <a:r>
              <a:rPr lang="en-IN" sz="2000" b="1" dirty="0">
                <a:latin typeface="Arial" panose="020B0604020202020204" pitchFamily="34" charset="0"/>
                <a:cs typeface="Arial" panose="020B0604020202020204" pitchFamily="34" charset="0"/>
              </a:rPr>
              <a:t>Depth of a Node:</a:t>
            </a:r>
            <a:r>
              <a:rPr lang="en-US" sz="2000" dirty="0">
                <a:latin typeface="Arial" panose="020B0604020202020204" pitchFamily="34" charset="0"/>
                <a:cs typeface="Arial" panose="020B0604020202020204" pitchFamily="34" charset="0"/>
              </a:rPr>
              <a:t>The depth of a node is the number of edges from the root to the node.</a:t>
            </a:r>
          </a:p>
          <a:p>
            <a:pPr algn="just">
              <a:lnSpc>
                <a:spcPct val="150000"/>
              </a:lnSpc>
            </a:pPr>
            <a:endParaRPr lang="en-IN" sz="2000" b="1" dirty="0" smtClean="0">
              <a:latin typeface="Arial" panose="020B0604020202020204" pitchFamily="34" charset="0"/>
              <a:cs typeface="Arial" panose="020B0604020202020204" pitchFamily="34" charset="0"/>
            </a:endParaRPr>
          </a:p>
          <a:p>
            <a:pPr algn="just">
              <a:lnSpc>
                <a:spcPct val="150000"/>
              </a:lnSpc>
            </a:pPr>
            <a:r>
              <a:rPr lang="en-IN" sz="2000" b="1" dirty="0" smtClean="0">
                <a:latin typeface="Arial" panose="020B0604020202020204" pitchFamily="34" charset="0"/>
                <a:cs typeface="Arial" panose="020B0604020202020204" pitchFamily="34" charset="0"/>
              </a:rPr>
              <a:t>Height </a:t>
            </a:r>
            <a:r>
              <a:rPr lang="en-IN" sz="2000" b="1" dirty="0">
                <a:latin typeface="Arial" panose="020B0604020202020204" pitchFamily="34" charset="0"/>
                <a:cs typeface="Arial" panose="020B0604020202020204" pitchFamily="34" charset="0"/>
              </a:rPr>
              <a:t>of a Tree:</a:t>
            </a:r>
            <a:r>
              <a:rPr lang="en-US" sz="2000" dirty="0">
                <a:latin typeface="Arial" panose="020B0604020202020204" pitchFamily="34" charset="0"/>
                <a:cs typeface="Arial" panose="020B0604020202020204" pitchFamily="34" charset="0"/>
              </a:rPr>
              <a:t>The height of a Tree is the height of the root node or the depth of the deepest node.</a:t>
            </a:r>
          </a:p>
          <a:p>
            <a:endParaRPr lang="en-IN" sz="20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 xmlns:a16="http://schemas.microsoft.com/office/drawing/2014/main" id="{27EFF34E-5F08-4FD0-9D84-4C623259B893}"/>
              </a:ext>
            </a:extLst>
          </p:cNvPr>
          <p:cNvPicPr>
            <a:picLocks noChangeAspect="1"/>
          </p:cNvPicPr>
          <p:nvPr/>
        </p:nvPicPr>
        <p:blipFill>
          <a:blip r:embed="rId2"/>
          <a:stretch>
            <a:fillRect/>
          </a:stretch>
        </p:blipFill>
        <p:spPr>
          <a:xfrm>
            <a:off x="2567514" y="3116063"/>
            <a:ext cx="5768617" cy="3109184"/>
          </a:xfrm>
          <a:prstGeom prst="rect">
            <a:avLst/>
          </a:prstGeom>
        </p:spPr>
      </p:pic>
    </p:spTree>
    <p:extLst>
      <p:ext uri="{BB962C8B-B14F-4D97-AF65-F5344CB8AC3E}">
        <p14:creationId xmlns:p14="http://schemas.microsoft.com/office/powerpoint/2010/main" val="380044025"/>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2D7306BB-85D9-441E-9BC6-0521282DEB98}"/>
              </a:ext>
            </a:extLst>
          </p:cNvPr>
          <p:cNvSpPr>
            <a:spLocks noGrp="1"/>
          </p:cNvSpPr>
          <p:nvPr>
            <p:ph idx="1"/>
          </p:nvPr>
        </p:nvSpPr>
        <p:spPr>
          <a:xfrm>
            <a:off x="838200" y="143434"/>
            <a:ext cx="10515600" cy="6463553"/>
          </a:xfrm>
        </p:spPr>
        <p:txBody>
          <a:bodyPr>
            <a:normAutofit/>
          </a:bodyPr>
          <a:lstStyle/>
          <a:p>
            <a:endParaRPr lang="en-US" sz="2000" b="1" dirty="0" smtClean="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Degree of a Node: </a:t>
            </a:r>
            <a:r>
              <a:rPr lang="en-US" sz="2000" dirty="0">
                <a:latin typeface="Arial" panose="020B0604020202020204" pitchFamily="34" charset="0"/>
                <a:cs typeface="Arial" panose="020B0604020202020204" pitchFamily="34" charset="0"/>
              </a:rPr>
              <a:t>The degree of a node is the total number of branches of that node.</a:t>
            </a:r>
          </a:p>
          <a:p>
            <a:endParaRPr lang="en-US" sz="2000" b="1" dirty="0" smtClean="0">
              <a:latin typeface="Arial" panose="020B0604020202020204" pitchFamily="34" charset="0"/>
              <a:cs typeface="Arial" panose="020B0604020202020204" pitchFamily="34" charset="0"/>
            </a:endParaRPr>
          </a:p>
          <a:p>
            <a:r>
              <a:rPr lang="en-US" sz="2000" b="1" dirty="0" smtClean="0">
                <a:latin typeface="Arial" panose="020B0604020202020204" pitchFamily="34" charset="0"/>
                <a:cs typeface="Arial" panose="020B0604020202020204" pitchFamily="34" charset="0"/>
              </a:rPr>
              <a:t>Forest</a:t>
            </a:r>
            <a:r>
              <a:rPr lang="en-US" sz="2000" b="1"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A collection of disjoint trees is called a forest.</a:t>
            </a:r>
            <a:endParaRPr lang="en-IN" sz="2000" dirty="0">
              <a:latin typeface="Arial" panose="020B0604020202020204" pitchFamily="34" charset="0"/>
              <a:cs typeface="Arial" panose="020B0604020202020204" pitchFamily="34" charset="0"/>
            </a:endParaRPr>
          </a:p>
        </p:txBody>
      </p:sp>
      <p:pic>
        <p:nvPicPr>
          <p:cNvPr id="7" name="Picture 6">
            <a:extLst>
              <a:ext uri="{FF2B5EF4-FFF2-40B4-BE49-F238E27FC236}">
                <a16:creationId xmlns="" xmlns:a16="http://schemas.microsoft.com/office/drawing/2014/main" id="{CD5AAE96-24E8-41C8-8879-0BA182708DD7}"/>
              </a:ext>
            </a:extLst>
          </p:cNvPr>
          <p:cNvPicPr>
            <a:picLocks noChangeAspect="1"/>
          </p:cNvPicPr>
          <p:nvPr/>
        </p:nvPicPr>
        <p:blipFill>
          <a:blip r:embed="rId2"/>
          <a:stretch>
            <a:fillRect/>
          </a:stretch>
        </p:blipFill>
        <p:spPr>
          <a:xfrm>
            <a:off x="2268050" y="3141449"/>
            <a:ext cx="5051010" cy="2299820"/>
          </a:xfrm>
          <a:prstGeom prst="rect">
            <a:avLst/>
          </a:prstGeom>
        </p:spPr>
      </p:pic>
    </p:spTree>
    <p:extLst>
      <p:ext uri="{BB962C8B-B14F-4D97-AF65-F5344CB8AC3E}">
        <p14:creationId xmlns:p14="http://schemas.microsoft.com/office/powerpoint/2010/main" val="2287126014"/>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C46BD92-B067-44A5-A713-D683B2E48BCC}"/>
              </a:ext>
            </a:extLst>
          </p:cNvPr>
          <p:cNvSpPr>
            <a:spLocks noGrp="1"/>
          </p:cNvSpPr>
          <p:nvPr>
            <p:ph type="title"/>
          </p:nvPr>
        </p:nvSpPr>
        <p:spPr>
          <a:xfrm>
            <a:off x="838200" y="365125"/>
            <a:ext cx="10515600" cy="674781"/>
          </a:xfrm>
        </p:spPr>
        <p:txBody>
          <a:bodyPr>
            <a:normAutofit/>
          </a:bodyPr>
          <a:lstStyle/>
          <a:p>
            <a:r>
              <a:rPr lang="en-IN" sz="3200" b="1" dirty="0">
                <a:latin typeface="Arial" panose="020B0604020202020204" pitchFamily="34" charset="0"/>
                <a:cs typeface="Arial" panose="020B0604020202020204" pitchFamily="34" charset="0"/>
              </a:rPr>
              <a:t>Types of Tree</a:t>
            </a:r>
          </a:p>
        </p:txBody>
      </p:sp>
      <p:sp>
        <p:nvSpPr>
          <p:cNvPr id="3" name="Content Placeholder 2">
            <a:extLst>
              <a:ext uri="{FF2B5EF4-FFF2-40B4-BE49-F238E27FC236}">
                <a16:creationId xmlns="" xmlns:a16="http://schemas.microsoft.com/office/drawing/2014/main" id="{1993EA1D-3CAD-4EF0-B699-ED4506CBF128}"/>
              </a:ext>
            </a:extLst>
          </p:cNvPr>
          <p:cNvSpPr>
            <a:spLocks noGrp="1"/>
          </p:cNvSpPr>
          <p:nvPr>
            <p:ph idx="1"/>
          </p:nvPr>
        </p:nvSpPr>
        <p:spPr>
          <a:xfrm>
            <a:off x="838200" y="1039906"/>
            <a:ext cx="10515600" cy="5137057"/>
          </a:xfrm>
        </p:spPr>
        <p:txBody>
          <a:bodyPr>
            <a:normAutofit/>
          </a:bodyPr>
          <a:lstStyle/>
          <a:p>
            <a:pPr marL="0" indent="0" algn="just">
              <a:lnSpc>
                <a:spcPct val="150000"/>
              </a:lnSpc>
              <a:buNone/>
            </a:pPr>
            <a:r>
              <a:rPr lang="en-US" sz="2000" dirty="0">
                <a:latin typeface="Arial" panose="020B0604020202020204" pitchFamily="34" charset="0"/>
                <a:cs typeface="Arial" panose="020B0604020202020204" pitchFamily="34" charset="0"/>
              </a:rPr>
              <a:t>1.Binary Tree.</a:t>
            </a:r>
          </a:p>
          <a:p>
            <a:pPr marL="0" indent="0" algn="just">
              <a:lnSpc>
                <a:spcPct val="150000"/>
              </a:lnSpc>
              <a:buNone/>
            </a:pPr>
            <a:r>
              <a:rPr lang="en-US" sz="2000" dirty="0">
                <a:latin typeface="Arial" panose="020B0604020202020204" pitchFamily="34" charset="0"/>
                <a:cs typeface="Arial" panose="020B0604020202020204" pitchFamily="34" charset="0"/>
              </a:rPr>
              <a:t>2.Binary Search Tree.</a:t>
            </a:r>
          </a:p>
          <a:p>
            <a:pPr marL="0" indent="0" algn="just">
              <a:lnSpc>
                <a:spcPct val="150000"/>
              </a:lnSpc>
              <a:buNone/>
            </a:pPr>
            <a:r>
              <a:rPr lang="en-US" sz="2000" dirty="0">
                <a:latin typeface="Arial" panose="020B0604020202020204" pitchFamily="34" charset="0"/>
                <a:cs typeface="Arial" panose="020B0604020202020204" pitchFamily="34" charset="0"/>
              </a:rPr>
              <a:t>3.AVL Tree.</a:t>
            </a:r>
          </a:p>
          <a:p>
            <a:pPr marL="0" indent="0" algn="just">
              <a:lnSpc>
                <a:spcPct val="150000"/>
              </a:lnSpc>
              <a:buNone/>
            </a:pPr>
            <a:r>
              <a:rPr lang="en-US" sz="2000" dirty="0">
                <a:latin typeface="Arial" panose="020B0604020202020204" pitchFamily="34" charset="0"/>
                <a:cs typeface="Arial" panose="020B0604020202020204" pitchFamily="34" charset="0"/>
              </a:rPr>
              <a:t>4.B-Tree.</a:t>
            </a:r>
          </a:p>
          <a:p>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3840062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2FE7DDDE-AF3A-49D2-8921-A3EE3954C246}"/>
              </a:ext>
            </a:extLst>
          </p:cNvPr>
          <p:cNvSpPr>
            <a:spLocks noGrp="1"/>
          </p:cNvSpPr>
          <p:nvPr>
            <p:ph idx="1"/>
          </p:nvPr>
        </p:nvSpPr>
        <p:spPr>
          <a:xfrm>
            <a:off x="838200" y="320511"/>
            <a:ext cx="10515600" cy="5856452"/>
          </a:xfrm>
        </p:spPr>
        <p:txBody>
          <a:bodyPr/>
          <a:lstStyle/>
          <a:p>
            <a:pPr marL="0" indent="0" algn="just">
              <a:lnSpc>
                <a:spcPct val="150000"/>
              </a:lnSpc>
              <a:buNone/>
            </a:pPr>
            <a:r>
              <a:rPr lang="en-IN" sz="2000" b="1" dirty="0">
                <a:latin typeface="Arial" panose="020B0604020202020204" pitchFamily="34" charset="0"/>
                <a:cs typeface="Arial" panose="020B0604020202020204" pitchFamily="34" charset="0"/>
              </a:rPr>
              <a:t>2. Non linear data structures</a:t>
            </a:r>
          </a:p>
          <a:p>
            <a:pPr algn="just">
              <a:lnSpc>
                <a:spcPct val="150000"/>
              </a:lnSpc>
            </a:pPr>
            <a:r>
              <a:rPr lang="en-US" sz="2000" dirty="0">
                <a:latin typeface="Arial" panose="020B0604020202020204" pitchFamily="34" charset="0"/>
                <a:cs typeface="Arial" panose="020B0604020202020204" pitchFamily="34" charset="0"/>
              </a:rPr>
              <a:t>Unlike linear data structures, elements in non-linear data structures are not in any sequence.</a:t>
            </a:r>
          </a:p>
          <a:p>
            <a:pPr algn="just">
              <a:lnSpc>
                <a:spcPct val="150000"/>
              </a:lnSpc>
            </a:pPr>
            <a:r>
              <a:rPr lang="en-US" sz="2000" dirty="0">
                <a:latin typeface="Arial" panose="020B0604020202020204" pitchFamily="34" charset="0"/>
                <a:cs typeface="Arial" panose="020B0604020202020204" pitchFamily="34" charset="0"/>
              </a:rPr>
              <a:t>Instead they are arranged in a hierarchical manner where one element will be connected to one or more elements.</a:t>
            </a:r>
          </a:p>
          <a:p>
            <a:pPr marL="0" indent="0" algn="just">
              <a:lnSpc>
                <a:spcPct val="150000"/>
              </a:lnSpc>
              <a:buNone/>
            </a:pPr>
            <a:r>
              <a:rPr lang="en-IN" sz="2000" dirty="0">
                <a:latin typeface="Arial" panose="020B0604020202020204" pitchFamily="34" charset="0"/>
                <a:cs typeface="Arial" panose="020B0604020202020204" pitchFamily="34" charset="0"/>
              </a:rPr>
              <a:t>Types of Non linear data structures</a:t>
            </a:r>
          </a:p>
          <a:p>
            <a:pPr marL="0" indent="0" algn="just">
              <a:lnSpc>
                <a:spcPct val="150000"/>
              </a:lnSpc>
              <a:buNone/>
            </a:pPr>
            <a:r>
              <a:rPr lang="en-IN" sz="2000" dirty="0">
                <a:latin typeface="Arial" panose="020B0604020202020204" pitchFamily="34" charset="0"/>
                <a:cs typeface="Arial" panose="020B0604020202020204" pitchFamily="34" charset="0"/>
              </a:rPr>
              <a:t>1. Graph Data Structure.</a:t>
            </a:r>
          </a:p>
          <a:p>
            <a:pPr marL="0" indent="0" algn="just">
              <a:lnSpc>
                <a:spcPct val="150000"/>
              </a:lnSpc>
              <a:buNone/>
            </a:pPr>
            <a:r>
              <a:rPr lang="en-IN" sz="2000" dirty="0">
                <a:latin typeface="Arial" panose="020B0604020202020204" pitchFamily="34" charset="0"/>
                <a:cs typeface="Arial" panose="020B0604020202020204" pitchFamily="34" charset="0"/>
              </a:rPr>
              <a:t>2. Trees Data Structure.</a:t>
            </a:r>
            <a:endParaRPr lang="en-US"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80109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DF35201-24A3-461F-921E-19BA8CDE38EF}"/>
              </a:ext>
            </a:extLst>
          </p:cNvPr>
          <p:cNvSpPr>
            <a:spLocks noGrp="1"/>
          </p:cNvSpPr>
          <p:nvPr>
            <p:ph type="title"/>
          </p:nvPr>
        </p:nvSpPr>
        <p:spPr>
          <a:xfrm>
            <a:off x="838200" y="365126"/>
            <a:ext cx="10515600" cy="943722"/>
          </a:xfrm>
        </p:spPr>
        <p:txBody>
          <a:bodyPr>
            <a:normAutofit/>
          </a:bodyPr>
          <a:lstStyle/>
          <a:p>
            <a:r>
              <a:rPr lang="en-IN" sz="3200" b="1" dirty="0">
                <a:latin typeface="Arial" panose="020B0604020202020204" pitchFamily="34" charset="0"/>
                <a:cs typeface="Arial" panose="020B0604020202020204" pitchFamily="34" charset="0"/>
              </a:rPr>
              <a:t>Tree Applications</a:t>
            </a:r>
          </a:p>
        </p:txBody>
      </p:sp>
      <p:sp>
        <p:nvSpPr>
          <p:cNvPr id="3" name="Content Placeholder 2">
            <a:extLst>
              <a:ext uri="{FF2B5EF4-FFF2-40B4-BE49-F238E27FC236}">
                <a16:creationId xmlns="" xmlns:a16="http://schemas.microsoft.com/office/drawing/2014/main" id="{A7BF2AB2-494E-447B-AE92-B6CC34EE09DC}"/>
              </a:ext>
            </a:extLst>
          </p:cNvPr>
          <p:cNvSpPr>
            <a:spLocks noGrp="1"/>
          </p:cNvSpPr>
          <p:nvPr>
            <p:ph idx="1"/>
          </p:nvPr>
        </p:nvSpPr>
        <p:spPr>
          <a:xfrm>
            <a:off x="838200" y="1129552"/>
            <a:ext cx="11057878" cy="5531223"/>
          </a:xfrm>
        </p:spPr>
        <p:txBody>
          <a:bodyPr>
            <a:normAutofit/>
          </a:bodyPr>
          <a:lstStyle/>
          <a:p>
            <a:pPr algn="just">
              <a:lnSpc>
                <a:spcPct val="150000"/>
              </a:lnSpc>
            </a:pPr>
            <a:r>
              <a:rPr lang="en-US" sz="2000" dirty="0">
                <a:latin typeface="Arial" panose="020B0604020202020204" pitchFamily="34" charset="0"/>
                <a:cs typeface="Arial" panose="020B0604020202020204" pitchFamily="34" charset="0"/>
              </a:rPr>
              <a:t>Binary Search Trees(BSTs) are used to quickly check </a:t>
            </a:r>
            <a:r>
              <a:rPr lang="en-US" sz="2000" dirty="0" smtClean="0">
                <a:latin typeface="Arial" panose="020B0604020202020204" pitchFamily="34" charset="0"/>
                <a:cs typeface="Arial" panose="020B0604020202020204" pitchFamily="34" charset="0"/>
              </a:rPr>
              <a:t>if </a:t>
            </a:r>
            <a:r>
              <a:rPr lang="en-US" sz="2000" dirty="0">
                <a:latin typeface="Arial" panose="020B0604020202020204" pitchFamily="34" charset="0"/>
                <a:cs typeface="Arial" panose="020B0604020202020204" pitchFamily="34" charset="0"/>
              </a:rPr>
              <a:t>an element is present in a set or not.</a:t>
            </a:r>
          </a:p>
          <a:p>
            <a:pPr algn="just">
              <a:lnSpc>
                <a:spcPct val="150000"/>
              </a:lnSpc>
            </a:pPr>
            <a:r>
              <a:rPr lang="en-US" sz="2000" dirty="0">
                <a:latin typeface="Arial" panose="020B0604020202020204" pitchFamily="34" charset="0"/>
                <a:cs typeface="Arial" panose="020B0604020202020204" pitchFamily="34" charset="0"/>
              </a:rPr>
              <a:t>Heap is a kind of tree that is used for heap sort.</a:t>
            </a:r>
          </a:p>
          <a:p>
            <a:pPr algn="just">
              <a:lnSpc>
                <a:spcPct val="150000"/>
              </a:lnSpc>
            </a:pPr>
            <a:r>
              <a:rPr lang="en-US" sz="2000" dirty="0">
                <a:latin typeface="Arial" panose="020B0604020202020204" pitchFamily="34" charset="0"/>
                <a:cs typeface="Arial" panose="020B0604020202020204" pitchFamily="34" charset="0"/>
              </a:rPr>
              <a:t>A modified version of a tree called Tries is used in modern routers to store routing information.</a:t>
            </a:r>
          </a:p>
          <a:p>
            <a:pPr algn="just">
              <a:lnSpc>
                <a:spcPct val="150000"/>
              </a:lnSpc>
            </a:pPr>
            <a:r>
              <a:rPr lang="en-US" sz="2000" dirty="0">
                <a:latin typeface="Arial" panose="020B0604020202020204" pitchFamily="34" charset="0"/>
                <a:cs typeface="Arial" panose="020B0604020202020204" pitchFamily="34" charset="0"/>
              </a:rPr>
              <a:t>Most popular databases use B-Trees and T-Trees, which are variants of the tree structure we learned above to store their data</a:t>
            </a:r>
          </a:p>
          <a:p>
            <a:pPr algn="just">
              <a:lnSpc>
                <a:spcPct val="150000"/>
              </a:lnSpc>
            </a:pPr>
            <a:r>
              <a:rPr lang="en-US" sz="2000" dirty="0">
                <a:latin typeface="Arial" panose="020B0604020202020204" pitchFamily="34" charset="0"/>
                <a:cs typeface="Arial" panose="020B0604020202020204" pitchFamily="34" charset="0"/>
              </a:rPr>
              <a:t>Compilers use a syntax tree to validate the syntax of every program you write.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21917288"/>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4A599F3-B985-4A7E-9FDE-C2391AAAD294}"/>
              </a:ext>
            </a:extLst>
          </p:cNvPr>
          <p:cNvSpPr>
            <a:spLocks noGrp="1"/>
          </p:cNvSpPr>
          <p:nvPr>
            <p:ph type="title"/>
          </p:nvPr>
        </p:nvSpPr>
        <p:spPr>
          <a:xfrm>
            <a:off x="838200" y="365125"/>
            <a:ext cx="10515600" cy="755463"/>
          </a:xfrm>
        </p:spPr>
        <p:txBody>
          <a:bodyPr>
            <a:normAutofit/>
          </a:bodyPr>
          <a:lstStyle/>
          <a:p>
            <a:r>
              <a:rPr lang="en-IN" sz="3200" b="1" dirty="0">
                <a:latin typeface="Arial" panose="020B0604020202020204" pitchFamily="34" charset="0"/>
                <a:cs typeface="Arial" panose="020B0604020202020204" pitchFamily="34" charset="0"/>
              </a:rPr>
              <a:t>Tree Traversal</a:t>
            </a:r>
          </a:p>
        </p:txBody>
      </p:sp>
      <p:sp>
        <p:nvSpPr>
          <p:cNvPr id="3" name="Content Placeholder 2">
            <a:extLst>
              <a:ext uri="{FF2B5EF4-FFF2-40B4-BE49-F238E27FC236}">
                <a16:creationId xmlns="" xmlns:a16="http://schemas.microsoft.com/office/drawing/2014/main" id="{B37CE2DE-A2B3-44C3-B6CA-8FEC74745D60}"/>
              </a:ext>
            </a:extLst>
          </p:cNvPr>
          <p:cNvSpPr>
            <a:spLocks noGrp="1"/>
          </p:cNvSpPr>
          <p:nvPr>
            <p:ph idx="1"/>
          </p:nvPr>
        </p:nvSpPr>
        <p:spPr>
          <a:xfrm>
            <a:off x="838200" y="1120588"/>
            <a:ext cx="11040122" cy="5611906"/>
          </a:xfrm>
        </p:spPr>
        <p:txBody>
          <a:bodyPr>
            <a:normAutofit/>
          </a:bodyPr>
          <a:lstStyle/>
          <a:p>
            <a:pPr algn="just">
              <a:lnSpc>
                <a:spcPct val="150000"/>
              </a:lnSpc>
            </a:pPr>
            <a:r>
              <a:rPr lang="en-US" sz="1800" dirty="0">
                <a:latin typeface="Arial" panose="020B0604020202020204" pitchFamily="34" charset="0"/>
                <a:cs typeface="Arial" panose="020B0604020202020204" pitchFamily="34" charset="0"/>
              </a:rPr>
              <a:t>Traversing a tree means visiting every node in the tree. </a:t>
            </a:r>
          </a:p>
          <a:p>
            <a:pPr algn="just">
              <a:lnSpc>
                <a:spcPct val="150000"/>
              </a:lnSpc>
            </a:pPr>
            <a:r>
              <a:rPr lang="en-US" sz="1800" dirty="0">
                <a:latin typeface="Arial" panose="020B0604020202020204" pitchFamily="34" charset="0"/>
                <a:cs typeface="Arial" panose="020B0604020202020204" pitchFamily="34" charset="0"/>
              </a:rPr>
              <a:t>You might, for instance, want to add all the values in the tree or find the largest one. For all these operations, you will need to visit each node of the tree.</a:t>
            </a:r>
          </a:p>
          <a:p>
            <a:pPr algn="just">
              <a:lnSpc>
                <a:spcPct val="150000"/>
              </a:lnSpc>
            </a:pPr>
            <a:r>
              <a:rPr lang="en-US" sz="1800" dirty="0">
                <a:latin typeface="Arial" panose="020B0604020202020204" pitchFamily="34" charset="0"/>
                <a:cs typeface="Arial" panose="020B0604020202020204" pitchFamily="34" charset="0"/>
              </a:rPr>
              <a:t>Linear data structures like arrays, stacks, queues, and linked list have only one way to read the data. But a hierarchical data structure like a tree can be traversed in different ways.</a:t>
            </a:r>
            <a:endParaRPr lang="en-IN" sz="18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 xmlns:a16="http://schemas.microsoft.com/office/drawing/2014/main" id="{8CD8DFFB-7E62-4235-8F43-E88EF13D6230}"/>
              </a:ext>
            </a:extLst>
          </p:cNvPr>
          <p:cNvPicPr>
            <a:picLocks noChangeAspect="1"/>
          </p:cNvPicPr>
          <p:nvPr/>
        </p:nvPicPr>
        <p:blipFill>
          <a:blip r:embed="rId2"/>
          <a:stretch>
            <a:fillRect/>
          </a:stretch>
        </p:blipFill>
        <p:spPr>
          <a:xfrm>
            <a:off x="2445711" y="3668923"/>
            <a:ext cx="6475436" cy="3063571"/>
          </a:xfrm>
          <a:prstGeom prst="rect">
            <a:avLst/>
          </a:prstGeom>
        </p:spPr>
      </p:pic>
    </p:spTree>
    <p:extLst>
      <p:ext uri="{BB962C8B-B14F-4D97-AF65-F5344CB8AC3E}">
        <p14:creationId xmlns:p14="http://schemas.microsoft.com/office/powerpoint/2010/main" val="4187381506"/>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371945FC-44CA-4A3E-AF4A-BCE51418DB37}"/>
              </a:ext>
            </a:extLst>
          </p:cNvPr>
          <p:cNvSpPr>
            <a:spLocks noGrp="1"/>
          </p:cNvSpPr>
          <p:nvPr>
            <p:ph idx="1"/>
          </p:nvPr>
        </p:nvSpPr>
        <p:spPr>
          <a:xfrm>
            <a:off x="838200" y="268941"/>
            <a:ext cx="10515600" cy="6347012"/>
          </a:xfrm>
        </p:spPr>
        <p:txBody>
          <a:bodyPr>
            <a:normAutofit/>
          </a:bodyPr>
          <a:lstStyle/>
          <a:p>
            <a:r>
              <a:rPr lang="en-US" sz="2000" dirty="0">
                <a:latin typeface="Arial" panose="020B0604020202020204" pitchFamily="34" charset="0"/>
                <a:cs typeface="Arial" panose="020B0604020202020204" pitchFamily="34" charset="0"/>
              </a:rPr>
              <a:t>Let's think about how we can read the elements of the tree in the image shown </a:t>
            </a:r>
            <a:r>
              <a:rPr lang="en-US" sz="2000" dirty="0" smtClean="0">
                <a:latin typeface="Arial" panose="020B0604020202020204" pitchFamily="34" charset="0"/>
                <a:cs typeface="Arial" panose="020B0604020202020204" pitchFamily="34" charset="0"/>
              </a:rPr>
              <a:t>below.</a:t>
            </a:r>
          </a:p>
          <a:p>
            <a:endParaRPr lang="en-US" sz="2000" dirty="0">
              <a:latin typeface="Arial" panose="020B0604020202020204" pitchFamily="34" charset="0"/>
              <a:cs typeface="Arial" panose="020B0604020202020204" pitchFamily="34" charset="0"/>
            </a:endParaRPr>
          </a:p>
          <a:p>
            <a:endParaRPr lang="en-US" sz="2000" dirty="0" smtClean="0">
              <a:latin typeface="Arial" panose="020B0604020202020204" pitchFamily="34" charset="0"/>
              <a:cs typeface="Arial" panose="020B0604020202020204" pitchFamily="34" charset="0"/>
            </a:endParaRPr>
          </a:p>
          <a:p>
            <a:endParaRPr lang="en-US" sz="2000" dirty="0">
              <a:latin typeface="Arial" panose="020B0604020202020204" pitchFamily="34" charset="0"/>
              <a:cs typeface="Arial" panose="020B0604020202020204" pitchFamily="34" charset="0"/>
            </a:endParaRPr>
          </a:p>
          <a:p>
            <a:endParaRPr lang="en-US" sz="2000" dirty="0" smtClean="0">
              <a:latin typeface="Arial" panose="020B0604020202020204" pitchFamily="34" charset="0"/>
              <a:cs typeface="Arial" panose="020B0604020202020204" pitchFamily="34" charset="0"/>
            </a:endParaRPr>
          </a:p>
          <a:p>
            <a:endParaRPr lang="en-US" sz="2000" dirty="0">
              <a:latin typeface="Arial" panose="020B0604020202020204" pitchFamily="34" charset="0"/>
              <a:cs typeface="Arial" panose="020B0604020202020204" pitchFamily="34" charset="0"/>
            </a:endParaRPr>
          </a:p>
          <a:p>
            <a:endParaRPr lang="en-US" sz="2000" dirty="0" smtClean="0">
              <a:latin typeface="Arial" panose="020B0604020202020204" pitchFamily="34" charset="0"/>
              <a:cs typeface="Arial" panose="020B0604020202020204" pitchFamily="34" charset="0"/>
            </a:endParaRPr>
          </a:p>
          <a:p>
            <a:endParaRPr lang="en-US" sz="2000" dirty="0" smtClean="0">
              <a:latin typeface="Arial" panose="020B0604020202020204" pitchFamily="34" charset="0"/>
              <a:cs typeface="Arial" panose="020B0604020202020204" pitchFamily="34" charset="0"/>
            </a:endParaRPr>
          </a:p>
          <a:p>
            <a:r>
              <a:rPr lang="en-US" sz="2000" dirty="0" smtClean="0">
                <a:latin typeface="Arial" panose="020B0604020202020204" pitchFamily="34" charset="0"/>
                <a:cs typeface="Arial" panose="020B0604020202020204" pitchFamily="34" charset="0"/>
              </a:rPr>
              <a:t>Starting </a:t>
            </a:r>
            <a:r>
              <a:rPr lang="en-US" sz="2000" dirty="0">
                <a:latin typeface="Arial" panose="020B0604020202020204" pitchFamily="34" charset="0"/>
                <a:cs typeface="Arial" panose="020B0604020202020204" pitchFamily="34" charset="0"/>
              </a:rPr>
              <a:t>from top, Left to right.</a:t>
            </a:r>
          </a:p>
          <a:p>
            <a:endParaRPr lang="en-US" sz="2000" dirty="0" smtClean="0">
              <a:latin typeface="Arial" panose="020B0604020202020204" pitchFamily="34" charset="0"/>
              <a:cs typeface="Arial" panose="020B0604020202020204" pitchFamily="34" charset="0"/>
            </a:endParaRPr>
          </a:p>
          <a:p>
            <a:endParaRPr lang="en-US" sz="2000" dirty="0">
              <a:latin typeface="Arial" panose="020B0604020202020204" pitchFamily="34" charset="0"/>
              <a:cs typeface="Arial" panose="020B0604020202020204" pitchFamily="34" charset="0"/>
            </a:endParaRPr>
          </a:p>
          <a:p>
            <a:endParaRPr lang="en-US" sz="2000" dirty="0" smtClean="0">
              <a:latin typeface="Arial" panose="020B0604020202020204" pitchFamily="34" charset="0"/>
              <a:cs typeface="Arial" panose="020B0604020202020204" pitchFamily="34" charset="0"/>
            </a:endParaRPr>
          </a:p>
          <a:p>
            <a:r>
              <a:rPr lang="en-US" sz="2000" dirty="0" smtClean="0">
                <a:latin typeface="Arial" panose="020B0604020202020204" pitchFamily="34" charset="0"/>
                <a:cs typeface="Arial" panose="020B0604020202020204" pitchFamily="34" charset="0"/>
              </a:rPr>
              <a:t>Starting </a:t>
            </a:r>
            <a:r>
              <a:rPr lang="en-US" sz="2000" dirty="0">
                <a:latin typeface="Arial" panose="020B0604020202020204" pitchFamily="34" charset="0"/>
                <a:cs typeface="Arial" panose="020B0604020202020204" pitchFamily="34" charset="0"/>
              </a:rPr>
              <a:t>from bottom, Left to right.</a:t>
            </a:r>
          </a:p>
          <a:p>
            <a:endParaRPr lang="en-US" sz="2000" dirty="0">
              <a:latin typeface="Arial" panose="020B0604020202020204" pitchFamily="34" charset="0"/>
              <a:cs typeface="Arial" panose="020B0604020202020204" pitchFamily="34" charset="0"/>
            </a:endParaRPr>
          </a:p>
          <a:p>
            <a:endParaRPr lang="en-US" sz="20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 xmlns:a16="http://schemas.microsoft.com/office/drawing/2014/main" id="{6067CE33-0366-4753-ABA0-66DF2504CB29}"/>
              </a:ext>
            </a:extLst>
          </p:cNvPr>
          <p:cNvPicPr>
            <a:picLocks noChangeAspect="1"/>
          </p:cNvPicPr>
          <p:nvPr/>
        </p:nvPicPr>
        <p:blipFill>
          <a:blip r:embed="rId2"/>
          <a:stretch>
            <a:fillRect/>
          </a:stretch>
        </p:blipFill>
        <p:spPr>
          <a:xfrm>
            <a:off x="1615198" y="3928517"/>
            <a:ext cx="6995766" cy="609653"/>
          </a:xfrm>
          <a:prstGeom prst="rect">
            <a:avLst/>
          </a:prstGeom>
        </p:spPr>
      </p:pic>
      <p:pic>
        <p:nvPicPr>
          <p:cNvPr id="7" name="Picture 6">
            <a:extLst>
              <a:ext uri="{FF2B5EF4-FFF2-40B4-BE49-F238E27FC236}">
                <a16:creationId xmlns="" xmlns:a16="http://schemas.microsoft.com/office/drawing/2014/main" id="{0E5ED66B-3B23-430E-9A3E-AB0F26CCE58D}"/>
              </a:ext>
            </a:extLst>
          </p:cNvPr>
          <p:cNvPicPr>
            <a:picLocks noChangeAspect="1"/>
          </p:cNvPicPr>
          <p:nvPr/>
        </p:nvPicPr>
        <p:blipFill>
          <a:blip r:embed="rId3"/>
          <a:stretch>
            <a:fillRect/>
          </a:stretch>
        </p:blipFill>
        <p:spPr>
          <a:xfrm>
            <a:off x="1783199" y="5545934"/>
            <a:ext cx="6950042" cy="586791"/>
          </a:xfrm>
          <a:prstGeom prst="rect">
            <a:avLst/>
          </a:prstGeom>
        </p:spPr>
      </p:pic>
      <p:pic>
        <p:nvPicPr>
          <p:cNvPr id="6" name="Picture 5">
            <a:extLst>
              <a:ext uri="{FF2B5EF4-FFF2-40B4-BE49-F238E27FC236}">
                <a16:creationId xmlns="" xmlns:a16="http://schemas.microsoft.com/office/drawing/2014/main" id="{8CD8DFFB-7E62-4235-8F43-E88EF13D6230}"/>
              </a:ext>
            </a:extLst>
          </p:cNvPr>
          <p:cNvPicPr>
            <a:picLocks noChangeAspect="1"/>
          </p:cNvPicPr>
          <p:nvPr/>
        </p:nvPicPr>
        <p:blipFill>
          <a:blip r:embed="rId4"/>
          <a:stretch>
            <a:fillRect/>
          </a:stretch>
        </p:blipFill>
        <p:spPr>
          <a:xfrm>
            <a:off x="3071673" y="840934"/>
            <a:ext cx="4082817" cy="2292883"/>
          </a:xfrm>
          <a:prstGeom prst="rect">
            <a:avLst/>
          </a:prstGeom>
        </p:spPr>
      </p:pic>
    </p:spTree>
    <p:extLst>
      <p:ext uri="{BB962C8B-B14F-4D97-AF65-F5344CB8AC3E}">
        <p14:creationId xmlns:p14="http://schemas.microsoft.com/office/powerpoint/2010/main" val="1080750950"/>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371945FC-44CA-4A3E-AF4A-BCE51418DB37}"/>
              </a:ext>
            </a:extLst>
          </p:cNvPr>
          <p:cNvSpPr>
            <a:spLocks noGrp="1"/>
          </p:cNvSpPr>
          <p:nvPr>
            <p:ph idx="1"/>
          </p:nvPr>
        </p:nvSpPr>
        <p:spPr>
          <a:xfrm>
            <a:off x="838200" y="268941"/>
            <a:ext cx="10515600" cy="6347012"/>
          </a:xfrm>
        </p:spPr>
        <p:txBody>
          <a:bodyPr>
            <a:normAutofit/>
          </a:bodyPr>
          <a:lstStyle/>
          <a:p>
            <a:endParaRPr lang="en-US" sz="1800" dirty="0">
              <a:latin typeface="Arial" panose="020B0604020202020204" pitchFamily="34" charset="0"/>
              <a:cs typeface="Arial" panose="020B0604020202020204" pitchFamily="34" charset="0"/>
            </a:endParaRPr>
          </a:p>
          <a:p>
            <a:r>
              <a:rPr lang="en-US" sz="1800" dirty="0">
                <a:latin typeface="Arial" panose="020B0604020202020204" pitchFamily="34" charset="0"/>
                <a:cs typeface="Arial" panose="020B0604020202020204" pitchFamily="34" charset="0"/>
              </a:rPr>
              <a:t>Although this process is somewhat easy, it doesn't respect the hierarchy of the tree, only the depth of the nodes.</a:t>
            </a:r>
          </a:p>
          <a:p>
            <a:endParaRPr lang="en-US" sz="1800" dirty="0">
              <a:latin typeface="Arial" panose="020B0604020202020204" pitchFamily="34" charset="0"/>
              <a:cs typeface="Arial" panose="020B0604020202020204" pitchFamily="34" charset="0"/>
            </a:endParaRPr>
          </a:p>
          <a:p>
            <a:r>
              <a:rPr lang="en-US" sz="1800" dirty="0" smtClean="0">
                <a:latin typeface="Arial" panose="020B0604020202020204" pitchFamily="34" charset="0"/>
                <a:cs typeface="Arial" panose="020B0604020202020204" pitchFamily="34" charset="0"/>
              </a:rPr>
              <a:t>Instead</a:t>
            </a:r>
            <a:r>
              <a:rPr lang="en-US" sz="1800" dirty="0">
                <a:latin typeface="Arial" panose="020B0604020202020204" pitchFamily="34" charset="0"/>
                <a:cs typeface="Arial" panose="020B0604020202020204" pitchFamily="34" charset="0"/>
              </a:rPr>
              <a:t>, we use traversal methods that take into account the basic structure of a tree i.e</a:t>
            </a:r>
            <a:r>
              <a:rPr lang="en-US" sz="1800" dirty="0" smtClean="0">
                <a:latin typeface="Arial" panose="020B0604020202020204" pitchFamily="34" charset="0"/>
                <a:cs typeface="Arial" panose="020B0604020202020204" pitchFamily="34" charset="0"/>
              </a:rPr>
              <a:t>.</a:t>
            </a:r>
          </a:p>
          <a:p>
            <a:endParaRPr lang="en-US" sz="1800" dirty="0">
              <a:latin typeface="Arial" panose="020B0604020202020204" pitchFamily="34" charset="0"/>
              <a:cs typeface="Arial" panose="020B0604020202020204" pitchFamily="34" charset="0"/>
            </a:endParaRPr>
          </a:p>
          <a:p>
            <a:endParaRPr lang="en-US" sz="1800" dirty="0" smtClean="0">
              <a:latin typeface="Arial" panose="020B0604020202020204" pitchFamily="34" charset="0"/>
              <a:cs typeface="Arial" panose="020B0604020202020204" pitchFamily="34" charset="0"/>
            </a:endParaRPr>
          </a:p>
          <a:p>
            <a:endParaRPr lang="en-US" sz="1800" dirty="0">
              <a:latin typeface="Arial" panose="020B0604020202020204" pitchFamily="34" charset="0"/>
              <a:cs typeface="Arial" panose="020B0604020202020204" pitchFamily="34" charset="0"/>
            </a:endParaRPr>
          </a:p>
          <a:p>
            <a:endParaRPr lang="en-US" sz="1800" dirty="0" smtClean="0">
              <a:latin typeface="Arial" panose="020B0604020202020204" pitchFamily="34" charset="0"/>
              <a:cs typeface="Arial" panose="020B0604020202020204" pitchFamily="34" charset="0"/>
            </a:endParaRPr>
          </a:p>
          <a:p>
            <a:endParaRPr lang="en-US" sz="1800" dirty="0">
              <a:latin typeface="Arial" panose="020B0604020202020204" pitchFamily="34" charset="0"/>
              <a:cs typeface="Arial" panose="020B0604020202020204" pitchFamily="34" charset="0"/>
            </a:endParaRPr>
          </a:p>
          <a:p>
            <a:r>
              <a:rPr lang="en-US" sz="1800" dirty="0">
                <a:latin typeface="Arial" panose="020B0604020202020204" pitchFamily="34" charset="0"/>
                <a:cs typeface="Arial" panose="020B0604020202020204" pitchFamily="34" charset="0"/>
              </a:rPr>
              <a:t>The </a:t>
            </a:r>
            <a:r>
              <a:rPr lang="en-US" sz="1800" dirty="0" err="1">
                <a:latin typeface="Arial" panose="020B0604020202020204" pitchFamily="34" charset="0"/>
                <a:cs typeface="Arial" panose="020B0604020202020204" pitchFamily="34" charset="0"/>
              </a:rPr>
              <a:t>struct</a:t>
            </a:r>
            <a:r>
              <a:rPr lang="en-US" sz="1800" dirty="0">
                <a:latin typeface="Arial" panose="020B0604020202020204" pitchFamily="34" charset="0"/>
                <a:cs typeface="Arial" panose="020B0604020202020204" pitchFamily="34" charset="0"/>
              </a:rPr>
              <a:t> node pointed to by left and right might have other left and right children so we should think of them as sub-trees instead of sub-nodes.</a:t>
            </a:r>
          </a:p>
          <a:p>
            <a:endParaRPr lang="en-US" sz="1800" dirty="0">
              <a:latin typeface="Arial" panose="020B0604020202020204" pitchFamily="34" charset="0"/>
              <a:cs typeface="Arial" panose="020B0604020202020204" pitchFamily="34" charset="0"/>
            </a:endParaRPr>
          </a:p>
          <a:p>
            <a:endParaRPr lang="en-US" sz="1800" dirty="0">
              <a:latin typeface="Arial" panose="020B0604020202020204" pitchFamily="34" charset="0"/>
              <a:cs typeface="Arial" panose="020B0604020202020204" pitchFamily="34" charset="0"/>
            </a:endParaRPr>
          </a:p>
          <a:p>
            <a:endParaRPr lang="en-US" sz="1800" dirty="0">
              <a:latin typeface="Arial" panose="020B0604020202020204" pitchFamily="34" charset="0"/>
              <a:cs typeface="Arial" panose="020B0604020202020204" pitchFamily="34" charset="0"/>
            </a:endParaRPr>
          </a:p>
          <a:p>
            <a:endParaRPr lang="en-IN" sz="1800" dirty="0">
              <a:latin typeface="Arial" panose="020B0604020202020204" pitchFamily="34" charset="0"/>
              <a:cs typeface="Arial" panose="020B0604020202020204" pitchFamily="34" charset="0"/>
            </a:endParaRPr>
          </a:p>
        </p:txBody>
      </p:sp>
      <p:pic>
        <p:nvPicPr>
          <p:cNvPr id="9" name="Picture 8">
            <a:extLst>
              <a:ext uri="{FF2B5EF4-FFF2-40B4-BE49-F238E27FC236}">
                <a16:creationId xmlns="" xmlns:a16="http://schemas.microsoft.com/office/drawing/2014/main" id="{EAD84300-3AD5-4D02-A015-0D1E340FC2B1}"/>
              </a:ext>
            </a:extLst>
          </p:cNvPr>
          <p:cNvPicPr>
            <a:picLocks noChangeAspect="1"/>
          </p:cNvPicPr>
          <p:nvPr/>
        </p:nvPicPr>
        <p:blipFill>
          <a:blip r:embed="rId2"/>
          <a:stretch>
            <a:fillRect/>
          </a:stretch>
        </p:blipFill>
        <p:spPr>
          <a:xfrm>
            <a:off x="2205557" y="1990595"/>
            <a:ext cx="6972904" cy="1341236"/>
          </a:xfrm>
          <a:prstGeom prst="rect">
            <a:avLst/>
          </a:prstGeom>
        </p:spPr>
      </p:pic>
      <p:pic>
        <p:nvPicPr>
          <p:cNvPr id="6" name="Picture 5">
            <a:extLst>
              <a:ext uri="{FF2B5EF4-FFF2-40B4-BE49-F238E27FC236}">
                <a16:creationId xmlns="" xmlns:a16="http://schemas.microsoft.com/office/drawing/2014/main" id="{3B1147FE-173B-40A0-A137-C3D25C6343FC}"/>
              </a:ext>
            </a:extLst>
          </p:cNvPr>
          <p:cNvPicPr>
            <a:picLocks noChangeAspect="1"/>
          </p:cNvPicPr>
          <p:nvPr/>
        </p:nvPicPr>
        <p:blipFill>
          <a:blip r:embed="rId3"/>
          <a:stretch>
            <a:fillRect/>
          </a:stretch>
        </p:blipFill>
        <p:spPr>
          <a:xfrm>
            <a:off x="6350827" y="4315903"/>
            <a:ext cx="4186519" cy="2300050"/>
          </a:xfrm>
          <a:prstGeom prst="rect">
            <a:avLst/>
          </a:prstGeom>
        </p:spPr>
      </p:pic>
    </p:spTree>
    <p:extLst>
      <p:ext uri="{BB962C8B-B14F-4D97-AF65-F5344CB8AC3E}">
        <p14:creationId xmlns:p14="http://schemas.microsoft.com/office/powerpoint/2010/main" val="3700955450"/>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FFE76022-D3A9-424C-9577-3118042E6FBD}"/>
              </a:ext>
            </a:extLst>
          </p:cNvPr>
          <p:cNvSpPr>
            <a:spLocks noGrp="1"/>
          </p:cNvSpPr>
          <p:nvPr>
            <p:ph idx="1"/>
          </p:nvPr>
        </p:nvSpPr>
        <p:spPr>
          <a:xfrm>
            <a:off x="838199" y="116541"/>
            <a:ext cx="11183471" cy="6472518"/>
          </a:xfrm>
        </p:spPr>
        <p:txBody>
          <a:bodyPr>
            <a:normAutofit/>
          </a:bodyPr>
          <a:lstStyle/>
          <a:p>
            <a:pPr algn="just">
              <a:lnSpc>
                <a:spcPct val="150000"/>
              </a:lnSpc>
            </a:pPr>
            <a:r>
              <a:rPr lang="en-US" sz="2000" dirty="0" smtClean="0">
                <a:latin typeface="Arial" panose="020B0604020202020204" pitchFamily="34" charset="0"/>
                <a:cs typeface="Arial" panose="020B0604020202020204" pitchFamily="34" charset="0"/>
              </a:rPr>
              <a:t>According </a:t>
            </a:r>
            <a:r>
              <a:rPr lang="en-US" sz="2000" dirty="0">
                <a:latin typeface="Arial" panose="020B0604020202020204" pitchFamily="34" charset="0"/>
                <a:cs typeface="Arial" panose="020B0604020202020204" pitchFamily="34" charset="0"/>
              </a:rPr>
              <a:t>to this structure, every tree is a combination of</a:t>
            </a:r>
          </a:p>
          <a:p>
            <a:pPr lvl="1" algn="just">
              <a:lnSpc>
                <a:spcPct val="150000"/>
              </a:lnSpc>
              <a:buFont typeface="Wingdings" panose="05000000000000000000" pitchFamily="2" charset="2"/>
              <a:buChar char="Ø"/>
            </a:pPr>
            <a:r>
              <a:rPr lang="en-US" sz="2000" dirty="0">
                <a:latin typeface="Arial" panose="020B0604020202020204" pitchFamily="34" charset="0"/>
                <a:cs typeface="Arial" panose="020B0604020202020204" pitchFamily="34" charset="0"/>
              </a:rPr>
              <a:t>A node carrying data.</a:t>
            </a:r>
          </a:p>
          <a:p>
            <a:pPr lvl="1" algn="just">
              <a:lnSpc>
                <a:spcPct val="150000"/>
              </a:lnSpc>
              <a:buFont typeface="Wingdings" panose="05000000000000000000" pitchFamily="2" charset="2"/>
              <a:buChar char="Ø"/>
            </a:pPr>
            <a:r>
              <a:rPr lang="en-US" sz="2000" dirty="0">
                <a:latin typeface="Arial" panose="020B0604020202020204" pitchFamily="34" charset="0"/>
                <a:cs typeface="Arial" panose="020B0604020202020204" pitchFamily="34" charset="0"/>
              </a:rPr>
              <a:t>Two subtrees</a:t>
            </a:r>
            <a:r>
              <a:rPr lang="en-US" sz="2000" dirty="0" smtClean="0">
                <a:latin typeface="Arial" panose="020B0604020202020204" pitchFamily="34" charset="0"/>
                <a:cs typeface="Arial" panose="020B0604020202020204" pitchFamily="34" charset="0"/>
              </a:rPr>
              <a:t>.</a:t>
            </a:r>
          </a:p>
          <a:p>
            <a:pPr marL="457200" lvl="1" indent="0" algn="just">
              <a:lnSpc>
                <a:spcPct val="150000"/>
              </a:lnSpc>
              <a:buNone/>
            </a:pPr>
            <a:endParaRPr lang="en-US" sz="2000" dirty="0">
              <a:latin typeface="Arial" panose="020B0604020202020204" pitchFamily="34" charset="0"/>
              <a:cs typeface="Arial" panose="020B0604020202020204" pitchFamily="34" charset="0"/>
            </a:endParaRPr>
          </a:p>
          <a:p>
            <a:pPr algn="just">
              <a:lnSpc>
                <a:spcPct val="150000"/>
              </a:lnSpc>
            </a:pPr>
            <a:r>
              <a:rPr lang="en-US" sz="2000" dirty="0">
                <a:latin typeface="Arial" panose="020B0604020202020204" pitchFamily="34" charset="0"/>
                <a:cs typeface="Arial" panose="020B0604020202020204" pitchFamily="34" charset="0"/>
              </a:rPr>
              <a:t>Remember that our goal is to visit each node, so we need to visit:</a:t>
            </a:r>
          </a:p>
          <a:p>
            <a:pPr lvl="1" algn="just">
              <a:lnSpc>
                <a:spcPct val="150000"/>
              </a:lnSpc>
            </a:pPr>
            <a:r>
              <a:rPr lang="en-US" sz="1600" dirty="0">
                <a:latin typeface="Arial" panose="020B0604020202020204" pitchFamily="34" charset="0"/>
                <a:cs typeface="Arial" panose="020B0604020202020204" pitchFamily="34" charset="0"/>
              </a:rPr>
              <a:t> all the nodes in the left subtree, </a:t>
            </a:r>
          </a:p>
          <a:p>
            <a:pPr lvl="1" algn="just">
              <a:lnSpc>
                <a:spcPct val="150000"/>
              </a:lnSpc>
            </a:pPr>
            <a:r>
              <a:rPr lang="en-US" sz="1600" dirty="0">
                <a:latin typeface="Arial" panose="020B0604020202020204" pitchFamily="34" charset="0"/>
                <a:cs typeface="Arial" panose="020B0604020202020204" pitchFamily="34" charset="0"/>
              </a:rPr>
              <a:t>the root node and </a:t>
            </a:r>
          </a:p>
          <a:p>
            <a:pPr lvl="1" algn="just">
              <a:lnSpc>
                <a:spcPct val="150000"/>
              </a:lnSpc>
            </a:pPr>
            <a:r>
              <a:rPr lang="en-US" sz="1600" dirty="0">
                <a:latin typeface="Arial" panose="020B0604020202020204" pitchFamily="34" charset="0"/>
                <a:cs typeface="Arial" panose="020B0604020202020204" pitchFamily="34" charset="0"/>
              </a:rPr>
              <a:t>all the nodes in the right subtree as well.</a:t>
            </a:r>
          </a:p>
          <a:p>
            <a:pPr marL="457200" lvl="1" indent="0" algn="just">
              <a:lnSpc>
                <a:spcPct val="150000"/>
              </a:lnSpc>
              <a:buNone/>
            </a:pPr>
            <a:endParaRPr lang="en-US" sz="2000" dirty="0">
              <a:latin typeface="Arial" panose="020B0604020202020204" pitchFamily="34" charset="0"/>
              <a:cs typeface="Arial" panose="020B0604020202020204" pitchFamily="34" charset="0"/>
            </a:endParaRPr>
          </a:p>
          <a:p>
            <a:pPr algn="just">
              <a:lnSpc>
                <a:spcPct val="150000"/>
              </a:lnSpc>
            </a:pPr>
            <a:endParaRPr lang="en-US" sz="2000" dirty="0" smtClean="0">
              <a:latin typeface="Arial" panose="020B0604020202020204" pitchFamily="34" charset="0"/>
              <a:cs typeface="Arial" panose="020B0604020202020204" pitchFamily="34" charset="0"/>
            </a:endParaRPr>
          </a:p>
        </p:txBody>
      </p:sp>
      <p:pic>
        <p:nvPicPr>
          <p:cNvPr id="4" name="Picture 2" descr="See the source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04117" y="2899467"/>
            <a:ext cx="5029200" cy="3886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9884255"/>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FFE76022-D3A9-424C-9577-3118042E6FBD}"/>
              </a:ext>
            </a:extLst>
          </p:cNvPr>
          <p:cNvSpPr>
            <a:spLocks noGrp="1"/>
          </p:cNvSpPr>
          <p:nvPr>
            <p:ph idx="1"/>
          </p:nvPr>
        </p:nvSpPr>
        <p:spPr>
          <a:xfrm>
            <a:off x="838199" y="116541"/>
            <a:ext cx="11183471" cy="6472518"/>
          </a:xfrm>
        </p:spPr>
        <p:txBody>
          <a:bodyPr>
            <a:normAutofit/>
          </a:bodyPr>
          <a:lstStyle/>
          <a:p>
            <a:pPr algn="just">
              <a:lnSpc>
                <a:spcPct val="150000"/>
              </a:lnSpc>
            </a:pPr>
            <a:endParaRPr lang="en-US" sz="2000" dirty="0" smtClean="0">
              <a:latin typeface="Arial" panose="020B0604020202020204" pitchFamily="34" charset="0"/>
              <a:cs typeface="Arial" panose="020B0604020202020204" pitchFamily="34" charset="0"/>
            </a:endParaRPr>
          </a:p>
          <a:p>
            <a:pPr algn="just">
              <a:lnSpc>
                <a:spcPct val="150000"/>
              </a:lnSpc>
            </a:pPr>
            <a:r>
              <a:rPr lang="en-US" sz="2000" dirty="0" smtClean="0">
                <a:latin typeface="Arial" panose="020B0604020202020204" pitchFamily="34" charset="0"/>
                <a:cs typeface="Arial" panose="020B0604020202020204" pitchFamily="34" charset="0"/>
              </a:rPr>
              <a:t>Depending </a:t>
            </a:r>
            <a:r>
              <a:rPr lang="en-US" sz="2000" dirty="0">
                <a:latin typeface="Arial" panose="020B0604020202020204" pitchFamily="34" charset="0"/>
                <a:cs typeface="Arial" panose="020B0604020202020204" pitchFamily="34" charset="0"/>
              </a:rPr>
              <a:t>on the order in which we do this, there can be three types of traversal.</a:t>
            </a:r>
          </a:p>
          <a:p>
            <a:pPr lvl="1" algn="just">
              <a:lnSpc>
                <a:spcPct val="150000"/>
              </a:lnSpc>
              <a:buFont typeface="Wingdings" panose="05000000000000000000" pitchFamily="2" charset="2"/>
              <a:buChar char="Ø"/>
            </a:pPr>
            <a:r>
              <a:rPr lang="en-US" sz="2000" dirty="0" err="1">
                <a:latin typeface="Arial" panose="020B0604020202020204" pitchFamily="34" charset="0"/>
                <a:cs typeface="Arial" panose="020B0604020202020204" pitchFamily="34" charset="0"/>
              </a:rPr>
              <a:t>Inorder</a:t>
            </a:r>
            <a:r>
              <a:rPr lang="en-US" sz="2000" dirty="0">
                <a:latin typeface="Arial" panose="020B0604020202020204" pitchFamily="34" charset="0"/>
                <a:cs typeface="Arial" panose="020B0604020202020204" pitchFamily="34" charset="0"/>
              </a:rPr>
              <a:t> traversal.</a:t>
            </a:r>
          </a:p>
          <a:p>
            <a:pPr lvl="1" algn="just">
              <a:lnSpc>
                <a:spcPct val="150000"/>
              </a:lnSpc>
              <a:buFont typeface="Wingdings" panose="05000000000000000000" pitchFamily="2" charset="2"/>
              <a:buChar char="Ø"/>
            </a:pPr>
            <a:r>
              <a:rPr lang="en-US" sz="2000" dirty="0">
                <a:latin typeface="Arial" panose="020B0604020202020204" pitchFamily="34" charset="0"/>
                <a:cs typeface="Arial" panose="020B0604020202020204" pitchFamily="34" charset="0"/>
              </a:rPr>
              <a:t>Preorder traversal</a:t>
            </a:r>
          </a:p>
          <a:p>
            <a:pPr lvl="1" algn="just">
              <a:lnSpc>
                <a:spcPct val="150000"/>
              </a:lnSpc>
              <a:buFont typeface="Wingdings" panose="05000000000000000000" pitchFamily="2" charset="2"/>
              <a:buChar char="Ø"/>
            </a:pPr>
            <a:r>
              <a:rPr lang="en-IN" sz="2000" dirty="0" err="1">
                <a:latin typeface="Arial" panose="020B0604020202020204" pitchFamily="34" charset="0"/>
                <a:cs typeface="Arial" panose="020B0604020202020204" pitchFamily="34" charset="0"/>
              </a:rPr>
              <a:t>Postorder</a:t>
            </a:r>
            <a:r>
              <a:rPr lang="en-IN" sz="2000" dirty="0">
                <a:latin typeface="Arial" panose="020B0604020202020204" pitchFamily="34" charset="0"/>
                <a:cs typeface="Arial" panose="020B0604020202020204" pitchFamily="34" charset="0"/>
              </a:rPr>
              <a:t> traversal.</a:t>
            </a:r>
          </a:p>
        </p:txBody>
      </p:sp>
    </p:spTree>
    <p:extLst>
      <p:ext uri="{BB962C8B-B14F-4D97-AF65-F5344CB8AC3E}">
        <p14:creationId xmlns:p14="http://schemas.microsoft.com/office/powerpoint/2010/main" val="2846885189"/>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D5DA4808-0BDF-40C9-AC6E-BCBA5AAFE51C}"/>
              </a:ext>
            </a:extLst>
          </p:cNvPr>
          <p:cNvSpPr>
            <a:spLocks noGrp="1"/>
          </p:cNvSpPr>
          <p:nvPr>
            <p:ph idx="1"/>
          </p:nvPr>
        </p:nvSpPr>
        <p:spPr>
          <a:xfrm>
            <a:off x="838200" y="98612"/>
            <a:ext cx="10515600" cy="6454588"/>
          </a:xfrm>
        </p:spPr>
        <p:txBody>
          <a:bodyPr>
            <a:normAutofit/>
          </a:bodyPr>
          <a:lstStyle/>
          <a:p>
            <a:pPr marL="342900" indent="-342900">
              <a:buAutoNum type="arabicPeriod"/>
            </a:pPr>
            <a:r>
              <a:rPr lang="en-IN" sz="1800" b="1" dirty="0" err="1">
                <a:latin typeface="Arial" panose="020B0604020202020204" pitchFamily="34" charset="0"/>
                <a:cs typeface="Arial" panose="020B0604020202020204" pitchFamily="34" charset="0"/>
              </a:rPr>
              <a:t>Inorder</a:t>
            </a:r>
            <a:r>
              <a:rPr lang="en-IN" sz="1800" b="1" dirty="0">
                <a:latin typeface="Arial" panose="020B0604020202020204" pitchFamily="34" charset="0"/>
                <a:cs typeface="Arial" panose="020B0604020202020204" pitchFamily="34" charset="0"/>
              </a:rPr>
              <a:t> traversal</a:t>
            </a:r>
          </a:p>
          <a:p>
            <a:pPr lvl="1" algn="just">
              <a:lnSpc>
                <a:spcPct val="150000"/>
              </a:lnSpc>
              <a:buFont typeface="Wingdings" panose="05000000000000000000" pitchFamily="2" charset="2"/>
              <a:buChar char="Ø"/>
            </a:pPr>
            <a:r>
              <a:rPr lang="en-US" sz="2000" dirty="0">
                <a:latin typeface="Arial" panose="020B0604020202020204" pitchFamily="34" charset="0"/>
                <a:cs typeface="Arial" panose="020B0604020202020204" pitchFamily="34" charset="0"/>
              </a:rPr>
              <a:t>First, visit all the nodes in the left subtree.</a:t>
            </a:r>
          </a:p>
          <a:p>
            <a:pPr lvl="1" algn="just">
              <a:lnSpc>
                <a:spcPct val="150000"/>
              </a:lnSpc>
              <a:buFont typeface="Wingdings" panose="05000000000000000000" pitchFamily="2" charset="2"/>
              <a:buChar char="Ø"/>
            </a:pPr>
            <a:r>
              <a:rPr lang="en-US" sz="2000" dirty="0">
                <a:latin typeface="Arial" panose="020B0604020202020204" pitchFamily="34" charset="0"/>
                <a:cs typeface="Arial" panose="020B0604020202020204" pitchFamily="34" charset="0"/>
              </a:rPr>
              <a:t>Then the root node.</a:t>
            </a:r>
          </a:p>
          <a:p>
            <a:pPr lvl="1" algn="just">
              <a:lnSpc>
                <a:spcPct val="150000"/>
              </a:lnSpc>
              <a:buFont typeface="Wingdings" panose="05000000000000000000" pitchFamily="2" charset="2"/>
              <a:buChar char="Ø"/>
            </a:pPr>
            <a:r>
              <a:rPr lang="en-US" sz="2000" dirty="0">
                <a:latin typeface="Arial" panose="020B0604020202020204" pitchFamily="34" charset="0"/>
                <a:cs typeface="Arial" panose="020B0604020202020204" pitchFamily="34" charset="0"/>
              </a:rPr>
              <a:t>Visit all the nodes in the right subtree.</a:t>
            </a:r>
          </a:p>
          <a:p>
            <a:pPr marL="0" indent="0" algn="just">
              <a:lnSpc>
                <a:spcPct val="150000"/>
              </a:lnSpc>
              <a:buNone/>
            </a:pPr>
            <a:r>
              <a:rPr lang="en-US" sz="2000" b="1" dirty="0">
                <a:latin typeface="Arial" panose="020B0604020202020204" pitchFamily="34" charset="0"/>
                <a:cs typeface="Arial" panose="020B0604020202020204" pitchFamily="34" charset="0"/>
              </a:rPr>
              <a:t>2. Preorder traversal</a:t>
            </a:r>
          </a:p>
          <a:p>
            <a:pPr lvl="1" algn="just">
              <a:lnSpc>
                <a:spcPct val="150000"/>
              </a:lnSpc>
              <a:buFont typeface="Wingdings" panose="05000000000000000000" pitchFamily="2" charset="2"/>
              <a:buChar char="Ø"/>
            </a:pPr>
            <a:r>
              <a:rPr lang="en-US" sz="2000" dirty="0">
                <a:latin typeface="Arial" panose="020B0604020202020204" pitchFamily="34" charset="0"/>
                <a:cs typeface="Arial" panose="020B0604020202020204" pitchFamily="34" charset="0"/>
              </a:rPr>
              <a:t>Visit root node.</a:t>
            </a:r>
          </a:p>
          <a:p>
            <a:pPr lvl="1" algn="just">
              <a:lnSpc>
                <a:spcPct val="150000"/>
              </a:lnSpc>
              <a:buFont typeface="Wingdings" panose="05000000000000000000" pitchFamily="2" charset="2"/>
              <a:buChar char="Ø"/>
            </a:pPr>
            <a:r>
              <a:rPr lang="en-US" sz="2000" dirty="0">
                <a:latin typeface="Arial" panose="020B0604020202020204" pitchFamily="34" charset="0"/>
                <a:cs typeface="Arial" panose="020B0604020202020204" pitchFamily="34" charset="0"/>
              </a:rPr>
              <a:t>Visit all the nodes in the left subtree.</a:t>
            </a:r>
          </a:p>
          <a:p>
            <a:pPr lvl="1" algn="just">
              <a:lnSpc>
                <a:spcPct val="150000"/>
              </a:lnSpc>
              <a:buFont typeface="Wingdings" panose="05000000000000000000" pitchFamily="2" charset="2"/>
              <a:buChar char="Ø"/>
            </a:pPr>
            <a:r>
              <a:rPr lang="en-US" sz="2000" dirty="0">
                <a:latin typeface="Arial" panose="020B0604020202020204" pitchFamily="34" charset="0"/>
                <a:cs typeface="Arial" panose="020B0604020202020204" pitchFamily="34" charset="0"/>
              </a:rPr>
              <a:t>Visit all the nodes in the right subtree.</a:t>
            </a:r>
          </a:p>
          <a:p>
            <a:pPr marL="0" indent="0" algn="just">
              <a:lnSpc>
                <a:spcPct val="150000"/>
              </a:lnSpc>
              <a:buNone/>
            </a:pPr>
            <a:r>
              <a:rPr lang="en-US" sz="2000" b="1" dirty="0">
                <a:latin typeface="Arial" panose="020B0604020202020204" pitchFamily="34" charset="0"/>
                <a:cs typeface="Arial" panose="020B0604020202020204" pitchFamily="34" charset="0"/>
              </a:rPr>
              <a:t>3. </a:t>
            </a:r>
            <a:r>
              <a:rPr lang="en-US" sz="2000" b="1" dirty="0" err="1">
                <a:latin typeface="Arial" panose="020B0604020202020204" pitchFamily="34" charset="0"/>
                <a:cs typeface="Arial" panose="020B0604020202020204" pitchFamily="34" charset="0"/>
              </a:rPr>
              <a:t>Postorder</a:t>
            </a:r>
            <a:r>
              <a:rPr lang="en-US" sz="2000" b="1" dirty="0">
                <a:latin typeface="Arial" panose="020B0604020202020204" pitchFamily="34" charset="0"/>
                <a:cs typeface="Arial" panose="020B0604020202020204" pitchFamily="34" charset="0"/>
              </a:rPr>
              <a:t> traversal</a:t>
            </a:r>
          </a:p>
          <a:p>
            <a:pPr lvl="1" algn="just">
              <a:lnSpc>
                <a:spcPct val="150000"/>
              </a:lnSpc>
              <a:buFont typeface="Wingdings" panose="05000000000000000000" pitchFamily="2" charset="2"/>
              <a:buChar char="Ø"/>
            </a:pPr>
            <a:r>
              <a:rPr lang="en-US" sz="2000" dirty="0">
                <a:latin typeface="Arial" panose="020B0604020202020204" pitchFamily="34" charset="0"/>
                <a:cs typeface="Arial" panose="020B0604020202020204" pitchFamily="34" charset="0"/>
              </a:rPr>
              <a:t>Visit all the nodes in the left subtree.</a:t>
            </a:r>
          </a:p>
          <a:p>
            <a:pPr lvl="1" algn="just">
              <a:lnSpc>
                <a:spcPct val="150000"/>
              </a:lnSpc>
              <a:buFont typeface="Wingdings" panose="05000000000000000000" pitchFamily="2" charset="2"/>
              <a:buChar char="Ø"/>
            </a:pPr>
            <a:r>
              <a:rPr lang="en-US" sz="2000" dirty="0">
                <a:latin typeface="Arial" panose="020B0604020202020204" pitchFamily="34" charset="0"/>
                <a:cs typeface="Arial" panose="020B0604020202020204" pitchFamily="34" charset="0"/>
              </a:rPr>
              <a:t>Visit all the nodes in the right subtree.</a:t>
            </a:r>
          </a:p>
          <a:p>
            <a:pPr lvl="1" algn="just">
              <a:lnSpc>
                <a:spcPct val="150000"/>
              </a:lnSpc>
              <a:buFont typeface="Wingdings" panose="05000000000000000000" pitchFamily="2" charset="2"/>
              <a:buChar char="Ø"/>
            </a:pPr>
            <a:r>
              <a:rPr lang="en-US" sz="2000" dirty="0">
                <a:latin typeface="Arial" panose="020B0604020202020204" pitchFamily="34" charset="0"/>
                <a:cs typeface="Arial" panose="020B0604020202020204" pitchFamily="34" charset="0"/>
              </a:rPr>
              <a:t>Visit the root node.</a:t>
            </a:r>
          </a:p>
          <a:p>
            <a:pPr marL="0" indent="0" algn="just">
              <a:lnSpc>
                <a:spcPct val="150000"/>
              </a:lnSpc>
              <a:buNone/>
            </a:pPr>
            <a:endParaRPr lang="en-IN" sz="24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 xmlns:a16="http://schemas.microsoft.com/office/drawing/2014/main" id="{1F34D327-5D46-4189-9CEB-AD5C088CF601}"/>
              </a:ext>
            </a:extLst>
          </p:cNvPr>
          <p:cNvPicPr>
            <a:picLocks noChangeAspect="1"/>
          </p:cNvPicPr>
          <p:nvPr/>
        </p:nvPicPr>
        <p:blipFill>
          <a:blip r:embed="rId2"/>
          <a:stretch>
            <a:fillRect/>
          </a:stretch>
        </p:blipFill>
        <p:spPr>
          <a:xfrm>
            <a:off x="6427694" y="753668"/>
            <a:ext cx="5232104" cy="922100"/>
          </a:xfrm>
          <a:prstGeom prst="rect">
            <a:avLst/>
          </a:prstGeom>
        </p:spPr>
      </p:pic>
      <p:pic>
        <p:nvPicPr>
          <p:cNvPr id="7" name="Picture 6">
            <a:extLst>
              <a:ext uri="{FF2B5EF4-FFF2-40B4-BE49-F238E27FC236}">
                <a16:creationId xmlns="" xmlns:a16="http://schemas.microsoft.com/office/drawing/2014/main" id="{6C76AEDB-50A3-4CBB-B4C0-4ED76A60C114}"/>
              </a:ext>
            </a:extLst>
          </p:cNvPr>
          <p:cNvPicPr>
            <a:picLocks noChangeAspect="1"/>
          </p:cNvPicPr>
          <p:nvPr/>
        </p:nvPicPr>
        <p:blipFill>
          <a:blip r:embed="rId3"/>
          <a:stretch>
            <a:fillRect/>
          </a:stretch>
        </p:blipFill>
        <p:spPr>
          <a:xfrm>
            <a:off x="6427693" y="2676736"/>
            <a:ext cx="5232103" cy="1007757"/>
          </a:xfrm>
          <a:prstGeom prst="rect">
            <a:avLst/>
          </a:prstGeom>
        </p:spPr>
      </p:pic>
      <p:pic>
        <p:nvPicPr>
          <p:cNvPr id="9" name="Picture 8">
            <a:extLst>
              <a:ext uri="{FF2B5EF4-FFF2-40B4-BE49-F238E27FC236}">
                <a16:creationId xmlns="" xmlns:a16="http://schemas.microsoft.com/office/drawing/2014/main" id="{DE9AE51F-0E2E-4BB1-8889-C25E4072440A}"/>
              </a:ext>
            </a:extLst>
          </p:cNvPr>
          <p:cNvPicPr>
            <a:picLocks noChangeAspect="1"/>
          </p:cNvPicPr>
          <p:nvPr/>
        </p:nvPicPr>
        <p:blipFill>
          <a:blip r:embed="rId4"/>
          <a:stretch>
            <a:fillRect/>
          </a:stretch>
        </p:blipFill>
        <p:spPr>
          <a:xfrm>
            <a:off x="6427693" y="4685461"/>
            <a:ext cx="5232103" cy="990686"/>
          </a:xfrm>
          <a:prstGeom prst="rect">
            <a:avLst/>
          </a:prstGeom>
        </p:spPr>
      </p:pic>
    </p:spTree>
    <p:extLst>
      <p:ext uri="{BB962C8B-B14F-4D97-AF65-F5344CB8AC3E}">
        <p14:creationId xmlns:p14="http://schemas.microsoft.com/office/powerpoint/2010/main" val="3121874351"/>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883C333-78AC-46DF-BA9E-EE75D7862466}"/>
              </a:ext>
            </a:extLst>
          </p:cNvPr>
          <p:cNvSpPr>
            <a:spLocks noGrp="1"/>
          </p:cNvSpPr>
          <p:nvPr>
            <p:ph type="title"/>
          </p:nvPr>
        </p:nvSpPr>
        <p:spPr>
          <a:xfrm>
            <a:off x="838200" y="186298"/>
            <a:ext cx="10515600" cy="1325563"/>
          </a:xfrm>
        </p:spPr>
        <p:txBody>
          <a:bodyPr>
            <a:normAutofit/>
          </a:bodyPr>
          <a:lstStyle/>
          <a:p>
            <a:r>
              <a:rPr lang="en-IN" sz="3200" b="1" dirty="0">
                <a:latin typeface="Arial" panose="020B0604020202020204" pitchFamily="34" charset="0"/>
                <a:cs typeface="Arial" panose="020B0604020202020204" pitchFamily="34" charset="0"/>
              </a:rPr>
              <a:t>Lab: Tree traversal in Java</a:t>
            </a:r>
          </a:p>
        </p:txBody>
      </p:sp>
      <p:sp>
        <p:nvSpPr>
          <p:cNvPr id="3" name="Content Placeholder 2">
            <a:extLst>
              <a:ext uri="{FF2B5EF4-FFF2-40B4-BE49-F238E27FC236}">
                <a16:creationId xmlns="" xmlns:a16="http://schemas.microsoft.com/office/drawing/2014/main" id="{CB46CAA7-518E-47C0-9FB9-2AB4903C52E0}"/>
              </a:ext>
            </a:extLst>
          </p:cNvPr>
          <p:cNvSpPr>
            <a:spLocks noGrp="1"/>
          </p:cNvSpPr>
          <p:nvPr>
            <p:ph idx="1"/>
          </p:nvPr>
        </p:nvSpPr>
        <p:spPr>
          <a:xfrm>
            <a:off x="838200" y="1511861"/>
            <a:ext cx="10515600" cy="4351338"/>
          </a:xfrm>
        </p:spPr>
        <p:txBody>
          <a:bodyPr>
            <a:normAutofit/>
          </a:bodyPr>
          <a:lstStyle/>
          <a:p>
            <a:pPr marL="0" indent="0">
              <a:buNone/>
            </a:pPr>
            <a:r>
              <a:rPr lang="en-IN" sz="2000" dirty="0">
                <a:latin typeface="Arial" panose="020B0604020202020204" pitchFamily="34" charset="0"/>
                <a:cs typeface="Arial" panose="020B0604020202020204" pitchFamily="34" charset="0"/>
              </a:rPr>
              <a:t>Lab 6.1: Implementation of Tree traversal in Java</a:t>
            </a:r>
            <a:r>
              <a:rPr lang="en-IN" sz="2000" dirty="0" smtClean="0">
                <a:latin typeface="Arial" panose="020B0604020202020204" pitchFamily="34" charset="0"/>
                <a:cs typeface="Arial" panose="020B0604020202020204" pitchFamily="34" charset="0"/>
              </a:rPr>
              <a:t>.</a:t>
            </a:r>
          </a:p>
          <a:p>
            <a:pPr marL="0" indent="0">
              <a:buNone/>
            </a:pPr>
            <a:r>
              <a:rPr lang="en-IN" sz="1800" i="1" dirty="0" err="1" smtClean="0">
                <a:latin typeface="Arial" panose="020B0604020202020204" pitchFamily="34" charset="0"/>
                <a:cs typeface="Arial" panose="020B0604020202020204" pitchFamily="34" charset="0"/>
              </a:rPr>
              <a:t>javac</a:t>
            </a:r>
            <a:r>
              <a:rPr lang="en-IN" sz="1800" i="1" dirty="0" smtClean="0">
                <a:latin typeface="Arial" panose="020B0604020202020204" pitchFamily="34" charset="0"/>
                <a:cs typeface="Arial" panose="020B0604020202020204" pitchFamily="34" charset="0"/>
              </a:rPr>
              <a:t> &lt;filename.java&gt;</a:t>
            </a:r>
          </a:p>
          <a:p>
            <a:pPr marL="0" indent="0">
              <a:buNone/>
            </a:pPr>
            <a:r>
              <a:rPr lang="en-IN" sz="1800" i="1" dirty="0" smtClean="0">
                <a:latin typeface="Arial" panose="020B0604020202020204" pitchFamily="34" charset="0"/>
                <a:cs typeface="Arial" panose="020B0604020202020204" pitchFamily="34" charset="0"/>
              </a:rPr>
              <a:t>java </a:t>
            </a:r>
            <a:r>
              <a:rPr lang="en-IN" sz="1800" i="1" dirty="0" err="1" smtClean="0">
                <a:latin typeface="Arial" panose="020B0604020202020204" pitchFamily="34" charset="0"/>
                <a:cs typeface="Arial" panose="020B0604020202020204" pitchFamily="34" charset="0"/>
              </a:rPr>
              <a:t>BinaryTree</a:t>
            </a:r>
            <a:endParaRPr lang="en-IN" sz="18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73374042"/>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3AABA9A-7678-4096-9D1D-8BC9FE757610}"/>
              </a:ext>
            </a:extLst>
          </p:cNvPr>
          <p:cNvSpPr>
            <a:spLocks noGrp="1"/>
          </p:cNvSpPr>
          <p:nvPr>
            <p:ph type="title"/>
          </p:nvPr>
        </p:nvSpPr>
        <p:spPr>
          <a:xfrm>
            <a:off x="838200" y="365126"/>
            <a:ext cx="10515600" cy="612028"/>
          </a:xfrm>
        </p:spPr>
        <p:txBody>
          <a:bodyPr>
            <a:normAutofit/>
          </a:bodyPr>
          <a:lstStyle/>
          <a:p>
            <a:r>
              <a:rPr lang="en-IN" sz="3200" b="1" dirty="0">
                <a:latin typeface="Arial" panose="020B0604020202020204" pitchFamily="34" charset="0"/>
                <a:cs typeface="Arial" panose="020B0604020202020204" pitchFamily="34" charset="0"/>
              </a:rPr>
              <a:t>Binary Tree</a:t>
            </a:r>
          </a:p>
        </p:txBody>
      </p:sp>
      <p:sp>
        <p:nvSpPr>
          <p:cNvPr id="3" name="Content Placeholder 2">
            <a:extLst>
              <a:ext uri="{FF2B5EF4-FFF2-40B4-BE49-F238E27FC236}">
                <a16:creationId xmlns="" xmlns:a16="http://schemas.microsoft.com/office/drawing/2014/main" id="{CD31940D-4075-4AE0-B8E4-F5C45006B57B}"/>
              </a:ext>
            </a:extLst>
          </p:cNvPr>
          <p:cNvSpPr>
            <a:spLocks noGrp="1"/>
          </p:cNvSpPr>
          <p:nvPr>
            <p:ph idx="1"/>
          </p:nvPr>
        </p:nvSpPr>
        <p:spPr>
          <a:xfrm>
            <a:off x="838200" y="905435"/>
            <a:ext cx="10515600" cy="5836024"/>
          </a:xfrm>
        </p:spPr>
        <p:txBody>
          <a:bodyPr>
            <a:normAutofit/>
          </a:bodyPr>
          <a:lstStyle/>
          <a:p>
            <a:pPr algn="just">
              <a:lnSpc>
                <a:spcPct val="150000"/>
              </a:lnSpc>
            </a:pPr>
            <a:r>
              <a:rPr lang="en-US" sz="2000" dirty="0">
                <a:latin typeface="Arial" panose="020B0604020202020204" pitchFamily="34" charset="0"/>
                <a:cs typeface="Arial" panose="020B0604020202020204" pitchFamily="34" charset="0"/>
              </a:rPr>
              <a:t>A binary tree is a tree data structure in which each parent node can have </a:t>
            </a:r>
            <a:r>
              <a:rPr lang="en-US" sz="2000" b="1" i="1" dirty="0">
                <a:latin typeface="Arial" panose="020B0604020202020204" pitchFamily="34" charset="0"/>
                <a:cs typeface="Arial" panose="020B0604020202020204" pitchFamily="34" charset="0"/>
              </a:rPr>
              <a:t>at most </a:t>
            </a:r>
            <a:r>
              <a:rPr lang="en-US" sz="2000" dirty="0">
                <a:latin typeface="Arial" panose="020B0604020202020204" pitchFamily="34" charset="0"/>
                <a:cs typeface="Arial" panose="020B0604020202020204" pitchFamily="34" charset="0"/>
              </a:rPr>
              <a:t>two children. Each node of a binary tree consists of three items:</a:t>
            </a:r>
          </a:p>
          <a:p>
            <a:pPr lvl="1" algn="just">
              <a:lnSpc>
                <a:spcPct val="150000"/>
              </a:lnSpc>
              <a:buFont typeface="Wingdings" panose="05000000000000000000" pitchFamily="2" charset="2"/>
              <a:buChar char="Ø"/>
            </a:pPr>
            <a:r>
              <a:rPr lang="en-US" sz="2000" dirty="0">
                <a:latin typeface="Arial" panose="020B0604020202020204" pitchFamily="34" charset="0"/>
                <a:cs typeface="Arial" panose="020B0604020202020204" pitchFamily="34" charset="0"/>
              </a:rPr>
              <a:t>data item.</a:t>
            </a:r>
          </a:p>
          <a:p>
            <a:pPr lvl="1" algn="just">
              <a:lnSpc>
                <a:spcPct val="150000"/>
              </a:lnSpc>
              <a:buFont typeface="Wingdings" panose="05000000000000000000" pitchFamily="2" charset="2"/>
              <a:buChar char="Ø"/>
            </a:pPr>
            <a:r>
              <a:rPr lang="en-US" sz="2000" dirty="0">
                <a:latin typeface="Arial" panose="020B0604020202020204" pitchFamily="34" charset="0"/>
                <a:cs typeface="Arial" panose="020B0604020202020204" pitchFamily="34" charset="0"/>
              </a:rPr>
              <a:t>address of left child.</a:t>
            </a:r>
          </a:p>
          <a:p>
            <a:pPr lvl="1" algn="just">
              <a:lnSpc>
                <a:spcPct val="150000"/>
              </a:lnSpc>
              <a:buFont typeface="Wingdings" panose="05000000000000000000" pitchFamily="2" charset="2"/>
              <a:buChar char="Ø"/>
            </a:pPr>
            <a:r>
              <a:rPr lang="en-US" sz="2000" dirty="0">
                <a:latin typeface="Arial" panose="020B0604020202020204" pitchFamily="34" charset="0"/>
                <a:cs typeface="Arial" panose="020B0604020202020204" pitchFamily="34" charset="0"/>
              </a:rPr>
              <a:t>address of right child.</a:t>
            </a:r>
          </a:p>
          <a:p>
            <a:pPr marL="0" indent="0" algn="just">
              <a:lnSpc>
                <a:spcPct val="150000"/>
              </a:lnSpc>
              <a:buNone/>
            </a:pPr>
            <a:endParaRPr lang="en-US" sz="2400" dirty="0">
              <a:latin typeface="Arial" panose="020B0604020202020204" pitchFamily="34" charset="0"/>
              <a:cs typeface="Arial" panose="020B0604020202020204" pitchFamily="34" charset="0"/>
            </a:endParaRPr>
          </a:p>
          <a:p>
            <a:pPr marL="0" indent="0" algn="just">
              <a:lnSpc>
                <a:spcPct val="150000"/>
              </a:lnSpc>
              <a:buNone/>
            </a:pPr>
            <a:endParaRPr lang="en-IN" sz="24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 xmlns:a16="http://schemas.microsoft.com/office/drawing/2014/main" id="{0093627B-8A30-405C-A7EA-54EC543BF68D}"/>
              </a:ext>
            </a:extLst>
          </p:cNvPr>
          <p:cNvPicPr>
            <a:picLocks noChangeAspect="1"/>
          </p:cNvPicPr>
          <p:nvPr/>
        </p:nvPicPr>
        <p:blipFill>
          <a:blip r:embed="rId2"/>
          <a:stretch>
            <a:fillRect/>
          </a:stretch>
        </p:blipFill>
        <p:spPr>
          <a:xfrm>
            <a:off x="1936376" y="3823447"/>
            <a:ext cx="5137524" cy="2081094"/>
          </a:xfrm>
          <a:prstGeom prst="rect">
            <a:avLst/>
          </a:prstGeom>
        </p:spPr>
      </p:pic>
    </p:spTree>
    <p:extLst>
      <p:ext uri="{BB962C8B-B14F-4D97-AF65-F5344CB8AC3E}">
        <p14:creationId xmlns:p14="http://schemas.microsoft.com/office/powerpoint/2010/main" val="1142575503"/>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49972DF-F493-49F7-AAEF-3C7DCE2F043F}"/>
              </a:ext>
            </a:extLst>
          </p:cNvPr>
          <p:cNvSpPr>
            <a:spLocks noGrp="1"/>
          </p:cNvSpPr>
          <p:nvPr>
            <p:ph type="title"/>
          </p:nvPr>
        </p:nvSpPr>
        <p:spPr>
          <a:xfrm>
            <a:off x="838200" y="203761"/>
            <a:ext cx="10515600" cy="692710"/>
          </a:xfrm>
        </p:spPr>
        <p:txBody>
          <a:bodyPr>
            <a:normAutofit/>
          </a:bodyPr>
          <a:lstStyle/>
          <a:p>
            <a:r>
              <a:rPr lang="en-IN" sz="3200" b="1" dirty="0">
                <a:latin typeface="Arial" panose="020B0604020202020204" pitchFamily="34" charset="0"/>
                <a:cs typeface="Arial" panose="020B0604020202020204" pitchFamily="34" charset="0"/>
              </a:rPr>
              <a:t>Types of Binary Tree</a:t>
            </a:r>
          </a:p>
        </p:txBody>
      </p:sp>
      <p:sp>
        <p:nvSpPr>
          <p:cNvPr id="3" name="Content Placeholder 2">
            <a:extLst>
              <a:ext uri="{FF2B5EF4-FFF2-40B4-BE49-F238E27FC236}">
                <a16:creationId xmlns="" xmlns:a16="http://schemas.microsoft.com/office/drawing/2014/main" id="{D98C8AE1-8970-442F-B5A9-240E8D649BB0}"/>
              </a:ext>
            </a:extLst>
          </p:cNvPr>
          <p:cNvSpPr>
            <a:spLocks noGrp="1"/>
          </p:cNvSpPr>
          <p:nvPr>
            <p:ph idx="1"/>
          </p:nvPr>
        </p:nvSpPr>
        <p:spPr>
          <a:xfrm>
            <a:off x="838200" y="896471"/>
            <a:ext cx="10515600" cy="5280492"/>
          </a:xfrm>
        </p:spPr>
        <p:txBody>
          <a:bodyPr>
            <a:normAutofit/>
          </a:bodyPr>
          <a:lstStyle/>
          <a:p>
            <a:pPr marL="0" indent="0">
              <a:buNone/>
            </a:pPr>
            <a:endParaRPr lang="en-IN" sz="2000" b="1" dirty="0" smtClean="0">
              <a:latin typeface="Arial" panose="020B0604020202020204" pitchFamily="34" charset="0"/>
              <a:cs typeface="Arial" panose="020B0604020202020204" pitchFamily="34" charset="0"/>
            </a:endParaRPr>
          </a:p>
          <a:p>
            <a:pPr marL="0" indent="0">
              <a:buNone/>
            </a:pPr>
            <a:r>
              <a:rPr lang="en-IN" sz="2000" b="1" dirty="0" smtClean="0">
                <a:latin typeface="Arial" panose="020B0604020202020204" pitchFamily="34" charset="0"/>
                <a:cs typeface="Arial" panose="020B0604020202020204" pitchFamily="34" charset="0"/>
              </a:rPr>
              <a:t>1.Full </a:t>
            </a:r>
            <a:r>
              <a:rPr lang="en-IN" sz="2000" b="1" dirty="0">
                <a:latin typeface="Arial" panose="020B0604020202020204" pitchFamily="34" charset="0"/>
                <a:cs typeface="Arial" panose="020B0604020202020204" pitchFamily="34" charset="0"/>
              </a:rPr>
              <a:t>Binary Tree</a:t>
            </a:r>
          </a:p>
          <a:p>
            <a:pPr algn="just">
              <a:lnSpc>
                <a:spcPct val="150000"/>
              </a:lnSpc>
            </a:pPr>
            <a:r>
              <a:rPr lang="en-US" sz="2000" dirty="0">
                <a:latin typeface="Arial" panose="020B0604020202020204" pitchFamily="34" charset="0"/>
                <a:cs typeface="Arial" panose="020B0604020202020204" pitchFamily="34" charset="0"/>
              </a:rPr>
              <a:t>A </a:t>
            </a:r>
            <a:r>
              <a:rPr lang="en-US" sz="2000" dirty="0" smtClean="0">
                <a:latin typeface="Arial" panose="020B0604020202020204" pitchFamily="34" charset="0"/>
                <a:cs typeface="Arial" panose="020B0604020202020204" pitchFamily="34" charset="0"/>
              </a:rPr>
              <a:t>Full </a:t>
            </a:r>
            <a:r>
              <a:rPr lang="en-US" sz="2000" dirty="0">
                <a:latin typeface="Arial" panose="020B0604020202020204" pitchFamily="34" charset="0"/>
                <a:cs typeface="Arial" panose="020B0604020202020204" pitchFamily="34" charset="0"/>
              </a:rPr>
              <a:t>Binary tree is a special type of binary tree in which every parent node/internal node has either two or no children.</a:t>
            </a:r>
          </a:p>
          <a:p>
            <a:pPr algn="just">
              <a:lnSpc>
                <a:spcPct val="150000"/>
              </a:lnSpc>
            </a:pPr>
            <a:endParaRPr lang="en-IN" sz="20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 xmlns:a16="http://schemas.microsoft.com/office/drawing/2014/main" id="{BC857FC7-B67C-45BF-ABA8-58FF8810DD25}"/>
              </a:ext>
            </a:extLst>
          </p:cNvPr>
          <p:cNvPicPr>
            <a:picLocks noChangeAspect="1"/>
          </p:cNvPicPr>
          <p:nvPr/>
        </p:nvPicPr>
        <p:blipFill>
          <a:blip r:embed="rId2"/>
          <a:stretch>
            <a:fillRect/>
          </a:stretch>
        </p:blipFill>
        <p:spPr>
          <a:xfrm>
            <a:off x="2497150" y="3536717"/>
            <a:ext cx="5502166" cy="2448073"/>
          </a:xfrm>
          <a:prstGeom prst="rect">
            <a:avLst/>
          </a:prstGeom>
        </p:spPr>
      </p:pic>
    </p:spTree>
    <p:extLst>
      <p:ext uri="{BB962C8B-B14F-4D97-AF65-F5344CB8AC3E}">
        <p14:creationId xmlns:p14="http://schemas.microsoft.com/office/powerpoint/2010/main" val="16663693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1743</TotalTime>
  <Words>11612</Words>
  <Application>Microsoft Office PowerPoint</Application>
  <PresentationFormat>Widescreen</PresentationFormat>
  <Paragraphs>1375</Paragraphs>
  <Slides>253</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253</vt:i4>
      </vt:variant>
    </vt:vector>
  </HeadingPairs>
  <TitlesOfParts>
    <vt:vector size="259" baseType="lpstr">
      <vt:lpstr>Arial</vt:lpstr>
      <vt:lpstr>Calibri</vt:lpstr>
      <vt:lpstr>Calibri Light</vt:lpstr>
      <vt:lpstr>Cambria Math</vt:lpstr>
      <vt:lpstr>Wingdings</vt:lpstr>
      <vt:lpstr>Office Theme</vt:lpstr>
      <vt:lpstr>Data Structure and Algorithms</vt:lpstr>
      <vt:lpstr>Data Structure and Types</vt:lpstr>
      <vt:lpstr>Types of Data Structure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Fundamentals of data structures</vt:lpstr>
      <vt:lpstr>Dictionaries</vt:lpstr>
      <vt:lpstr>Dictionaries</vt:lpstr>
      <vt:lpstr>Dictionaries</vt:lpstr>
      <vt:lpstr>Dictionaries</vt:lpstr>
      <vt:lpstr>Dictionaries</vt:lpstr>
      <vt:lpstr>Operations on dictionaries</vt:lpstr>
      <vt:lpstr>Complexity of Algorithms</vt:lpstr>
      <vt:lpstr>Algorithm Analysis</vt:lpstr>
      <vt:lpstr>Algorithm Analysis</vt:lpstr>
      <vt:lpstr>Algorithm Analysis</vt:lpstr>
      <vt:lpstr>Algorithm Analysis</vt:lpstr>
      <vt:lpstr>Algorithm Analysis</vt:lpstr>
      <vt:lpstr>PowerPoint Presentation</vt:lpstr>
      <vt:lpstr>Asymptotic Analysis: Big-O Notation and More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Master Theorem</vt:lpstr>
      <vt:lpstr>PowerPoint Presentation</vt:lpstr>
      <vt:lpstr>PowerPoint Presentation</vt:lpstr>
      <vt:lpstr>PowerPoint Presentation</vt:lpstr>
      <vt:lpstr>Divide and Conquer Algorithm</vt:lpstr>
      <vt:lpstr>How Divide and Conquer Algorithms Work?</vt:lpstr>
      <vt:lpstr>PowerPoint Presentation</vt:lpstr>
      <vt:lpstr>PowerPoint Presentation</vt:lpstr>
      <vt:lpstr>Advantages of Divide and Conquer Algorithm</vt:lpstr>
      <vt:lpstr>Divide and Conquer Applications </vt:lpstr>
      <vt:lpstr>Stack Data Structure</vt:lpstr>
      <vt:lpstr>LIFO Principle of Stack</vt:lpstr>
      <vt:lpstr>Basic Operations of Stack </vt:lpstr>
      <vt:lpstr>Working of Stack Data Structure</vt:lpstr>
      <vt:lpstr>PowerPoint Presentation</vt:lpstr>
      <vt:lpstr>Applications of Stack Data Structure</vt:lpstr>
      <vt:lpstr>Lab 1: Stack implementation in Java </vt:lpstr>
      <vt:lpstr>Queue Data Structure</vt:lpstr>
      <vt:lpstr>Basic Operations of Queue</vt:lpstr>
      <vt:lpstr>Working of Queue</vt:lpstr>
      <vt:lpstr>PowerPoint Presentation</vt:lpstr>
      <vt:lpstr>Applications of Queue</vt:lpstr>
      <vt:lpstr>Types of Queues</vt:lpstr>
      <vt:lpstr>PowerPoint Presentation</vt:lpstr>
      <vt:lpstr>PowerPoint Presentation</vt:lpstr>
      <vt:lpstr>Lab 2: Queue implementation in Java </vt:lpstr>
      <vt:lpstr>Linked list Data Structure</vt:lpstr>
      <vt:lpstr>Representation of Linked List</vt:lpstr>
      <vt:lpstr>PowerPoint Presentation</vt:lpstr>
      <vt:lpstr>PowerPoint Presentation</vt:lpstr>
      <vt:lpstr>Linked List Applications</vt:lpstr>
      <vt:lpstr>Linked List Operations</vt:lpstr>
      <vt:lpstr>Types of Linked List</vt:lpstr>
      <vt:lpstr>PowerPoint Presentation</vt:lpstr>
      <vt:lpstr>PowerPoint Presentation</vt:lpstr>
      <vt:lpstr>Lab: Linked list implementation in Java</vt:lpstr>
      <vt:lpstr>Hash Table</vt:lpstr>
      <vt:lpstr>Hashing (Hash Function)</vt:lpstr>
      <vt:lpstr>Hash Collision</vt:lpstr>
      <vt:lpstr>PowerPoint Presentation</vt:lpstr>
      <vt:lpstr>PowerPoint Presentation</vt:lpstr>
      <vt:lpstr>Applications of Hash Table</vt:lpstr>
      <vt:lpstr>Lab: Java program to demonstrate working of Hash Table </vt:lpstr>
      <vt:lpstr>Heap Data Structure</vt:lpstr>
      <vt:lpstr>Heap Data Structure</vt:lpstr>
      <vt:lpstr>Heap Operations</vt:lpstr>
      <vt:lpstr>Heap Data Structure Applications</vt:lpstr>
      <vt:lpstr>Lab: Max-Heap data structure in Java </vt:lpstr>
      <vt:lpstr>Tree Data Structure</vt:lpstr>
      <vt:lpstr>Why Tree Data Structure?</vt:lpstr>
      <vt:lpstr>Tree Terminologies</vt:lpstr>
      <vt:lpstr>Tree Terminologies</vt:lpstr>
      <vt:lpstr>PowerPoint Presentation</vt:lpstr>
      <vt:lpstr>PowerPoint Presentation</vt:lpstr>
      <vt:lpstr>Types of Tree</vt:lpstr>
      <vt:lpstr>Tree Applications</vt:lpstr>
      <vt:lpstr>Tree Traversal</vt:lpstr>
      <vt:lpstr>PowerPoint Presentation</vt:lpstr>
      <vt:lpstr>PowerPoint Presentation</vt:lpstr>
      <vt:lpstr>PowerPoint Presentation</vt:lpstr>
      <vt:lpstr>PowerPoint Presentation</vt:lpstr>
      <vt:lpstr>PowerPoint Presentation</vt:lpstr>
      <vt:lpstr>Lab: Tree traversal in Java</vt:lpstr>
      <vt:lpstr>Binary Tree</vt:lpstr>
      <vt:lpstr>Types of Binary Tree</vt:lpstr>
      <vt:lpstr>PowerPoint Presentation</vt:lpstr>
      <vt:lpstr>PowerPoint Presentation</vt:lpstr>
      <vt:lpstr>PowerPoint Presentation</vt:lpstr>
      <vt:lpstr>PowerPoint Presentation</vt:lpstr>
      <vt:lpstr>PowerPoint Presentation</vt:lpstr>
      <vt:lpstr>Binary Tree Representation</vt:lpstr>
      <vt:lpstr>Binary Tree Applications</vt:lpstr>
      <vt:lpstr>Lab: Binary Tree in Java</vt:lpstr>
      <vt:lpstr>Full Binary Tree</vt:lpstr>
      <vt:lpstr>PowerPoint Presentation</vt:lpstr>
      <vt:lpstr>Lab: Checking if a binary tree is a full binary tree in Java</vt:lpstr>
      <vt:lpstr>Perfect Binary Tree</vt:lpstr>
      <vt:lpstr>PowerPoint Presentation</vt:lpstr>
      <vt:lpstr>Perfect Binary Tree Theorems</vt:lpstr>
      <vt:lpstr>Lab: Checking if a binary tree is a perfect binary tree in Java</vt:lpstr>
      <vt:lpstr>Complete Binary Tree</vt:lpstr>
      <vt:lpstr>How a Complete Binary Tree is Created?</vt:lpstr>
      <vt:lpstr>PowerPoint Presentation</vt:lpstr>
      <vt:lpstr>Complete Binary Tree Applications</vt:lpstr>
      <vt:lpstr>Lab: Checking if a binary tree is a complete binary tree in Java</vt:lpstr>
      <vt:lpstr>Balanced Binary Tree</vt:lpstr>
      <vt:lpstr>PowerPoint Presentation</vt:lpstr>
      <vt:lpstr>Balanced Binary Tree Applications</vt:lpstr>
      <vt:lpstr>Lab: Checking if a binary tree is height balanced in Java</vt:lpstr>
      <vt:lpstr>Binary Search Tree(BST)</vt:lpstr>
      <vt:lpstr>PowerPoint Presentation</vt:lpstr>
      <vt:lpstr>Binary Search Tree Applications</vt:lpstr>
      <vt:lpstr>Lab: Binary Search Tree operations in java</vt:lpstr>
      <vt:lpstr>AVL Tree</vt:lpstr>
      <vt:lpstr>B-tree</vt:lpstr>
      <vt:lpstr>B-tree Properties</vt:lpstr>
      <vt:lpstr>Operations on a B-tree</vt:lpstr>
      <vt:lpstr>PowerPoint Presentation</vt:lpstr>
      <vt:lpstr>PowerPoint Presentation</vt:lpstr>
      <vt:lpstr>PowerPoint Presentation</vt:lpstr>
      <vt:lpstr>B Tree Applications</vt:lpstr>
      <vt:lpstr>Lab: Searching a key on a B-tree in Java</vt:lpstr>
      <vt:lpstr>Insertion into a B-tree</vt:lpstr>
      <vt:lpstr>Insertion Operation</vt:lpstr>
      <vt:lpstr>PowerPoint Presentation</vt:lpstr>
      <vt:lpstr>Lab: Inserting a key on a B-tree in Java  </vt:lpstr>
      <vt:lpstr>Deletion from a B-tree</vt:lpstr>
      <vt:lpstr>Deletion Operation</vt:lpstr>
      <vt:lpstr>Lab: Deleting a key on a B-tree in Java</vt:lpstr>
      <vt:lpstr>Graph Data Structure </vt:lpstr>
      <vt:lpstr>PowerPoint Presentation</vt:lpstr>
      <vt:lpstr>Graph Terminology</vt:lpstr>
      <vt:lpstr>Graph Representation</vt:lpstr>
      <vt:lpstr>PowerPoint Presentation</vt:lpstr>
      <vt:lpstr>Graph Operations</vt:lpstr>
      <vt:lpstr>Spanning Tree and Minimum Spanning Tree</vt:lpstr>
      <vt:lpstr>PowerPoint Presentation</vt:lpstr>
      <vt:lpstr>Strongly Connected Components</vt:lpstr>
      <vt:lpstr>PowerPoint Presentation</vt:lpstr>
      <vt:lpstr>Kosaraju's Algorithm</vt:lpstr>
      <vt:lpstr>Strongly Connected Components Applications</vt:lpstr>
      <vt:lpstr>Depth First Search (DFS)</vt:lpstr>
      <vt:lpstr>Working DFS algorithm</vt:lpstr>
      <vt:lpstr>Lab: DFS algorithm in Java</vt:lpstr>
      <vt:lpstr>Sorting and Searching Algorithms</vt:lpstr>
      <vt:lpstr>Working of Bubble Sort</vt:lpstr>
      <vt:lpstr>PowerPoint Presentation</vt:lpstr>
      <vt:lpstr>PowerPoint Presentation</vt:lpstr>
      <vt:lpstr>PowerPoint Presentation</vt:lpstr>
      <vt:lpstr>PowerPoint Presentation</vt:lpstr>
      <vt:lpstr>Lab : Bubble sort in Java</vt:lpstr>
      <vt:lpstr>Optimized Bubble Sort Algorithm</vt:lpstr>
      <vt:lpstr>PowerPoint Presentation</vt:lpstr>
      <vt:lpstr>PowerPoint Presentation</vt:lpstr>
      <vt:lpstr>PowerPoint Presentation</vt:lpstr>
      <vt:lpstr>PowerPoint Presentation</vt:lpstr>
      <vt:lpstr>PowerPoint Presentation</vt:lpstr>
      <vt:lpstr>Bubble Sort Applications</vt:lpstr>
      <vt:lpstr>Lab : Optimized Bubble sort in Java</vt:lpstr>
      <vt:lpstr>PowerPoint Presentation</vt:lpstr>
      <vt:lpstr>PowerPoint Presentation</vt:lpstr>
      <vt:lpstr>PowerPoint Presentation</vt:lpstr>
      <vt:lpstr>PowerPoint Presentation</vt:lpstr>
      <vt:lpstr>PowerPoint Presentation</vt:lpstr>
      <vt:lpstr>PowerPoint Presentation</vt:lpstr>
      <vt:lpstr>Selection Sort Applications</vt:lpstr>
      <vt:lpstr>Lab : Selection sort in Java</vt:lpstr>
      <vt:lpstr>PowerPoint Presentation</vt:lpstr>
      <vt:lpstr>PowerPoint Presentation</vt:lpstr>
      <vt:lpstr>PowerPoint Presentation</vt:lpstr>
      <vt:lpstr>PowerPoint Presentation</vt:lpstr>
      <vt:lpstr>PowerPoint Presentation</vt:lpstr>
      <vt:lpstr>PowerPoint Presentation</vt:lpstr>
      <vt:lpstr>Insertion Sort Applications</vt:lpstr>
      <vt:lpstr>Lab: Insertion sort in Java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Lab : Merge sort in Java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Bucket Sort Applications</vt:lpstr>
      <vt:lpstr>Lab : Bucket sort in Java</vt:lpstr>
      <vt:lpstr>PowerPoint Presentation</vt:lpstr>
      <vt:lpstr>PowerPoint Presentation</vt:lpstr>
      <vt:lpstr>PowerPoint Presentation</vt:lpstr>
      <vt:lpstr>PowerPoint Presentation</vt:lpstr>
      <vt:lpstr>PowerPoint Presentation</vt:lpstr>
      <vt:lpstr>PowerPoint Presentation</vt:lpstr>
      <vt:lpstr>Lab: Heap Sort in Java</vt:lpstr>
      <vt:lpstr>PowerPoint Presentation</vt:lpstr>
      <vt:lpstr>PowerPoint Presentation</vt:lpstr>
      <vt:lpstr>PowerPoint Presentation</vt:lpstr>
      <vt:lpstr>Lab : Linear Search in Java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Lab : Binary Search in java using Iterative Method</vt:lpstr>
      <vt:lpstr>Lab :  Binary Search in java using Recursive Method</vt:lpstr>
      <vt:lpstr>Greedy Algorithm</vt:lpstr>
      <vt:lpstr>PowerPoint Presentation</vt:lpstr>
      <vt:lpstr>PowerPoint Presentation</vt:lpstr>
      <vt:lpstr>PowerPoint Presentation</vt:lpstr>
      <vt:lpstr>PowerPoint Presentation</vt:lpstr>
      <vt:lpstr>Ford-Fulkerson Algorithm</vt:lpstr>
      <vt:lpstr>PowerPoint Presentation</vt:lpstr>
      <vt:lpstr>PowerPoint Presentation</vt:lpstr>
      <vt:lpstr>PowerPoint Presentation</vt:lpstr>
      <vt:lpstr>PowerPoint Presentation</vt:lpstr>
      <vt:lpstr>PowerPoint Presentation</vt:lpstr>
      <vt:lpstr>PowerPoint Presentation</vt:lpstr>
      <vt:lpstr>Lab: Ford-Fulkerson algorithm in Java</vt:lpstr>
      <vt:lpstr>PowerPoint Presentation</vt:lpstr>
      <vt:lpstr>PowerPoint Presentation</vt:lpstr>
      <vt:lpstr>PowerPoint Presentation</vt:lpstr>
      <vt:lpstr>PowerPoint Presentation</vt:lpstr>
      <vt:lpstr>PowerPoint Presentation</vt:lpstr>
      <vt:lpstr>Lab : Dijkstra's Algorithm in Java</vt:lpstr>
      <vt:lpstr>PowerPoint Presentation</vt:lpstr>
      <vt:lpstr>PowerPoint Presentation</vt:lpstr>
      <vt:lpstr>PowerPoint Presentation</vt:lpstr>
      <vt:lpstr>PowerPoint Presentation</vt:lpstr>
      <vt:lpstr>PowerPoint Presentation</vt:lpstr>
      <vt:lpstr>Lab: Kruskal's algorithm in Java </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Structure and Algorithms</dc:title>
  <dc:creator>KUNAL KILLEKAR</dc:creator>
  <cp:lastModifiedBy>Chitra Velayutham</cp:lastModifiedBy>
  <cp:revision>204</cp:revision>
  <dcterms:created xsi:type="dcterms:W3CDTF">2021-11-07T14:29:43Z</dcterms:created>
  <dcterms:modified xsi:type="dcterms:W3CDTF">2021-11-15T02:49:10Z</dcterms:modified>
</cp:coreProperties>
</file>